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71" r:id="rId4"/>
    <p:sldId id="261" r:id="rId5"/>
    <p:sldId id="262" r:id="rId6"/>
    <p:sldId id="273" r:id="rId7"/>
    <p:sldId id="274" r:id="rId8"/>
    <p:sldId id="267" r:id="rId9"/>
    <p:sldId id="269" r:id="rId10"/>
  </p:sldIdLst>
  <p:sldSz cx="9144000" cy="6858000"/>
  <p:notesSz cx="6670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8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670804" cy="99251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24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1904759" y="2286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1" compatLnSpc="1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1600" b="1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Reviewers Training</a:t>
            </a:r>
          </a:p>
        </p:txBody>
      </p:sp>
      <p:sp>
        <p:nvSpPr>
          <p:cNvPr id="4" name="Text Box 7"/>
          <p:cNvSpPr/>
          <p:nvPr/>
        </p:nvSpPr>
        <p:spPr>
          <a:xfrm>
            <a:off x="367917" y="9550441"/>
            <a:ext cx="1456200" cy="24623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10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© Kitt &amp; Corbett, 2006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quarter" idx="1"/>
          </p:nvPr>
        </p:nvSpPr>
        <p:spPr>
          <a:xfrm>
            <a:off x="3775676" y="0"/>
            <a:ext cx="2894761" cy="49572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4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2"/>
          </p:nvPr>
        </p:nvSpPr>
        <p:spPr>
          <a:xfrm>
            <a:off x="0" y="9429119"/>
            <a:ext cx="2894761" cy="49572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14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3"/>
          </p:nvPr>
        </p:nvSpPr>
        <p:spPr>
          <a:xfrm>
            <a:off x="3775676" y="9429119"/>
            <a:ext cx="2894761" cy="495723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4BC51A-CE09-474A-9767-58A753CB782F}" type="slidenum">
              <a:t>‹#›</a:t>
            </a:fld>
            <a:endParaRPr lang="en-IE" sz="14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650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670804" cy="9925199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E" sz="24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89357" cy="4968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defRPr>
            </a:lvl1pPr>
          </a:lstStyle>
          <a:p>
            <a:pPr lvl="0"/>
            <a:endParaRPr lang="en-IE"/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"/>
          </p:nvPr>
        </p:nvSpPr>
        <p:spPr>
          <a:xfrm>
            <a:off x="3779635" y="0"/>
            <a:ext cx="2889001" cy="4968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defRPr>
            </a:lvl1pPr>
          </a:lstStyle>
          <a:p>
            <a:pPr lvl="0"/>
            <a:endParaRPr lang="en-IE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852120" y="744120"/>
            <a:ext cx="4964039" cy="37227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/>
          <p:cNvSpPr txBox="1">
            <a:spLocks noGrp="1"/>
          </p:cNvSpPr>
          <p:nvPr>
            <p:ph type="body" sz="quarter" idx="3"/>
          </p:nvPr>
        </p:nvSpPr>
        <p:spPr>
          <a:xfrm>
            <a:off x="888476" y="4714564"/>
            <a:ext cx="4891317" cy="4467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IE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0" y="9429841"/>
            <a:ext cx="2889357" cy="4968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defRPr>
            </a:lvl1pPr>
          </a:lstStyle>
          <a:p>
            <a:pPr lvl="0"/>
            <a:endParaRPr lang="en-IE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IE" sz="12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defRPr>
            </a:lvl1pPr>
          </a:lstStyle>
          <a:p>
            <a:pPr lvl="0"/>
            <a:fld id="{4E756682-1FA0-4ED4-8BF8-06B299F0C777}" type="slidenum"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243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en-IE" sz="1200" b="0" i="0" u="none" strike="noStrike" kern="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Times New Roman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20D042-D13A-4A43-B142-71B6B3069FA1}" type="slidenum">
              <a:t>1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D863FA-2319-44AE-8E67-CB50EFE949E7}" type="slidenum">
              <a:t>2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4BA832-C02C-4946-8414-11790102437C}" type="slidenum">
              <a:t>3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CC3AC0-5274-47FF-BC7B-91EB2105AA09}" type="slidenum">
              <a:t>4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06481" y="4714564"/>
            <a:ext cx="4984558" cy="4467237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52BED2-B22C-4CB6-B950-EA4DA509A621}" type="slidenum">
              <a:t>5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06481" y="4714564"/>
            <a:ext cx="4984558" cy="4467237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C3D93C-4636-47A7-85A8-0225C8636E0F}" type="slidenum">
              <a:t>8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 txBox="1"/>
          <p:nvPr/>
        </p:nvSpPr>
        <p:spPr>
          <a:xfrm>
            <a:off x="3779635" y="9429841"/>
            <a:ext cx="2889001" cy="4968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6798" rIns="90004" bIns="46798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42B1EF-D2FB-4F81-83C7-84C1CD352386}" type="slidenum">
              <a:t>9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Tahoma" pitchFamily="2"/>
              <a:ea typeface="Microsoft YaHei" pitchFamily="2"/>
              <a:cs typeface="Arial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96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6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15099" y="609603"/>
            <a:ext cx="1943100" cy="548640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5676896" cy="54864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049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55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364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566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88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907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84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33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 lang="en-IE" sz="3200"/>
            </a:lvl1pPr>
          </a:lstStyle>
          <a:p>
            <a:pPr lvl="0"/>
            <a:endParaRPr lang="en-I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75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85800" y="60911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lvl="0"/>
            <a:endParaRPr lang="en-I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5800" y="1981084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IE" sz="3600" b="0" i="0" u="none" strike="noStrike" kern="0" cap="none" spc="0" baseline="0">
          <a:solidFill>
            <a:srgbClr val="FFFF66"/>
          </a:solidFill>
          <a:highlight>
            <a:scrgbClr r="0" g="0" b="0">
              <a:alpha val="0"/>
            </a:scrgbClr>
          </a:highlight>
          <a:uFillTx/>
          <a:latin typeface="Arial Black" pitchFamily="34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1750"/>
        </a:spcBef>
        <a:spcAft>
          <a:spcPts val="0"/>
        </a:spcAft>
        <a:buNone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en-US" sz="2800" b="0" i="0" u="none" strike="noStrike" kern="0" cap="none" spc="0" baseline="0">
          <a:solidFill>
            <a:srgbClr val="FFFFFF"/>
          </a:solidFill>
          <a:highlight>
            <a:scrgbClr r="0" g="0" b="0">
              <a:alpha val="0"/>
            </a:scrgbClr>
          </a:highlight>
          <a:uFillTx/>
          <a:latin typeface="Tahoma" pitchFamily="2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38084" y="592887"/>
            <a:ext cx="7619759" cy="5890683"/>
            <a:chOff x="838084" y="592887"/>
            <a:chExt cx="7619759" cy="5890683"/>
          </a:xfrm>
        </p:grpSpPr>
        <p:sp>
          <p:nvSpPr>
            <p:cNvPr id="3" name="Rectangle 3"/>
            <p:cNvSpPr/>
            <p:nvPr/>
          </p:nvSpPr>
          <p:spPr>
            <a:xfrm>
              <a:off x="838084" y="592887"/>
              <a:ext cx="7619759" cy="58906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000066"/>
                </a:gs>
                <a:gs pos="50000">
                  <a:srgbClr val="990033"/>
                </a:gs>
                <a:gs pos="100000">
                  <a:srgbClr val="000066"/>
                </a:gs>
              </a:gsLst>
              <a:lin ang="2700000"/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4" name="Rectangle 4"/>
            <p:cNvSpPr/>
            <p:nvPr/>
          </p:nvSpPr>
          <p:spPr>
            <a:xfrm>
              <a:off x="1230837" y="985284"/>
              <a:ext cx="6834234" cy="32205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990033"/>
                </a:gs>
                <a:gs pos="100000">
                  <a:srgbClr val="000054"/>
                </a:gs>
              </a:gsLst>
              <a:path path="rect">
                <a:fillToRect l="50000" t="50000" r="50000" b="50000"/>
              </a:path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endParaRPr>
            </a:p>
          </p:txBody>
        </p:sp>
        <p:sp>
          <p:nvSpPr>
            <p:cNvPr id="5" name="Rectangle 5"/>
            <p:cNvSpPr/>
            <p:nvPr/>
          </p:nvSpPr>
          <p:spPr>
            <a:xfrm>
              <a:off x="1230837" y="4205846"/>
              <a:ext cx="6834234" cy="18849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+- f3 0 f2"/>
                <a:gd name="f7" fmla="*/ f6 1 21600"/>
                <a:gd name="f8" fmla="*/ f2 1 f7"/>
                <a:gd name="f9" fmla="*/ f3 1 f7"/>
                <a:gd name="f10" fmla="*/ f8 f4 1"/>
                <a:gd name="f11" fmla="*/ f9 f4 1"/>
                <a:gd name="f12" fmla="*/ f9 f5 1"/>
                <a:gd name="f13" fmla="*/ f8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0" t="f13" r="f11" b="f12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990033"/>
                </a:gs>
                <a:gs pos="100000">
                  <a:srgbClr val="000054"/>
                </a:gs>
              </a:gsLst>
              <a:path path="rect">
                <a:fillToRect l="50000" t="50000" r="50000" b="50000"/>
              </a:path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IE" sz="2400" b="0" i="0" u="none" strike="noStrike" kern="1200" cap="none" spc="0" baseline="0">
                <a:solidFill>
                  <a:srgbClr val="000000"/>
                </a:solidFill>
                <a:uFillTx/>
                <a:latin typeface="Tahoma" pitchFamily="2"/>
                <a:ea typeface="Microsoft YaHei" pitchFamily="2"/>
                <a:cs typeface="Arial" pitchFamily="2"/>
              </a:endParaRPr>
            </a:p>
          </p:txBody>
        </p:sp>
      </p:grpSp>
      <p:sp>
        <p:nvSpPr>
          <p:cNvPr id="6" name="Rectangle 6"/>
          <p:cNvSpPr/>
          <p:nvPr/>
        </p:nvSpPr>
        <p:spPr>
          <a:xfrm>
            <a:off x="935998" y="2601001"/>
            <a:ext cx="7772400" cy="11430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3200" b="1" i="0" u="none" strike="noStrike" kern="1200" cap="none" spc="0" baseline="0">
                <a:solidFill>
                  <a:srgbClr val="FFFF66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Building our Psychological Capital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3200" b="1" i="0" u="none" strike="noStrike" kern="0" cap="none" spc="0" baseline="0">
                <a:solidFill>
                  <a:srgbClr val="FFFF66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(PsyCap)for these challenging times</a:t>
            </a:r>
            <a:r>
              <a:rPr lang="en-IE" sz="3200" b="1" i="0" u="none" strike="noStrike" kern="1200" cap="none" spc="0" baseline="0">
                <a:solidFill>
                  <a:srgbClr val="FFFF66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 </a:t>
            </a:r>
          </a:p>
        </p:txBody>
      </p:sp>
      <p:sp>
        <p:nvSpPr>
          <p:cNvPr id="7" name="Text Box 7"/>
          <p:cNvSpPr/>
          <p:nvPr/>
        </p:nvSpPr>
        <p:spPr>
          <a:xfrm>
            <a:off x="2212921" y="4724284"/>
            <a:ext cx="2840044" cy="58140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E" sz="3200" b="0" i="0" u="none" strike="noStrike" kern="1200" cap="none" spc="0" baseline="0">
                <a:solidFill>
                  <a:srgbClr val="FFFFFF"/>
                </a:solidFill>
                <a:uFillTx/>
                <a:latin typeface="Tahoma" pitchFamily="2"/>
                <a:ea typeface="Microsoft YaHei" pitchFamily="2"/>
                <a:cs typeface="Arial" pitchFamily="2"/>
              </a:rPr>
              <a:t>Jacinta M. Kitt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IE"/>
              <a:t> Psychological Capital (PsyCap)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>
                <a:latin typeface="Arial" pitchFamily="34"/>
                <a:cs typeface="Arial" pitchFamily="34"/>
              </a:rPr>
              <a:t>Capital refers to our resources</a:t>
            </a:r>
          </a:p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>
                <a:latin typeface="Arial" pitchFamily="34"/>
                <a:cs typeface="Arial" pitchFamily="34"/>
              </a:rPr>
              <a:t>Positive Disposition ( can do attitude)</a:t>
            </a:r>
          </a:p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>
                <a:latin typeface="Arial" pitchFamily="34"/>
                <a:cs typeface="Arial" pitchFamily="34"/>
              </a:rPr>
              <a:t>Four components</a:t>
            </a:r>
          </a:p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>
                <a:latin typeface="Arial" pitchFamily="34"/>
                <a:cs typeface="Arial" pitchFamily="34"/>
              </a:rPr>
              <a:t>State  not Trait</a:t>
            </a:r>
          </a:p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>
                <a:latin typeface="Arial" pitchFamily="34"/>
                <a:cs typeface="Arial" pitchFamily="34"/>
              </a:rPr>
              <a:t>Can be improved</a:t>
            </a:r>
          </a:p>
          <a:p>
            <a:pPr lvl="0">
              <a:lnSpc>
                <a:spcPct val="8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Ctr="1"/>
          <a:lstStyle/>
          <a:p>
            <a:pPr lvl="0" algn="ctr" hangingPunct="1"/>
            <a:r>
              <a:rPr lang="en-US">
                <a:solidFill>
                  <a:srgbClr val="FFFF00"/>
                </a:solidFill>
              </a:rPr>
              <a:t>PsyCap Components</a:t>
            </a:r>
            <a:r>
              <a:rPr lang="en-US">
                <a:solidFill>
                  <a:srgbClr val="CCCCFF"/>
                </a:solidFill>
              </a:rPr>
              <a:t/>
            </a:r>
            <a:br>
              <a:rPr lang="en-US">
                <a:solidFill>
                  <a:srgbClr val="CCCCFF"/>
                </a:solidFill>
              </a:rPr>
            </a:br>
            <a:endParaRPr lang="en-US">
              <a:solidFill>
                <a:srgbClr val="CCCCFF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559" y="1523884"/>
            <a:ext cx="8839084" cy="4114800"/>
          </a:xfrm>
        </p:spPr>
        <p:txBody>
          <a:bodyPr lIns="91440" tIns="45720" rIns="91440" bIns="45720"/>
          <a:lstStyle/>
          <a:p>
            <a:pPr marL="571500" lvl="0" indent="-571500" hangingPunct="1">
              <a:spcBef>
                <a:spcPts val="2925"/>
              </a:spcBef>
              <a:buSzPct val="100000"/>
              <a:buFont typeface="Arial" pitchFamily="34"/>
              <a:buChar char="•"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sz="3600"/>
              <a:t>Hope </a:t>
            </a:r>
            <a:endParaRPr lang="en-US" sz="2600"/>
          </a:p>
          <a:p>
            <a:pPr marL="571500" lvl="0" indent="-571500" hangingPunct="1">
              <a:spcBef>
                <a:spcPts val="2925"/>
              </a:spcBef>
              <a:buSzPct val="100000"/>
              <a:buFont typeface="Arial" pitchFamily="34"/>
              <a:buChar char="•"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sz="3600"/>
              <a:t>Optimism</a:t>
            </a:r>
          </a:p>
          <a:p>
            <a:pPr marL="571500" lvl="0" indent="-571500" hangingPunct="1">
              <a:spcBef>
                <a:spcPts val="2925"/>
              </a:spcBef>
              <a:buSzPct val="100000"/>
              <a:buFont typeface="Arial" pitchFamily="34"/>
              <a:buChar char="•"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sz="3600"/>
              <a:t>Self –efficacy (confidence)</a:t>
            </a:r>
          </a:p>
          <a:p>
            <a:pPr marL="571500" lvl="0" indent="-571500" hangingPunct="1">
              <a:spcBef>
                <a:spcPts val="2925"/>
              </a:spcBef>
              <a:buSzPct val="100000"/>
              <a:buFont typeface="Arial" pitchFamily="34"/>
              <a:buChar char="•"/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en-US" sz="3600"/>
              <a:t>Resilience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itical Success Factors for Effective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GB" sz="3200"/>
              <a:t>Hope (</a:t>
            </a:r>
            <a:r>
              <a:rPr lang="en-US" sz="2400"/>
              <a:t>Hope functions to energise and sustain the self as it reconstructs itself in trying circumstances) Shade, 2001</a:t>
            </a:r>
            <a:endParaRPr lang="en-GB" sz="24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600"/>
              <a:t>Essential for happiness and success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600"/>
              <a:t>Opposite of fatalism, hopelessness, despair.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600"/>
              <a:t>Setting, pursuing and attaining goals 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600"/>
              <a:t>Having the will and the ways to achieve them 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600"/>
              <a:t>Parcelling big goals into manageable smaller ones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 sz="2600"/>
              <a:t>Place the reality of your achievements in the context of future possibilities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 sz="2600"/>
              <a:t>Prioritising, Persisting and not Procrastinating</a:t>
            </a:r>
          </a:p>
          <a:p>
            <a:pPr lvl="0">
              <a:lnSpc>
                <a:spcPct val="7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endParaRPr lang="en-GB"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eviewing Vision and Mission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IE"/>
              <a:t>Optimism </a:t>
            </a:r>
            <a:r>
              <a:rPr lang="en-IE" sz="2800"/>
              <a:t>(seeing the doughnut and not the hole) Oscar Wilde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 Positive and Realistic Expectations about the future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Explanatory Style ( 3 Ps)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Asking what’s good about things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 Try to see the best in others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Give new ideas the benefit of the doubt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IE"/>
              <a:t>Surround yourself with positive people</a:t>
            </a:r>
          </a:p>
          <a:p>
            <a:pPr lvl="0">
              <a:lnSpc>
                <a:spcPct val="90000"/>
              </a:lnSpc>
              <a:buClr>
                <a:srgbClr val="FFFF66"/>
              </a:buClr>
              <a:buSzPct val="100000"/>
              <a:buFont typeface="Marlett" pitchFamily="2"/>
              <a:buChar char=""/>
            </a:pPr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609603"/>
            <a:ext cx="8659093" cy="1371481"/>
          </a:xfrm>
        </p:spPr>
        <p:txBody>
          <a:bodyPr/>
          <a:lstStyle/>
          <a:p>
            <a:pPr lvl="0"/>
            <a:r>
              <a:rPr lang="en-IE"/>
              <a:t>Self-Efficacy (</a:t>
            </a:r>
            <a:r>
              <a:rPr lang="en-IE" sz="2800"/>
              <a:t>a realistic view of your abilities backed up by skills and competence</a:t>
            </a:r>
            <a:r>
              <a:rPr lang="en-IE"/>
              <a:t>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 sz="2600"/>
              <a:t>Self-belief (</a:t>
            </a:r>
            <a:r>
              <a:rPr lang="en-IE" sz="2400"/>
              <a:t>Confidence</a:t>
            </a:r>
            <a:r>
              <a:rPr lang="en-IE" sz="2600"/>
              <a:t>)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 sz="2600"/>
              <a:t>Not threatened by the confidence or competence of others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 sz="2600"/>
              <a:t>Not afraid to admit they don’t know or understand something 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 sz="2600"/>
              <a:t>Healthy self-esteem is neither low nor too high (confidence as opposed lack of confidence or conceitedness) 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 sz="2600"/>
              <a:t>Contingent of supportive environment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endParaRPr lang="en-IE" sz="2600"/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endParaRPr lang="en-IE"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E"/>
              <a:t>Resillience (</a:t>
            </a:r>
            <a:r>
              <a:rPr lang="en-IE" sz="2400"/>
              <a:t>we are more or less susceptible to stress depending on how we think about the things that happen to us)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/>
              <a:t>Bouncing back after adversity?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/>
              <a:t>Putting things into perspective (ABCs) 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/>
              <a:t>Ascertaining importance in the bigger picture ( crisis scale)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/>
              <a:t>Engagement with mutually empathic/responsive relationships is a great source of resilience   </a:t>
            </a:r>
          </a:p>
          <a:p>
            <a:pPr marL="457200" lvl="0" indent="-457200">
              <a:lnSpc>
                <a:spcPct val="80000"/>
              </a:lnSpc>
              <a:buSzPct val="100000"/>
              <a:buFont typeface="Arial" pitchFamily="34"/>
              <a:buChar char="•"/>
            </a:pPr>
            <a:r>
              <a:rPr lang="en-IE"/>
              <a:t>Children need protective factors and processes to help them build resilience  </a:t>
            </a:r>
          </a:p>
          <a:p>
            <a:pPr lvl="0">
              <a:lnSpc>
                <a:spcPct val="80000"/>
              </a:lnSpc>
            </a:pPr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motional &amp; Social Intellig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/>
            <a:r>
              <a:rPr lang="en-GB"/>
              <a:t>Emotional &amp; Social Intelligence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lvl="0"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/>
              <a:t>Positive disposition generally</a:t>
            </a:r>
          </a:p>
          <a:p>
            <a:pPr lvl="0"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US"/>
              <a:t>Getting on well with others generally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lvl="0" hangingPunct="1"/>
            <a:r>
              <a:rPr lang="en-GB"/>
              <a:t>Social Intelligence is the ability: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 lIns="91440" tIns="45720" rIns="91440" bIns="45720"/>
          <a:lstStyle/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act wisely in human relations ( Thorndyke, 1920)</a:t>
            </a:r>
          </a:p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make others feel the better for an encounter with you</a:t>
            </a:r>
          </a:p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show empathy and understanding</a:t>
            </a:r>
          </a:p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acknowledge  and give recognition to others</a:t>
            </a:r>
          </a:p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admit to  being wrong and to be able to apologise</a:t>
            </a:r>
          </a:p>
          <a:p>
            <a:pPr lvl="0" hangingPunct="1">
              <a:lnSpc>
                <a:spcPct val="80000"/>
              </a:lnSpc>
              <a:spcBef>
                <a:spcPts val="1925"/>
              </a:spcBef>
              <a:buClr>
                <a:srgbClr val="FFFF66"/>
              </a:buClr>
              <a:buSzPct val="100000"/>
              <a:buFont typeface="Marlett" pitchFamily="2"/>
              <a:buChar char=""/>
            </a:pPr>
            <a:r>
              <a:rPr lang="en-GB" sz="2400"/>
              <a:t>To  let go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11711</TotalTime>
  <Words>377</Words>
  <Application>Microsoft Office PowerPoint</Application>
  <PresentationFormat>Widescreen</PresentationFormat>
  <Paragraphs>58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Microsoft YaHei</vt:lpstr>
      <vt:lpstr>Arial</vt:lpstr>
      <vt:lpstr>Arial Black</vt:lpstr>
      <vt:lpstr>Calibri</vt:lpstr>
      <vt:lpstr>Marlett</vt:lpstr>
      <vt:lpstr>Tahoma</vt:lpstr>
      <vt:lpstr>Times New Roman</vt:lpstr>
      <vt:lpstr>Default</vt:lpstr>
      <vt:lpstr>PowerPoint Presentation</vt:lpstr>
      <vt:lpstr> Psychological Capital (PsyCap)</vt:lpstr>
      <vt:lpstr>PsyCap Components </vt:lpstr>
      <vt:lpstr>Hope (Hope functions to energise and sustain the self as it reconstructs itself in trying circumstances) Shade, 2001</vt:lpstr>
      <vt:lpstr>Optimism (seeing the doughnut and not the hole) Oscar Wilde</vt:lpstr>
      <vt:lpstr>Self-Efficacy (a realistic view of your abilities backed up by skills and competence)</vt:lpstr>
      <vt:lpstr>Resillience (we are more or less susceptible to stress depending on how we think about the things that happen to us)</vt:lpstr>
      <vt:lpstr>Emotional &amp; Social Intelligence</vt:lpstr>
      <vt:lpstr>Social Intelligence is the ability: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corbett</dc:creator>
  <cp:lastModifiedBy>Mary Sheehy</cp:lastModifiedBy>
  <cp:revision>116</cp:revision>
  <dcterms:created xsi:type="dcterms:W3CDTF">2003-09-30T15:46:38Z</dcterms:created>
  <dcterms:modified xsi:type="dcterms:W3CDTF">2020-06-09T09:10:59Z</dcterms:modified>
</cp:coreProperties>
</file>