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tags/tag1.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88"/>
  </p:notesMasterIdLst>
  <p:handoutMasterIdLst>
    <p:handoutMasterId r:id="rId89"/>
  </p:handoutMasterIdLst>
  <p:sldIdLst>
    <p:sldId id="256" r:id="rId7"/>
    <p:sldId id="1134" r:id="rId8"/>
    <p:sldId id="1144" r:id="rId9"/>
    <p:sldId id="1137" r:id="rId10"/>
    <p:sldId id="1133" r:id="rId11"/>
    <p:sldId id="1143" r:id="rId12"/>
    <p:sldId id="1194" r:id="rId13"/>
    <p:sldId id="1195" r:id="rId14"/>
    <p:sldId id="1196" r:id="rId15"/>
    <p:sldId id="1197" r:id="rId16"/>
    <p:sldId id="1187" r:id="rId17"/>
    <p:sldId id="1188" r:id="rId18"/>
    <p:sldId id="1189" r:id="rId19"/>
    <p:sldId id="1190" r:id="rId20"/>
    <p:sldId id="1186" r:id="rId21"/>
    <p:sldId id="259" r:id="rId22"/>
    <p:sldId id="1198" r:id="rId23"/>
    <p:sldId id="541" r:id="rId24"/>
    <p:sldId id="1135" r:id="rId25"/>
    <p:sldId id="1142" r:id="rId26"/>
    <p:sldId id="1141" r:id="rId27"/>
    <p:sldId id="269" r:id="rId28"/>
    <p:sldId id="261" r:id="rId29"/>
    <p:sldId id="1145" r:id="rId30"/>
    <p:sldId id="443" r:id="rId31"/>
    <p:sldId id="439" r:id="rId32"/>
    <p:sldId id="440" r:id="rId33"/>
    <p:sldId id="442" r:id="rId34"/>
    <p:sldId id="355" r:id="rId35"/>
    <p:sldId id="394" r:id="rId36"/>
    <p:sldId id="427" r:id="rId37"/>
    <p:sldId id="428" r:id="rId38"/>
    <p:sldId id="424" r:id="rId39"/>
    <p:sldId id="426" r:id="rId40"/>
    <p:sldId id="1088" r:id="rId41"/>
    <p:sldId id="431" r:id="rId42"/>
    <p:sldId id="429" r:id="rId43"/>
    <p:sldId id="1087" r:id="rId44"/>
    <p:sldId id="432" r:id="rId45"/>
    <p:sldId id="434" r:id="rId46"/>
    <p:sldId id="430" r:id="rId47"/>
    <p:sldId id="1089" r:id="rId48"/>
    <p:sldId id="1090" r:id="rId49"/>
    <p:sldId id="1091" r:id="rId50"/>
    <p:sldId id="1093" r:id="rId51"/>
    <p:sldId id="441" r:id="rId52"/>
    <p:sldId id="1097" r:id="rId53"/>
    <p:sldId id="1094" r:id="rId54"/>
    <p:sldId id="1092" r:id="rId55"/>
    <p:sldId id="1096" r:id="rId56"/>
    <p:sldId id="1075" r:id="rId57"/>
    <p:sldId id="438" r:id="rId58"/>
    <p:sldId id="1107" r:id="rId59"/>
    <p:sldId id="1105" r:id="rId60"/>
    <p:sldId id="1106" r:id="rId61"/>
    <p:sldId id="1098" r:id="rId62"/>
    <p:sldId id="1099" r:id="rId63"/>
    <p:sldId id="1100" r:id="rId64"/>
    <p:sldId id="1101" r:id="rId65"/>
    <p:sldId id="1183" r:id="rId66"/>
    <p:sldId id="1181" r:id="rId67"/>
    <p:sldId id="1182" r:id="rId68"/>
    <p:sldId id="1104" r:id="rId69"/>
    <p:sldId id="435" r:id="rId70"/>
    <p:sldId id="1108" r:id="rId71"/>
    <p:sldId id="1128" r:id="rId72"/>
    <p:sldId id="1115" r:id="rId73"/>
    <p:sldId id="376" r:id="rId74"/>
    <p:sldId id="1116" r:id="rId75"/>
    <p:sldId id="1117" r:id="rId76"/>
    <p:sldId id="1132" r:id="rId77"/>
    <p:sldId id="1118" r:id="rId78"/>
    <p:sldId id="436" r:id="rId79"/>
    <p:sldId id="437" r:id="rId80"/>
    <p:sldId id="1110" r:id="rId81"/>
    <p:sldId id="1119" r:id="rId82"/>
    <p:sldId id="1120" r:id="rId83"/>
    <p:sldId id="257" r:id="rId84"/>
    <p:sldId id="258" r:id="rId85"/>
    <p:sldId id="1129" r:id="rId86"/>
    <p:sldId id="1126" r:id="rId8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64A2"/>
    <a:srgbClr val="5767B4"/>
    <a:srgbClr val="4BACC6"/>
    <a:srgbClr val="FFFF00"/>
    <a:srgbClr val="FF00FF"/>
    <a:srgbClr val="F07B3A"/>
    <a:srgbClr val="6600CC"/>
    <a:srgbClr val="9933FF"/>
    <a:srgbClr val="FF00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168" autoAdjust="0"/>
  </p:normalViewPr>
  <p:slideViewPr>
    <p:cSldViewPr>
      <p:cViewPr>
        <p:scale>
          <a:sx n="30" d="100"/>
          <a:sy n="30" d="100"/>
        </p:scale>
        <p:origin x="1866" y="29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handoutMaster" Target="handoutMasters/handout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diagrams/_rels/data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_rels/data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D3052B-3BC5-4FCA-9AF3-BF067C09154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56E5123-3D82-4BCC-A5B6-0F2EC2273D8E}">
      <dgm:prSet custT="1"/>
      <dgm:spPr/>
      <dgm:t>
        <a:bodyPr/>
        <a:lstStyle/>
        <a:p>
          <a:r>
            <a:rPr lang="en-IE" sz="2800" dirty="0"/>
            <a:t>Respect for both roles: both bring necessary contributions … neither is expected to know everything</a:t>
          </a:r>
          <a:endParaRPr lang="en-US" sz="2800" dirty="0"/>
        </a:p>
      </dgm:t>
    </dgm:pt>
    <dgm:pt modelId="{20FD7ED0-8001-4803-936B-2475F95CC592}" type="parTrans" cxnId="{4748593F-5E5D-4896-93A9-D2B367ADE320}">
      <dgm:prSet/>
      <dgm:spPr/>
      <dgm:t>
        <a:bodyPr/>
        <a:lstStyle/>
        <a:p>
          <a:endParaRPr lang="en-US" sz="2800"/>
        </a:p>
      </dgm:t>
    </dgm:pt>
    <dgm:pt modelId="{9A307B63-A6A7-44F3-B0EE-5067C86D25A3}" type="sibTrans" cxnId="{4748593F-5E5D-4896-93A9-D2B367ADE320}">
      <dgm:prSet/>
      <dgm:spPr/>
      <dgm:t>
        <a:bodyPr/>
        <a:lstStyle/>
        <a:p>
          <a:endParaRPr lang="en-US" sz="2800"/>
        </a:p>
      </dgm:t>
    </dgm:pt>
    <dgm:pt modelId="{8C0397A2-9A05-406D-BC55-6DBD8B296B0A}">
      <dgm:prSet custT="1"/>
      <dgm:spPr/>
      <dgm:t>
        <a:bodyPr/>
        <a:lstStyle/>
        <a:p>
          <a:r>
            <a:rPr lang="en-IE" sz="2800"/>
            <a:t>Bring a framework with flexibility … sketch out … iterative</a:t>
          </a:r>
          <a:endParaRPr lang="en-US" sz="2800"/>
        </a:p>
      </dgm:t>
    </dgm:pt>
    <dgm:pt modelId="{D5BC497C-223A-4BD7-BAEF-751C5D4AE5BB}" type="parTrans" cxnId="{65985568-EDE8-4E35-8F34-0DABA10B435F}">
      <dgm:prSet/>
      <dgm:spPr/>
      <dgm:t>
        <a:bodyPr/>
        <a:lstStyle/>
        <a:p>
          <a:endParaRPr lang="en-US" sz="2800"/>
        </a:p>
      </dgm:t>
    </dgm:pt>
    <dgm:pt modelId="{03400B95-0B74-46AD-8210-5750C5653B91}" type="sibTrans" cxnId="{65985568-EDE8-4E35-8F34-0DABA10B435F}">
      <dgm:prSet/>
      <dgm:spPr/>
      <dgm:t>
        <a:bodyPr/>
        <a:lstStyle/>
        <a:p>
          <a:endParaRPr lang="en-US" sz="2800"/>
        </a:p>
      </dgm:t>
    </dgm:pt>
    <dgm:pt modelId="{1BDED4D7-3753-45FC-A8E9-93E2E0ACF1FA}">
      <dgm:prSet custT="1"/>
      <dgm:spPr/>
      <dgm:t>
        <a:bodyPr/>
        <a:lstStyle/>
        <a:p>
          <a:pPr rtl="0"/>
          <a:r>
            <a:rPr lang="en-IE" sz="2800"/>
            <a:t>Need to deliver: important</a:t>
          </a:r>
          <a:r>
            <a:rPr lang="en-IE" sz="2800">
              <a:latin typeface="Calibri Light" panose="020F0302020204030204"/>
            </a:rPr>
            <a:t> </a:t>
          </a:r>
          <a:r>
            <a:rPr lang="en-IE" sz="2800"/>
            <a:t>to lead in managing the pace, ensuring good practice</a:t>
          </a:r>
          <a:r>
            <a:rPr lang="en-IE" sz="2800">
              <a:latin typeface="Calibri Light" panose="020F0302020204030204"/>
            </a:rPr>
            <a:t>, version control</a:t>
          </a:r>
          <a:r>
            <a:rPr lang="en-IE" sz="2800"/>
            <a:t> </a:t>
          </a:r>
          <a:endParaRPr lang="en-US" sz="2800"/>
        </a:p>
      </dgm:t>
    </dgm:pt>
    <dgm:pt modelId="{2D1D88C2-20CA-42DF-AB3B-A3F2E0F68C54}" type="parTrans" cxnId="{EACC3390-1DDD-4B33-812D-24F5782134AD}">
      <dgm:prSet/>
      <dgm:spPr/>
      <dgm:t>
        <a:bodyPr/>
        <a:lstStyle/>
        <a:p>
          <a:endParaRPr lang="en-US" sz="2800"/>
        </a:p>
      </dgm:t>
    </dgm:pt>
    <dgm:pt modelId="{972FC510-0667-4890-AB9C-BC05EA51B4C6}" type="sibTrans" cxnId="{EACC3390-1DDD-4B33-812D-24F5782134AD}">
      <dgm:prSet/>
      <dgm:spPr/>
      <dgm:t>
        <a:bodyPr/>
        <a:lstStyle/>
        <a:p>
          <a:endParaRPr lang="en-US" sz="2800"/>
        </a:p>
      </dgm:t>
    </dgm:pt>
    <dgm:pt modelId="{F55DB1EA-3CC0-4F8A-AA98-BCA348DC2C98}">
      <dgm:prSet custT="1"/>
      <dgm:spPr/>
      <dgm:t>
        <a:bodyPr/>
        <a:lstStyle/>
        <a:p>
          <a:r>
            <a:rPr lang="en-IE" sz="2800"/>
            <a:t>Steering group model has worked well … keep it simple</a:t>
          </a:r>
          <a:endParaRPr lang="en-US" sz="2800"/>
        </a:p>
      </dgm:t>
    </dgm:pt>
    <dgm:pt modelId="{7C8514EB-81A3-4587-99A0-6F0B4C408B50}" type="parTrans" cxnId="{D4A0620D-D6D2-4B9B-B9B7-3A8AE3C3DD26}">
      <dgm:prSet/>
      <dgm:spPr/>
      <dgm:t>
        <a:bodyPr/>
        <a:lstStyle/>
        <a:p>
          <a:endParaRPr lang="en-US" sz="2800"/>
        </a:p>
      </dgm:t>
    </dgm:pt>
    <dgm:pt modelId="{8478183D-F50D-49C4-B11C-63DDB595660C}" type="sibTrans" cxnId="{D4A0620D-D6D2-4B9B-B9B7-3A8AE3C3DD26}">
      <dgm:prSet/>
      <dgm:spPr/>
      <dgm:t>
        <a:bodyPr/>
        <a:lstStyle/>
        <a:p>
          <a:endParaRPr lang="en-US" sz="2800"/>
        </a:p>
      </dgm:t>
    </dgm:pt>
    <dgm:pt modelId="{6CAE6C1C-53CC-4FE2-A74D-3EE2C9ED2846}">
      <dgm:prSet custT="1"/>
      <dgm:spPr/>
      <dgm:t>
        <a:bodyPr/>
        <a:lstStyle/>
        <a:p>
          <a:r>
            <a:rPr lang="en-IE" sz="2800"/>
            <a:t>Opportunity to develop relationships and acknowledge common goals … the learner is at the centre of what we do</a:t>
          </a:r>
          <a:endParaRPr lang="en-US" sz="2800"/>
        </a:p>
      </dgm:t>
    </dgm:pt>
    <dgm:pt modelId="{AEF302C8-C714-427A-A19E-BEB5BDA53129}" type="parTrans" cxnId="{8A1315F2-FA1D-484F-BF27-B7293B37794C}">
      <dgm:prSet/>
      <dgm:spPr/>
      <dgm:t>
        <a:bodyPr/>
        <a:lstStyle/>
        <a:p>
          <a:endParaRPr lang="en-US" sz="2800"/>
        </a:p>
      </dgm:t>
    </dgm:pt>
    <dgm:pt modelId="{F5CDF460-9DD8-43B1-8B66-AE8C6AF70FF2}" type="sibTrans" cxnId="{8A1315F2-FA1D-484F-BF27-B7293B37794C}">
      <dgm:prSet/>
      <dgm:spPr/>
      <dgm:t>
        <a:bodyPr/>
        <a:lstStyle/>
        <a:p>
          <a:endParaRPr lang="en-US" sz="2800"/>
        </a:p>
      </dgm:t>
    </dgm:pt>
    <dgm:pt modelId="{8CF62676-C419-42AB-9EE0-56646400DB67}" type="pres">
      <dgm:prSet presAssocID="{E6D3052B-3BC5-4FCA-9AF3-BF067C091548}" presName="root" presStyleCnt="0">
        <dgm:presLayoutVars>
          <dgm:dir/>
          <dgm:resizeHandles val="exact"/>
        </dgm:presLayoutVars>
      </dgm:prSet>
      <dgm:spPr/>
    </dgm:pt>
    <dgm:pt modelId="{757065F4-CCA2-4796-88AB-1582ACD5AA4D}" type="pres">
      <dgm:prSet presAssocID="{B56E5123-3D82-4BCC-A5B6-0F2EC2273D8E}" presName="compNode" presStyleCnt="0"/>
      <dgm:spPr/>
    </dgm:pt>
    <dgm:pt modelId="{FA052273-3CCF-4052-B543-95A5E4BDF9E3}" type="pres">
      <dgm:prSet presAssocID="{B56E5123-3D82-4BCC-A5B6-0F2EC2273D8E}" presName="bgRect" presStyleLbl="bgShp" presStyleIdx="0" presStyleCnt="5"/>
      <dgm:spPr/>
    </dgm:pt>
    <dgm:pt modelId="{BFD42D93-5108-4384-9346-9CEE309131B1}" type="pres">
      <dgm:prSet presAssocID="{B56E5123-3D82-4BCC-A5B6-0F2EC2273D8E}" presName="iconRect" presStyleLbl="node1" presStyleIdx="0" presStyleCnt="5" custScaleX="171652" custScaleY="18581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oardroom with solid fill"/>
        </a:ext>
      </dgm:extLst>
    </dgm:pt>
    <dgm:pt modelId="{4317051A-2F3B-4A62-8BD6-D950307D1DF9}" type="pres">
      <dgm:prSet presAssocID="{B56E5123-3D82-4BCC-A5B6-0F2EC2273D8E}" presName="spaceRect" presStyleCnt="0"/>
      <dgm:spPr/>
    </dgm:pt>
    <dgm:pt modelId="{C8F93CCC-DA1E-43AB-8D30-D7F106DC4E8F}" type="pres">
      <dgm:prSet presAssocID="{B56E5123-3D82-4BCC-A5B6-0F2EC2273D8E}" presName="parTx" presStyleLbl="revTx" presStyleIdx="0" presStyleCnt="5">
        <dgm:presLayoutVars>
          <dgm:chMax val="0"/>
          <dgm:chPref val="0"/>
        </dgm:presLayoutVars>
      </dgm:prSet>
      <dgm:spPr/>
    </dgm:pt>
    <dgm:pt modelId="{D27C6E9B-AE2E-42DE-BAAA-38CC7B66680E}" type="pres">
      <dgm:prSet presAssocID="{9A307B63-A6A7-44F3-B0EE-5067C86D25A3}" presName="sibTrans" presStyleCnt="0"/>
      <dgm:spPr/>
    </dgm:pt>
    <dgm:pt modelId="{F85A6810-E37F-4E10-8E81-C7B5A6235FB8}" type="pres">
      <dgm:prSet presAssocID="{8C0397A2-9A05-406D-BC55-6DBD8B296B0A}" presName="compNode" presStyleCnt="0"/>
      <dgm:spPr/>
    </dgm:pt>
    <dgm:pt modelId="{8035F1B2-14FA-4115-A06F-C9DEF1E41B2E}" type="pres">
      <dgm:prSet presAssocID="{8C0397A2-9A05-406D-BC55-6DBD8B296B0A}" presName="bgRect" presStyleLbl="bgShp" presStyleIdx="1" presStyleCnt="5"/>
      <dgm:spPr/>
    </dgm:pt>
    <dgm:pt modelId="{BD37B6B1-E881-4367-9BEF-8DBFB67CDDC7}" type="pres">
      <dgm:prSet presAssocID="{8C0397A2-9A05-406D-BC55-6DBD8B296B0A}" presName="iconRect" presStyleLbl="node1" presStyleIdx="1" presStyleCnt="5" custScaleX="171359" custScaleY="173194"/>
      <dgm:spPr>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a:ln>
          <a:noFill/>
        </a:ln>
      </dgm:spPr>
      <dgm:extLst>
        <a:ext uri="{E40237B7-FDA0-4F09-8148-C483321AD2D9}">
          <dgm14:cNvPr xmlns:dgm14="http://schemas.microsoft.com/office/drawing/2010/diagram" id="0" name="" descr="Plant with solid fill"/>
        </a:ext>
      </dgm:extLst>
    </dgm:pt>
    <dgm:pt modelId="{A95051C1-994F-4C92-BD75-3FEF57CE9825}" type="pres">
      <dgm:prSet presAssocID="{8C0397A2-9A05-406D-BC55-6DBD8B296B0A}" presName="spaceRect" presStyleCnt="0"/>
      <dgm:spPr/>
    </dgm:pt>
    <dgm:pt modelId="{1959EBA7-2999-4C4E-B222-D2E2D9E2F6B4}" type="pres">
      <dgm:prSet presAssocID="{8C0397A2-9A05-406D-BC55-6DBD8B296B0A}" presName="parTx" presStyleLbl="revTx" presStyleIdx="1" presStyleCnt="5">
        <dgm:presLayoutVars>
          <dgm:chMax val="0"/>
          <dgm:chPref val="0"/>
        </dgm:presLayoutVars>
      </dgm:prSet>
      <dgm:spPr/>
    </dgm:pt>
    <dgm:pt modelId="{271430B7-2B68-49A3-BC4A-4552C7F4A894}" type="pres">
      <dgm:prSet presAssocID="{03400B95-0B74-46AD-8210-5750C5653B91}" presName="sibTrans" presStyleCnt="0"/>
      <dgm:spPr/>
    </dgm:pt>
    <dgm:pt modelId="{322C5FED-C763-4C18-AB4D-FFCC0715EBE8}" type="pres">
      <dgm:prSet presAssocID="{1BDED4D7-3753-45FC-A8E9-93E2E0ACF1FA}" presName="compNode" presStyleCnt="0"/>
      <dgm:spPr/>
    </dgm:pt>
    <dgm:pt modelId="{9CE758FA-179D-43DB-A19B-2C0BD8391F00}" type="pres">
      <dgm:prSet presAssocID="{1BDED4D7-3753-45FC-A8E9-93E2E0ACF1FA}" presName="bgRect" presStyleLbl="bgShp" presStyleIdx="2" presStyleCnt="5"/>
      <dgm:spPr/>
    </dgm:pt>
    <dgm:pt modelId="{2190FDF6-D0C5-496A-A5B4-42CA96136DBC}" type="pres">
      <dgm:prSet presAssocID="{1BDED4D7-3753-45FC-A8E9-93E2E0ACF1FA}" presName="iconRect" presStyleLbl="node1" presStyleIdx="2" presStyleCnt="5" custScaleX="171359" custScaleY="158057"/>
      <dgm:spPr>
        <a:blipFill>
          <a:blip xmlns:r="http://schemas.openxmlformats.org/officeDocument/2006/relationships" r:embed="rId5">
            <a:extLst>
              <a:ext uri="{96DAC541-7B7A-43D3-8B79-37D633B846F1}">
                <asvg:svgBlip xmlns:asvg="http://schemas.microsoft.com/office/drawing/2016/SVG/main" r:embed="rId6"/>
              </a:ext>
            </a:extLst>
          </a:blip>
          <a:srcRect/>
          <a:stretch>
            <a:fillRect t="-4000" b="-4000"/>
          </a:stretch>
        </a:blipFill>
        <a:ln>
          <a:noFill/>
        </a:ln>
      </dgm:spPr>
      <dgm:extLst>
        <a:ext uri="{E40237B7-FDA0-4F09-8148-C483321AD2D9}">
          <dgm14:cNvPr xmlns:dgm14="http://schemas.microsoft.com/office/drawing/2010/diagram" id="0" name="" descr="Baseball hat with solid fill"/>
        </a:ext>
      </dgm:extLst>
    </dgm:pt>
    <dgm:pt modelId="{36E46615-17C2-4F51-B596-606D309AEE0F}" type="pres">
      <dgm:prSet presAssocID="{1BDED4D7-3753-45FC-A8E9-93E2E0ACF1FA}" presName="spaceRect" presStyleCnt="0"/>
      <dgm:spPr/>
    </dgm:pt>
    <dgm:pt modelId="{F0F48182-75A4-4E88-B865-080BC94F9F03}" type="pres">
      <dgm:prSet presAssocID="{1BDED4D7-3753-45FC-A8E9-93E2E0ACF1FA}" presName="parTx" presStyleLbl="revTx" presStyleIdx="2" presStyleCnt="5">
        <dgm:presLayoutVars>
          <dgm:chMax val="0"/>
          <dgm:chPref val="0"/>
        </dgm:presLayoutVars>
      </dgm:prSet>
      <dgm:spPr/>
    </dgm:pt>
    <dgm:pt modelId="{811F2C62-E70C-4BE9-BB81-6117C3E09DD3}" type="pres">
      <dgm:prSet presAssocID="{972FC510-0667-4890-AB9C-BC05EA51B4C6}" presName="sibTrans" presStyleCnt="0"/>
      <dgm:spPr/>
    </dgm:pt>
    <dgm:pt modelId="{5CCE70EB-D411-4075-BF7A-14E6BB6FA64E}" type="pres">
      <dgm:prSet presAssocID="{F55DB1EA-3CC0-4F8A-AA98-BCA348DC2C98}" presName="compNode" presStyleCnt="0"/>
      <dgm:spPr/>
    </dgm:pt>
    <dgm:pt modelId="{60D9DA42-514B-4093-A86D-7C9B216F234E}" type="pres">
      <dgm:prSet presAssocID="{F55DB1EA-3CC0-4F8A-AA98-BCA348DC2C98}" presName="bgRect" presStyleLbl="bgShp" presStyleIdx="3" presStyleCnt="5"/>
      <dgm:spPr/>
    </dgm:pt>
    <dgm:pt modelId="{9987F5A1-03ED-4661-AFBE-424AEB7D2778}" type="pres">
      <dgm:prSet presAssocID="{F55DB1EA-3CC0-4F8A-AA98-BCA348DC2C98}" presName="iconRect" presStyleLbl="node1" presStyleIdx="3" presStyleCnt="5" custScaleX="197319" custScaleY="19860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rcular Flowchart"/>
        </a:ext>
      </dgm:extLst>
    </dgm:pt>
    <dgm:pt modelId="{7BA8B2D3-3E2A-4F75-A193-2C99F4292721}" type="pres">
      <dgm:prSet presAssocID="{F55DB1EA-3CC0-4F8A-AA98-BCA348DC2C98}" presName="spaceRect" presStyleCnt="0"/>
      <dgm:spPr/>
    </dgm:pt>
    <dgm:pt modelId="{05A097ED-EDE7-40C9-A7A3-2E4B9BACA02D}" type="pres">
      <dgm:prSet presAssocID="{F55DB1EA-3CC0-4F8A-AA98-BCA348DC2C98}" presName="parTx" presStyleLbl="revTx" presStyleIdx="3" presStyleCnt="5">
        <dgm:presLayoutVars>
          <dgm:chMax val="0"/>
          <dgm:chPref val="0"/>
        </dgm:presLayoutVars>
      </dgm:prSet>
      <dgm:spPr/>
    </dgm:pt>
    <dgm:pt modelId="{1973042E-33A6-4769-B3EA-D38D74FFA437}" type="pres">
      <dgm:prSet presAssocID="{8478183D-F50D-49C4-B11C-63DDB595660C}" presName="sibTrans" presStyleCnt="0"/>
      <dgm:spPr/>
    </dgm:pt>
    <dgm:pt modelId="{B68B6787-38E4-481E-B75B-41CB4D508610}" type="pres">
      <dgm:prSet presAssocID="{6CAE6C1C-53CC-4FE2-A74D-3EE2C9ED2846}" presName="compNode" presStyleCnt="0"/>
      <dgm:spPr/>
    </dgm:pt>
    <dgm:pt modelId="{42AD3F91-1717-4F06-AF95-640BC3EB84E0}" type="pres">
      <dgm:prSet presAssocID="{6CAE6C1C-53CC-4FE2-A74D-3EE2C9ED2846}" presName="bgRect" presStyleLbl="bgShp" presStyleIdx="4" presStyleCnt="5"/>
      <dgm:spPr/>
    </dgm:pt>
    <dgm:pt modelId="{9E26A81B-9A11-4F65-AC7B-86B7ABCE2B53}" type="pres">
      <dgm:prSet presAssocID="{6CAE6C1C-53CC-4FE2-A74D-3EE2C9ED2846}" presName="iconRect" presStyleLbl="node1" presStyleIdx="4" presStyleCnt="5" custScaleX="205064" custScaleY="19930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08C89D73-30D9-40C1-8523-E05C3383A19D}" type="pres">
      <dgm:prSet presAssocID="{6CAE6C1C-53CC-4FE2-A74D-3EE2C9ED2846}" presName="spaceRect" presStyleCnt="0"/>
      <dgm:spPr/>
    </dgm:pt>
    <dgm:pt modelId="{19CCF9A8-1DF1-4CBC-945C-6A88501FC77C}" type="pres">
      <dgm:prSet presAssocID="{6CAE6C1C-53CC-4FE2-A74D-3EE2C9ED2846}" presName="parTx" presStyleLbl="revTx" presStyleIdx="4" presStyleCnt="5">
        <dgm:presLayoutVars>
          <dgm:chMax val="0"/>
          <dgm:chPref val="0"/>
        </dgm:presLayoutVars>
      </dgm:prSet>
      <dgm:spPr/>
    </dgm:pt>
  </dgm:ptLst>
  <dgm:cxnLst>
    <dgm:cxn modelId="{96F7E505-AFFC-45E2-B797-DFF107C91F38}" type="presOf" srcId="{1BDED4D7-3753-45FC-A8E9-93E2E0ACF1FA}" destId="{F0F48182-75A4-4E88-B865-080BC94F9F03}" srcOrd="0" destOrd="0" presId="urn:microsoft.com/office/officeart/2018/2/layout/IconVerticalSolidList"/>
    <dgm:cxn modelId="{D4A0620D-D6D2-4B9B-B9B7-3A8AE3C3DD26}" srcId="{E6D3052B-3BC5-4FCA-9AF3-BF067C091548}" destId="{F55DB1EA-3CC0-4F8A-AA98-BCA348DC2C98}" srcOrd="3" destOrd="0" parTransId="{7C8514EB-81A3-4587-99A0-6F0B4C408B50}" sibTransId="{8478183D-F50D-49C4-B11C-63DDB595660C}"/>
    <dgm:cxn modelId="{6D58AD17-898C-4A28-A0AB-53BEC649E0D5}" type="presOf" srcId="{6CAE6C1C-53CC-4FE2-A74D-3EE2C9ED2846}" destId="{19CCF9A8-1DF1-4CBC-945C-6A88501FC77C}" srcOrd="0" destOrd="0" presId="urn:microsoft.com/office/officeart/2018/2/layout/IconVerticalSolidList"/>
    <dgm:cxn modelId="{4748593F-5E5D-4896-93A9-D2B367ADE320}" srcId="{E6D3052B-3BC5-4FCA-9AF3-BF067C091548}" destId="{B56E5123-3D82-4BCC-A5B6-0F2EC2273D8E}" srcOrd="0" destOrd="0" parTransId="{20FD7ED0-8001-4803-936B-2475F95CC592}" sibTransId="{9A307B63-A6A7-44F3-B0EE-5067C86D25A3}"/>
    <dgm:cxn modelId="{65985568-EDE8-4E35-8F34-0DABA10B435F}" srcId="{E6D3052B-3BC5-4FCA-9AF3-BF067C091548}" destId="{8C0397A2-9A05-406D-BC55-6DBD8B296B0A}" srcOrd="1" destOrd="0" parTransId="{D5BC497C-223A-4BD7-BAEF-751C5D4AE5BB}" sibTransId="{03400B95-0B74-46AD-8210-5750C5653B91}"/>
    <dgm:cxn modelId="{EACC3390-1DDD-4B33-812D-24F5782134AD}" srcId="{E6D3052B-3BC5-4FCA-9AF3-BF067C091548}" destId="{1BDED4D7-3753-45FC-A8E9-93E2E0ACF1FA}" srcOrd="2" destOrd="0" parTransId="{2D1D88C2-20CA-42DF-AB3B-A3F2E0F68C54}" sibTransId="{972FC510-0667-4890-AB9C-BC05EA51B4C6}"/>
    <dgm:cxn modelId="{13FF869D-70DF-445E-AED8-AB9B07C01F23}" type="presOf" srcId="{F55DB1EA-3CC0-4F8A-AA98-BCA348DC2C98}" destId="{05A097ED-EDE7-40C9-A7A3-2E4B9BACA02D}" srcOrd="0" destOrd="0" presId="urn:microsoft.com/office/officeart/2018/2/layout/IconVerticalSolidList"/>
    <dgm:cxn modelId="{3EA158B5-8776-4BD4-81FD-E2ABA5DC506F}" type="presOf" srcId="{E6D3052B-3BC5-4FCA-9AF3-BF067C091548}" destId="{8CF62676-C419-42AB-9EE0-56646400DB67}" srcOrd="0" destOrd="0" presId="urn:microsoft.com/office/officeart/2018/2/layout/IconVerticalSolidList"/>
    <dgm:cxn modelId="{F94C06E6-543C-4B9E-B133-593AEE79B0A2}" type="presOf" srcId="{B56E5123-3D82-4BCC-A5B6-0F2EC2273D8E}" destId="{C8F93CCC-DA1E-43AB-8D30-D7F106DC4E8F}" srcOrd="0" destOrd="0" presId="urn:microsoft.com/office/officeart/2018/2/layout/IconVerticalSolidList"/>
    <dgm:cxn modelId="{8A1315F2-FA1D-484F-BF27-B7293B37794C}" srcId="{E6D3052B-3BC5-4FCA-9AF3-BF067C091548}" destId="{6CAE6C1C-53CC-4FE2-A74D-3EE2C9ED2846}" srcOrd="4" destOrd="0" parTransId="{AEF302C8-C714-427A-A19E-BEB5BDA53129}" sibTransId="{F5CDF460-9DD8-43B1-8B66-AE8C6AF70FF2}"/>
    <dgm:cxn modelId="{412A30F7-632E-40E3-BD28-BE1C26AF8F14}" type="presOf" srcId="{8C0397A2-9A05-406D-BC55-6DBD8B296B0A}" destId="{1959EBA7-2999-4C4E-B222-D2E2D9E2F6B4}" srcOrd="0" destOrd="0" presId="urn:microsoft.com/office/officeart/2018/2/layout/IconVerticalSolidList"/>
    <dgm:cxn modelId="{1172A816-18E4-4ADB-8E4B-DA60C3B549EB}" type="presParOf" srcId="{8CF62676-C419-42AB-9EE0-56646400DB67}" destId="{757065F4-CCA2-4796-88AB-1582ACD5AA4D}" srcOrd="0" destOrd="0" presId="urn:microsoft.com/office/officeart/2018/2/layout/IconVerticalSolidList"/>
    <dgm:cxn modelId="{BC370734-0D50-43F0-9EB4-D11CE90F619B}" type="presParOf" srcId="{757065F4-CCA2-4796-88AB-1582ACD5AA4D}" destId="{FA052273-3CCF-4052-B543-95A5E4BDF9E3}" srcOrd="0" destOrd="0" presId="urn:microsoft.com/office/officeart/2018/2/layout/IconVerticalSolidList"/>
    <dgm:cxn modelId="{54108623-D58F-49A5-B56D-2FEC354B7C9B}" type="presParOf" srcId="{757065F4-CCA2-4796-88AB-1582ACD5AA4D}" destId="{BFD42D93-5108-4384-9346-9CEE309131B1}" srcOrd="1" destOrd="0" presId="urn:microsoft.com/office/officeart/2018/2/layout/IconVerticalSolidList"/>
    <dgm:cxn modelId="{03BBEB68-9971-4352-8D09-27B23C421254}" type="presParOf" srcId="{757065F4-CCA2-4796-88AB-1582ACD5AA4D}" destId="{4317051A-2F3B-4A62-8BD6-D950307D1DF9}" srcOrd="2" destOrd="0" presId="urn:microsoft.com/office/officeart/2018/2/layout/IconVerticalSolidList"/>
    <dgm:cxn modelId="{2ACEE6F4-D9AB-4F9F-AFB0-5CCC8F6C2FE0}" type="presParOf" srcId="{757065F4-CCA2-4796-88AB-1582ACD5AA4D}" destId="{C8F93CCC-DA1E-43AB-8D30-D7F106DC4E8F}" srcOrd="3" destOrd="0" presId="urn:microsoft.com/office/officeart/2018/2/layout/IconVerticalSolidList"/>
    <dgm:cxn modelId="{73CA29CC-4AF0-4FFA-83F9-BED1D53B4DC3}" type="presParOf" srcId="{8CF62676-C419-42AB-9EE0-56646400DB67}" destId="{D27C6E9B-AE2E-42DE-BAAA-38CC7B66680E}" srcOrd="1" destOrd="0" presId="urn:microsoft.com/office/officeart/2018/2/layout/IconVerticalSolidList"/>
    <dgm:cxn modelId="{0F9F619C-6B24-4260-B434-C431DAC29BDE}" type="presParOf" srcId="{8CF62676-C419-42AB-9EE0-56646400DB67}" destId="{F85A6810-E37F-4E10-8E81-C7B5A6235FB8}" srcOrd="2" destOrd="0" presId="urn:microsoft.com/office/officeart/2018/2/layout/IconVerticalSolidList"/>
    <dgm:cxn modelId="{43C2FA49-9C13-47BC-9DFA-630A168F7632}" type="presParOf" srcId="{F85A6810-E37F-4E10-8E81-C7B5A6235FB8}" destId="{8035F1B2-14FA-4115-A06F-C9DEF1E41B2E}" srcOrd="0" destOrd="0" presId="urn:microsoft.com/office/officeart/2018/2/layout/IconVerticalSolidList"/>
    <dgm:cxn modelId="{C0E532AB-2A54-4A3D-A33B-D20FE64D2055}" type="presParOf" srcId="{F85A6810-E37F-4E10-8E81-C7B5A6235FB8}" destId="{BD37B6B1-E881-4367-9BEF-8DBFB67CDDC7}" srcOrd="1" destOrd="0" presId="urn:microsoft.com/office/officeart/2018/2/layout/IconVerticalSolidList"/>
    <dgm:cxn modelId="{4A8A2A88-D852-4190-8290-3D1C18A5F61A}" type="presParOf" srcId="{F85A6810-E37F-4E10-8E81-C7B5A6235FB8}" destId="{A95051C1-994F-4C92-BD75-3FEF57CE9825}" srcOrd="2" destOrd="0" presId="urn:microsoft.com/office/officeart/2018/2/layout/IconVerticalSolidList"/>
    <dgm:cxn modelId="{6D3C6690-151F-4476-B416-72BEB3C2B936}" type="presParOf" srcId="{F85A6810-E37F-4E10-8E81-C7B5A6235FB8}" destId="{1959EBA7-2999-4C4E-B222-D2E2D9E2F6B4}" srcOrd="3" destOrd="0" presId="urn:microsoft.com/office/officeart/2018/2/layout/IconVerticalSolidList"/>
    <dgm:cxn modelId="{A16F8A4E-C4E5-4EE2-AC65-CB29B1E97B62}" type="presParOf" srcId="{8CF62676-C419-42AB-9EE0-56646400DB67}" destId="{271430B7-2B68-49A3-BC4A-4552C7F4A894}" srcOrd="3" destOrd="0" presId="urn:microsoft.com/office/officeart/2018/2/layout/IconVerticalSolidList"/>
    <dgm:cxn modelId="{2C4DA061-40AA-4591-A693-9AE57AD36527}" type="presParOf" srcId="{8CF62676-C419-42AB-9EE0-56646400DB67}" destId="{322C5FED-C763-4C18-AB4D-FFCC0715EBE8}" srcOrd="4" destOrd="0" presId="urn:microsoft.com/office/officeart/2018/2/layout/IconVerticalSolidList"/>
    <dgm:cxn modelId="{AC7FFB78-EAC2-4B34-8A96-7A257518E666}" type="presParOf" srcId="{322C5FED-C763-4C18-AB4D-FFCC0715EBE8}" destId="{9CE758FA-179D-43DB-A19B-2C0BD8391F00}" srcOrd="0" destOrd="0" presId="urn:microsoft.com/office/officeart/2018/2/layout/IconVerticalSolidList"/>
    <dgm:cxn modelId="{97157C4E-84CF-4EDE-BC11-DBDC634B2D02}" type="presParOf" srcId="{322C5FED-C763-4C18-AB4D-FFCC0715EBE8}" destId="{2190FDF6-D0C5-496A-A5B4-42CA96136DBC}" srcOrd="1" destOrd="0" presId="urn:microsoft.com/office/officeart/2018/2/layout/IconVerticalSolidList"/>
    <dgm:cxn modelId="{013C8C17-8E29-4D46-B43F-8F490284DA0E}" type="presParOf" srcId="{322C5FED-C763-4C18-AB4D-FFCC0715EBE8}" destId="{36E46615-17C2-4F51-B596-606D309AEE0F}" srcOrd="2" destOrd="0" presId="urn:microsoft.com/office/officeart/2018/2/layout/IconVerticalSolidList"/>
    <dgm:cxn modelId="{D55EFA0A-697C-4A87-8E0E-C039A2B4B15F}" type="presParOf" srcId="{322C5FED-C763-4C18-AB4D-FFCC0715EBE8}" destId="{F0F48182-75A4-4E88-B865-080BC94F9F03}" srcOrd="3" destOrd="0" presId="urn:microsoft.com/office/officeart/2018/2/layout/IconVerticalSolidList"/>
    <dgm:cxn modelId="{4ECBD26A-1612-4251-A9D1-AE6360DF6C36}" type="presParOf" srcId="{8CF62676-C419-42AB-9EE0-56646400DB67}" destId="{811F2C62-E70C-4BE9-BB81-6117C3E09DD3}" srcOrd="5" destOrd="0" presId="urn:microsoft.com/office/officeart/2018/2/layout/IconVerticalSolidList"/>
    <dgm:cxn modelId="{9CB2B705-F66D-4621-8245-5A98E75C5C44}" type="presParOf" srcId="{8CF62676-C419-42AB-9EE0-56646400DB67}" destId="{5CCE70EB-D411-4075-BF7A-14E6BB6FA64E}" srcOrd="6" destOrd="0" presId="urn:microsoft.com/office/officeart/2018/2/layout/IconVerticalSolidList"/>
    <dgm:cxn modelId="{EFF26A3E-ECFC-49E7-96E4-E0FAE56B7456}" type="presParOf" srcId="{5CCE70EB-D411-4075-BF7A-14E6BB6FA64E}" destId="{60D9DA42-514B-4093-A86D-7C9B216F234E}" srcOrd="0" destOrd="0" presId="urn:microsoft.com/office/officeart/2018/2/layout/IconVerticalSolidList"/>
    <dgm:cxn modelId="{B57DE606-D671-4098-B0D3-A9535E16A496}" type="presParOf" srcId="{5CCE70EB-D411-4075-BF7A-14E6BB6FA64E}" destId="{9987F5A1-03ED-4661-AFBE-424AEB7D2778}" srcOrd="1" destOrd="0" presId="urn:microsoft.com/office/officeart/2018/2/layout/IconVerticalSolidList"/>
    <dgm:cxn modelId="{4DD02EB5-3760-44DB-80C7-0D165605FD15}" type="presParOf" srcId="{5CCE70EB-D411-4075-BF7A-14E6BB6FA64E}" destId="{7BA8B2D3-3E2A-4F75-A193-2C99F4292721}" srcOrd="2" destOrd="0" presId="urn:microsoft.com/office/officeart/2018/2/layout/IconVerticalSolidList"/>
    <dgm:cxn modelId="{F5C9FF27-8975-4602-A821-ECB555063B0A}" type="presParOf" srcId="{5CCE70EB-D411-4075-BF7A-14E6BB6FA64E}" destId="{05A097ED-EDE7-40C9-A7A3-2E4B9BACA02D}" srcOrd="3" destOrd="0" presId="urn:microsoft.com/office/officeart/2018/2/layout/IconVerticalSolidList"/>
    <dgm:cxn modelId="{DCEED5E6-4892-452E-87C4-323D34E8969A}" type="presParOf" srcId="{8CF62676-C419-42AB-9EE0-56646400DB67}" destId="{1973042E-33A6-4769-B3EA-D38D74FFA437}" srcOrd="7" destOrd="0" presId="urn:microsoft.com/office/officeart/2018/2/layout/IconVerticalSolidList"/>
    <dgm:cxn modelId="{BBC01472-0FA4-4920-A4A3-ABD19DF21B45}" type="presParOf" srcId="{8CF62676-C419-42AB-9EE0-56646400DB67}" destId="{B68B6787-38E4-481E-B75B-41CB4D508610}" srcOrd="8" destOrd="0" presId="urn:microsoft.com/office/officeart/2018/2/layout/IconVerticalSolidList"/>
    <dgm:cxn modelId="{C42B52D1-9E4F-43F9-8AD4-92D4653F840F}" type="presParOf" srcId="{B68B6787-38E4-481E-B75B-41CB4D508610}" destId="{42AD3F91-1717-4F06-AF95-640BC3EB84E0}" srcOrd="0" destOrd="0" presId="urn:microsoft.com/office/officeart/2018/2/layout/IconVerticalSolidList"/>
    <dgm:cxn modelId="{006DEC37-AEEA-4804-9325-2A5696B75977}" type="presParOf" srcId="{B68B6787-38E4-481E-B75B-41CB4D508610}" destId="{9E26A81B-9A11-4F65-AC7B-86B7ABCE2B53}" srcOrd="1" destOrd="0" presId="urn:microsoft.com/office/officeart/2018/2/layout/IconVerticalSolidList"/>
    <dgm:cxn modelId="{016CB578-407E-40AA-9B08-48717821DCAB}" type="presParOf" srcId="{B68B6787-38E4-481E-B75B-41CB4D508610}" destId="{08C89D73-30D9-40C1-8523-E05C3383A19D}" srcOrd="2" destOrd="0" presId="urn:microsoft.com/office/officeart/2018/2/layout/IconVerticalSolidList"/>
    <dgm:cxn modelId="{11C5F731-0F50-4B19-B600-72244450C406}" type="presParOf" srcId="{B68B6787-38E4-481E-B75B-41CB4D508610}" destId="{19CCF9A8-1DF1-4CBC-945C-6A88501FC77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FB5461-7C44-4B1F-A0A4-8628707088AA}"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B4901404-283D-4DB8-962F-1F6FAF07A7D2}">
      <dgm:prSet phldrT="[Text]"/>
      <dgm:spPr>
        <a:solidFill>
          <a:srgbClr val="C00000"/>
        </a:solidFill>
        <a:ln>
          <a:solidFill>
            <a:schemeClr val="tx1"/>
          </a:solidFill>
        </a:ln>
      </dgm:spPr>
      <dgm:t>
        <a:bodyPr/>
        <a:lstStyle/>
        <a:p>
          <a:r>
            <a:rPr lang="en-US" dirty="0"/>
            <a:t>Learning Outcomes</a:t>
          </a:r>
        </a:p>
      </dgm:t>
    </dgm:pt>
    <dgm:pt modelId="{9D8B1FE9-CB45-4048-ACC8-5C32B5E7111E}" type="parTrans" cxnId="{0AB1A3FC-16C0-4D83-AD3A-3630D8E70AA0}">
      <dgm:prSet/>
      <dgm:spPr/>
      <dgm:t>
        <a:bodyPr/>
        <a:lstStyle/>
        <a:p>
          <a:endParaRPr lang="en-US"/>
        </a:p>
      </dgm:t>
    </dgm:pt>
    <dgm:pt modelId="{BB92232B-AF6B-436C-91CB-C35DCF960F80}" type="sibTrans" cxnId="{0AB1A3FC-16C0-4D83-AD3A-3630D8E70AA0}">
      <dgm:prSet/>
      <dgm:spPr/>
      <dgm:t>
        <a:bodyPr/>
        <a:lstStyle/>
        <a:p>
          <a:endParaRPr lang="en-US"/>
        </a:p>
      </dgm:t>
    </dgm:pt>
    <dgm:pt modelId="{C6369AD5-3B07-4A91-A145-C65D0DBC307D}">
      <dgm:prSet phldrT="[Text]"/>
      <dgm:spPr>
        <a:solidFill>
          <a:schemeClr val="accent2">
            <a:lumMod val="75000"/>
          </a:schemeClr>
        </a:solidFill>
        <a:ln>
          <a:solidFill>
            <a:schemeClr val="tx1"/>
          </a:solidFill>
        </a:ln>
      </dgm:spPr>
      <dgm:t>
        <a:bodyPr/>
        <a:lstStyle/>
        <a:p>
          <a:r>
            <a:rPr lang="en-US" dirty="0"/>
            <a:t>QQI award standards</a:t>
          </a:r>
        </a:p>
      </dgm:t>
    </dgm:pt>
    <dgm:pt modelId="{02F831A4-0513-49D6-971B-DD1FC90ED22D}" type="parTrans" cxnId="{56D1C9A2-EBE3-4815-983C-1B42A15AEF2C}">
      <dgm:prSet/>
      <dgm:spPr/>
      <dgm:t>
        <a:bodyPr/>
        <a:lstStyle/>
        <a:p>
          <a:endParaRPr lang="en-US"/>
        </a:p>
      </dgm:t>
    </dgm:pt>
    <dgm:pt modelId="{AE124E42-4111-4A88-8CEF-D9EC8E387184}" type="sibTrans" cxnId="{56D1C9A2-EBE3-4815-983C-1B42A15AEF2C}">
      <dgm:prSet/>
      <dgm:spPr/>
      <dgm:t>
        <a:bodyPr/>
        <a:lstStyle/>
        <a:p>
          <a:endParaRPr lang="en-US"/>
        </a:p>
      </dgm:t>
    </dgm:pt>
    <dgm:pt modelId="{EF32BEA4-7373-4C09-A47E-8FA3B967DF45}">
      <dgm:prSet phldrT="[Text]"/>
      <dgm:spPr>
        <a:solidFill>
          <a:schemeClr val="accent6">
            <a:lumMod val="75000"/>
          </a:schemeClr>
        </a:solidFill>
        <a:ln>
          <a:solidFill>
            <a:schemeClr val="tx1"/>
          </a:solidFill>
        </a:ln>
      </dgm:spPr>
      <dgm:t>
        <a:bodyPr/>
        <a:lstStyle/>
        <a:p>
          <a:r>
            <a:rPr lang="en-US" dirty="0"/>
            <a:t>Content</a:t>
          </a:r>
        </a:p>
      </dgm:t>
    </dgm:pt>
    <dgm:pt modelId="{0BB6294E-CADC-4B9A-A2CB-C7046D3DAC0F}" type="parTrans" cxnId="{9EA4AFEA-449D-413E-9203-F0B6939FEAE8}">
      <dgm:prSet/>
      <dgm:spPr/>
      <dgm:t>
        <a:bodyPr/>
        <a:lstStyle/>
        <a:p>
          <a:endParaRPr lang="en-US"/>
        </a:p>
      </dgm:t>
    </dgm:pt>
    <dgm:pt modelId="{BFAF1119-11A9-45FD-AFFC-0A21A1999075}" type="sibTrans" cxnId="{9EA4AFEA-449D-413E-9203-F0B6939FEAE8}">
      <dgm:prSet/>
      <dgm:spPr/>
      <dgm:t>
        <a:bodyPr/>
        <a:lstStyle/>
        <a:p>
          <a:endParaRPr lang="en-US"/>
        </a:p>
      </dgm:t>
    </dgm:pt>
    <dgm:pt modelId="{6AE1CDCE-D5ED-4594-82C8-74465FC7F519}">
      <dgm:prSet phldrT="[Text]"/>
      <dgm:spPr>
        <a:solidFill>
          <a:schemeClr val="accent5">
            <a:lumMod val="75000"/>
          </a:schemeClr>
        </a:solidFill>
        <a:ln>
          <a:solidFill>
            <a:schemeClr val="tx1"/>
          </a:solidFill>
        </a:ln>
      </dgm:spPr>
      <dgm:t>
        <a:bodyPr/>
        <a:lstStyle/>
        <a:p>
          <a:r>
            <a:rPr lang="en-US" dirty="0"/>
            <a:t>Teaching &amp; Learning Methods &amp; Resources</a:t>
          </a:r>
        </a:p>
      </dgm:t>
    </dgm:pt>
    <dgm:pt modelId="{6DD46901-CE33-48DF-98DB-E36298EA30A5}" type="parTrans" cxnId="{36D693F8-781B-4279-B5C8-68E0770F0131}">
      <dgm:prSet/>
      <dgm:spPr/>
      <dgm:t>
        <a:bodyPr/>
        <a:lstStyle/>
        <a:p>
          <a:endParaRPr lang="en-US"/>
        </a:p>
      </dgm:t>
    </dgm:pt>
    <dgm:pt modelId="{9FEAB4B0-2E57-4DDA-B142-C893D07D4CF3}" type="sibTrans" cxnId="{36D693F8-781B-4279-B5C8-68E0770F0131}">
      <dgm:prSet/>
      <dgm:spPr/>
      <dgm:t>
        <a:bodyPr/>
        <a:lstStyle/>
        <a:p>
          <a:endParaRPr lang="en-US"/>
        </a:p>
      </dgm:t>
    </dgm:pt>
    <dgm:pt modelId="{A59D4E98-72A2-4258-9903-A251FACEBA53}">
      <dgm:prSet phldrT="[Text]"/>
      <dgm:spPr>
        <a:solidFill>
          <a:schemeClr val="accent3">
            <a:lumMod val="75000"/>
          </a:schemeClr>
        </a:solidFill>
        <a:ln>
          <a:solidFill>
            <a:schemeClr val="tx1"/>
          </a:solidFill>
        </a:ln>
      </dgm:spPr>
      <dgm:t>
        <a:bodyPr/>
        <a:lstStyle/>
        <a:p>
          <a:r>
            <a:rPr lang="en-US" dirty="0"/>
            <a:t>Summative Assessment</a:t>
          </a:r>
        </a:p>
      </dgm:t>
    </dgm:pt>
    <dgm:pt modelId="{ACBC4919-B9AE-4191-92ED-3710673FC9A0}" type="parTrans" cxnId="{CCEADE73-73AB-4494-8726-6B72C36FD740}">
      <dgm:prSet/>
      <dgm:spPr/>
      <dgm:t>
        <a:bodyPr/>
        <a:lstStyle/>
        <a:p>
          <a:endParaRPr lang="en-US"/>
        </a:p>
      </dgm:t>
    </dgm:pt>
    <dgm:pt modelId="{7DB81D34-6B87-4D90-9099-71AD23CAC936}" type="sibTrans" cxnId="{CCEADE73-73AB-4494-8726-6B72C36FD740}">
      <dgm:prSet/>
      <dgm:spPr/>
      <dgm:t>
        <a:bodyPr/>
        <a:lstStyle/>
        <a:p>
          <a:endParaRPr lang="en-US"/>
        </a:p>
      </dgm:t>
    </dgm:pt>
    <dgm:pt modelId="{53002058-329A-4214-8E55-B87F57C6E78F}" type="pres">
      <dgm:prSet presAssocID="{81FB5461-7C44-4B1F-A0A4-8628707088AA}" presName="cycle" presStyleCnt="0">
        <dgm:presLayoutVars>
          <dgm:dir/>
          <dgm:resizeHandles val="exact"/>
        </dgm:presLayoutVars>
      </dgm:prSet>
      <dgm:spPr/>
    </dgm:pt>
    <dgm:pt modelId="{AFCD40D2-A6D5-410A-A3A0-DEA121B6F923}" type="pres">
      <dgm:prSet presAssocID="{B4901404-283D-4DB8-962F-1F6FAF07A7D2}" presName="node" presStyleLbl="node1" presStyleIdx="0" presStyleCnt="5" custScaleX="127541" custScaleY="142573" custRadScaleRad="95245">
        <dgm:presLayoutVars>
          <dgm:bulletEnabled val="1"/>
        </dgm:presLayoutVars>
      </dgm:prSet>
      <dgm:spPr/>
    </dgm:pt>
    <dgm:pt modelId="{B51486CB-C2B8-4DFD-8E34-F3178B9AAD55}" type="pres">
      <dgm:prSet presAssocID="{B4901404-283D-4DB8-962F-1F6FAF07A7D2}" presName="spNode" presStyleCnt="0"/>
      <dgm:spPr/>
    </dgm:pt>
    <dgm:pt modelId="{E05E48CF-98B7-44C1-B44F-8CFC2952FDB6}" type="pres">
      <dgm:prSet presAssocID="{BB92232B-AF6B-436C-91CB-C35DCF960F80}" presName="sibTrans" presStyleLbl="sibTrans1D1" presStyleIdx="0" presStyleCnt="5"/>
      <dgm:spPr/>
    </dgm:pt>
    <dgm:pt modelId="{7194222B-AE06-4B04-941A-BFB0241511E3}" type="pres">
      <dgm:prSet presAssocID="{C6369AD5-3B07-4A91-A145-C65D0DBC307D}" presName="node" presStyleLbl="node1" presStyleIdx="1" presStyleCnt="5" custScaleX="126432" custScaleY="152421" custRadScaleRad="96584" custRadScaleInc="33170">
        <dgm:presLayoutVars>
          <dgm:bulletEnabled val="1"/>
        </dgm:presLayoutVars>
      </dgm:prSet>
      <dgm:spPr/>
    </dgm:pt>
    <dgm:pt modelId="{C10D8745-01CD-41E8-BB8A-D340A4BB0186}" type="pres">
      <dgm:prSet presAssocID="{C6369AD5-3B07-4A91-A145-C65D0DBC307D}" presName="spNode" presStyleCnt="0"/>
      <dgm:spPr/>
    </dgm:pt>
    <dgm:pt modelId="{2E07FAF0-9651-41FE-AB04-8D4B02F2A147}" type="pres">
      <dgm:prSet presAssocID="{AE124E42-4111-4A88-8CEF-D9EC8E387184}" presName="sibTrans" presStyleLbl="sibTrans1D1" presStyleIdx="1" presStyleCnt="5"/>
      <dgm:spPr/>
    </dgm:pt>
    <dgm:pt modelId="{4DFC155B-464A-483C-9648-9F1BF71D3EE3}" type="pres">
      <dgm:prSet presAssocID="{EF32BEA4-7373-4C09-A47E-8FA3B967DF45}" presName="node" presStyleLbl="node1" presStyleIdx="2" presStyleCnt="5" custScaleX="121393" custScaleY="147670" custRadScaleRad="105193" custRadScaleInc="-15537">
        <dgm:presLayoutVars>
          <dgm:bulletEnabled val="1"/>
        </dgm:presLayoutVars>
      </dgm:prSet>
      <dgm:spPr/>
    </dgm:pt>
    <dgm:pt modelId="{D1FA0997-BB75-4C0E-A645-36AF7F740E7D}" type="pres">
      <dgm:prSet presAssocID="{EF32BEA4-7373-4C09-A47E-8FA3B967DF45}" presName="spNode" presStyleCnt="0"/>
      <dgm:spPr/>
    </dgm:pt>
    <dgm:pt modelId="{8F0815D7-7C90-4148-AD93-71B7B74228CE}" type="pres">
      <dgm:prSet presAssocID="{BFAF1119-11A9-45FD-AFFC-0A21A1999075}" presName="sibTrans" presStyleLbl="sibTrans1D1" presStyleIdx="2" presStyleCnt="5"/>
      <dgm:spPr/>
    </dgm:pt>
    <dgm:pt modelId="{43DBF428-BB9C-4E69-8EB5-8E02B2A1DBB2}" type="pres">
      <dgm:prSet presAssocID="{6AE1CDCE-D5ED-4594-82C8-74465FC7F519}" presName="node" presStyleLbl="node1" presStyleIdx="3" presStyleCnt="5" custScaleX="138167" custScaleY="147670" custRadScaleRad="101530" custRadScaleInc="4882">
        <dgm:presLayoutVars>
          <dgm:bulletEnabled val="1"/>
        </dgm:presLayoutVars>
      </dgm:prSet>
      <dgm:spPr/>
    </dgm:pt>
    <dgm:pt modelId="{F91E2E18-3861-471C-9F51-CD4C7F099EA7}" type="pres">
      <dgm:prSet presAssocID="{6AE1CDCE-D5ED-4594-82C8-74465FC7F519}" presName="spNode" presStyleCnt="0"/>
      <dgm:spPr/>
    </dgm:pt>
    <dgm:pt modelId="{1A612218-8AF6-424F-97BF-16B38FC4A93F}" type="pres">
      <dgm:prSet presAssocID="{9FEAB4B0-2E57-4DDA-B142-C893D07D4CF3}" presName="sibTrans" presStyleLbl="sibTrans1D1" presStyleIdx="3" presStyleCnt="5"/>
      <dgm:spPr/>
    </dgm:pt>
    <dgm:pt modelId="{91F5D574-DAA6-46B2-9009-146150B0413E}" type="pres">
      <dgm:prSet presAssocID="{A59D4E98-72A2-4258-9903-A251FACEBA53}" presName="node" presStyleLbl="node1" presStyleIdx="4" presStyleCnt="5" custScaleX="120415" custScaleY="143216" custRadScaleRad="96209" custRadScaleInc="-38802">
        <dgm:presLayoutVars>
          <dgm:bulletEnabled val="1"/>
        </dgm:presLayoutVars>
      </dgm:prSet>
      <dgm:spPr/>
    </dgm:pt>
    <dgm:pt modelId="{3DF2D426-A193-4B39-9299-51C51D0BCD12}" type="pres">
      <dgm:prSet presAssocID="{A59D4E98-72A2-4258-9903-A251FACEBA53}" presName="spNode" presStyleCnt="0"/>
      <dgm:spPr/>
    </dgm:pt>
    <dgm:pt modelId="{17E74764-6E5D-4276-B668-30E116D16480}" type="pres">
      <dgm:prSet presAssocID="{7DB81D34-6B87-4D90-9099-71AD23CAC936}" presName="sibTrans" presStyleLbl="sibTrans1D1" presStyleIdx="4" presStyleCnt="5"/>
      <dgm:spPr/>
    </dgm:pt>
  </dgm:ptLst>
  <dgm:cxnLst>
    <dgm:cxn modelId="{13802F10-9D2D-4552-959A-1961FB5670A7}" type="presOf" srcId="{7DB81D34-6B87-4D90-9099-71AD23CAC936}" destId="{17E74764-6E5D-4276-B668-30E116D16480}" srcOrd="0" destOrd="0" presId="urn:microsoft.com/office/officeart/2005/8/layout/cycle6"/>
    <dgm:cxn modelId="{FBEC6934-4581-4CA7-AABF-3C912F5B0F71}" type="presOf" srcId="{6AE1CDCE-D5ED-4594-82C8-74465FC7F519}" destId="{43DBF428-BB9C-4E69-8EB5-8E02B2A1DBB2}" srcOrd="0" destOrd="0" presId="urn:microsoft.com/office/officeart/2005/8/layout/cycle6"/>
    <dgm:cxn modelId="{03335B6D-C08F-4B5B-B2D1-E89C820F036D}" type="presOf" srcId="{B4901404-283D-4DB8-962F-1F6FAF07A7D2}" destId="{AFCD40D2-A6D5-410A-A3A0-DEA121B6F923}" srcOrd="0" destOrd="0" presId="urn:microsoft.com/office/officeart/2005/8/layout/cycle6"/>
    <dgm:cxn modelId="{CCEADE73-73AB-4494-8726-6B72C36FD740}" srcId="{81FB5461-7C44-4B1F-A0A4-8628707088AA}" destId="{A59D4E98-72A2-4258-9903-A251FACEBA53}" srcOrd="4" destOrd="0" parTransId="{ACBC4919-B9AE-4191-92ED-3710673FC9A0}" sibTransId="{7DB81D34-6B87-4D90-9099-71AD23CAC936}"/>
    <dgm:cxn modelId="{323BBB56-2C3A-4F67-9794-D735983FD31F}" type="presOf" srcId="{BB92232B-AF6B-436C-91CB-C35DCF960F80}" destId="{E05E48CF-98B7-44C1-B44F-8CFC2952FDB6}" srcOrd="0" destOrd="0" presId="urn:microsoft.com/office/officeart/2005/8/layout/cycle6"/>
    <dgm:cxn modelId="{29CB897A-D7C5-4320-8B6B-E228D4200A01}" type="presOf" srcId="{AE124E42-4111-4A88-8CEF-D9EC8E387184}" destId="{2E07FAF0-9651-41FE-AB04-8D4B02F2A147}" srcOrd="0" destOrd="0" presId="urn:microsoft.com/office/officeart/2005/8/layout/cycle6"/>
    <dgm:cxn modelId="{56D1C9A2-EBE3-4815-983C-1B42A15AEF2C}" srcId="{81FB5461-7C44-4B1F-A0A4-8628707088AA}" destId="{C6369AD5-3B07-4A91-A145-C65D0DBC307D}" srcOrd="1" destOrd="0" parTransId="{02F831A4-0513-49D6-971B-DD1FC90ED22D}" sibTransId="{AE124E42-4111-4A88-8CEF-D9EC8E387184}"/>
    <dgm:cxn modelId="{35F2D4AA-EAF2-470E-BE87-84527D20D7ED}" type="presOf" srcId="{9FEAB4B0-2E57-4DDA-B142-C893D07D4CF3}" destId="{1A612218-8AF6-424F-97BF-16B38FC4A93F}" srcOrd="0" destOrd="0" presId="urn:microsoft.com/office/officeart/2005/8/layout/cycle6"/>
    <dgm:cxn modelId="{3C154DC2-CCB1-4107-BB88-0557484CA0D8}" type="presOf" srcId="{A59D4E98-72A2-4258-9903-A251FACEBA53}" destId="{91F5D574-DAA6-46B2-9009-146150B0413E}" srcOrd="0" destOrd="0" presId="urn:microsoft.com/office/officeart/2005/8/layout/cycle6"/>
    <dgm:cxn modelId="{DF8EB3E4-7B27-49C3-AD81-1950AC12CE2E}" type="presOf" srcId="{C6369AD5-3B07-4A91-A145-C65D0DBC307D}" destId="{7194222B-AE06-4B04-941A-BFB0241511E3}" srcOrd="0" destOrd="0" presId="urn:microsoft.com/office/officeart/2005/8/layout/cycle6"/>
    <dgm:cxn modelId="{ED4520E7-AA31-404B-9289-1841710228C9}" type="presOf" srcId="{BFAF1119-11A9-45FD-AFFC-0A21A1999075}" destId="{8F0815D7-7C90-4148-AD93-71B7B74228CE}" srcOrd="0" destOrd="0" presId="urn:microsoft.com/office/officeart/2005/8/layout/cycle6"/>
    <dgm:cxn modelId="{9EA4AFEA-449D-413E-9203-F0B6939FEAE8}" srcId="{81FB5461-7C44-4B1F-A0A4-8628707088AA}" destId="{EF32BEA4-7373-4C09-A47E-8FA3B967DF45}" srcOrd="2" destOrd="0" parTransId="{0BB6294E-CADC-4B9A-A2CB-C7046D3DAC0F}" sibTransId="{BFAF1119-11A9-45FD-AFFC-0A21A1999075}"/>
    <dgm:cxn modelId="{6F9DF5EF-2E17-4415-A85B-E217AE09F4B4}" type="presOf" srcId="{EF32BEA4-7373-4C09-A47E-8FA3B967DF45}" destId="{4DFC155B-464A-483C-9648-9F1BF71D3EE3}" srcOrd="0" destOrd="0" presId="urn:microsoft.com/office/officeart/2005/8/layout/cycle6"/>
    <dgm:cxn modelId="{36D693F8-781B-4279-B5C8-68E0770F0131}" srcId="{81FB5461-7C44-4B1F-A0A4-8628707088AA}" destId="{6AE1CDCE-D5ED-4594-82C8-74465FC7F519}" srcOrd="3" destOrd="0" parTransId="{6DD46901-CE33-48DF-98DB-E36298EA30A5}" sibTransId="{9FEAB4B0-2E57-4DDA-B142-C893D07D4CF3}"/>
    <dgm:cxn modelId="{6F1F2CFC-8180-4981-B6C8-253FDFB92C5A}" type="presOf" srcId="{81FB5461-7C44-4B1F-A0A4-8628707088AA}" destId="{53002058-329A-4214-8E55-B87F57C6E78F}" srcOrd="0" destOrd="0" presId="urn:microsoft.com/office/officeart/2005/8/layout/cycle6"/>
    <dgm:cxn modelId="{0AB1A3FC-16C0-4D83-AD3A-3630D8E70AA0}" srcId="{81FB5461-7C44-4B1F-A0A4-8628707088AA}" destId="{B4901404-283D-4DB8-962F-1F6FAF07A7D2}" srcOrd="0" destOrd="0" parTransId="{9D8B1FE9-CB45-4048-ACC8-5C32B5E7111E}" sibTransId="{BB92232B-AF6B-436C-91CB-C35DCF960F80}"/>
    <dgm:cxn modelId="{B708844A-F26D-4C7E-BAC4-F06C0E32D151}" type="presParOf" srcId="{53002058-329A-4214-8E55-B87F57C6E78F}" destId="{AFCD40D2-A6D5-410A-A3A0-DEA121B6F923}" srcOrd="0" destOrd="0" presId="urn:microsoft.com/office/officeart/2005/8/layout/cycle6"/>
    <dgm:cxn modelId="{49CBBFEB-52E1-4D3C-B41B-21BCC3F89858}" type="presParOf" srcId="{53002058-329A-4214-8E55-B87F57C6E78F}" destId="{B51486CB-C2B8-4DFD-8E34-F3178B9AAD55}" srcOrd="1" destOrd="0" presId="urn:microsoft.com/office/officeart/2005/8/layout/cycle6"/>
    <dgm:cxn modelId="{212FEEA8-FF61-46F1-ACE6-98B8240EBBF0}" type="presParOf" srcId="{53002058-329A-4214-8E55-B87F57C6E78F}" destId="{E05E48CF-98B7-44C1-B44F-8CFC2952FDB6}" srcOrd="2" destOrd="0" presId="urn:microsoft.com/office/officeart/2005/8/layout/cycle6"/>
    <dgm:cxn modelId="{2E81AD99-7FE0-48FC-B045-08276244013A}" type="presParOf" srcId="{53002058-329A-4214-8E55-B87F57C6E78F}" destId="{7194222B-AE06-4B04-941A-BFB0241511E3}" srcOrd="3" destOrd="0" presId="urn:microsoft.com/office/officeart/2005/8/layout/cycle6"/>
    <dgm:cxn modelId="{A3E8D292-EF97-416D-9A66-E0C1BA3C6FFE}" type="presParOf" srcId="{53002058-329A-4214-8E55-B87F57C6E78F}" destId="{C10D8745-01CD-41E8-BB8A-D340A4BB0186}" srcOrd="4" destOrd="0" presId="urn:microsoft.com/office/officeart/2005/8/layout/cycle6"/>
    <dgm:cxn modelId="{14F405B3-9EEC-45D6-8F00-F6CE65BE5C2C}" type="presParOf" srcId="{53002058-329A-4214-8E55-B87F57C6E78F}" destId="{2E07FAF0-9651-41FE-AB04-8D4B02F2A147}" srcOrd="5" destOrd="0" presId="urn:microsoft.com/office/officeart/2005/8/layout/cycle6"/>
    <dgm:cxn modelId="{1FDC361A-6376-4520-AA07-8AA2BC61134D}" type="presParOf" srcId="{53002058-329A-4214-8E55-B87F57C6E78F}" destId="{4DFC155B-464A-483C-9648-9F1BF71D3EE3}" srcOrd="6" destOrd="0" presId="urn:microsoft.com/office/officeart/2005/8/layout/cycle6"/>
    <dgm:cxn modelId="{B6558BF9-F417-44DA-A1C0-51EEAE6A87E7}" type="presParOf" srcId="{53002058-329A-4214-8E55-B87F57C6E78F}" destId="{D1FA0997-BB75-4C0E-A645-36AF7F740E7D}" srcOrd="7" destOrd="0" presId="urn:microsoft.com/office/officeart/2005/8/layout/cycle6"/>
    <dgm:cxn modelId="{3379B6F5-B2BE-4FF5-94C5-33342C023C5B}" type="presParOf" srcId="{53002058-329A-4214-8E55-B87F57C6E78F}" destId="{8F0815D7-7C90-4148-AD93-71B7B74228CE}" srcOrd="8" destOrd="0" presId="urn:microsoft.com/office/officeart/2005/8/layout/cycle6"/>
    <dgm:cxn modelId="{FEC40213-1763-4387-9438-5D520AA9BA4C}" type="presParOf" srcId="{53002058-329A-4214-8E55-B87F57C6E78F}" destId="{43DBF428-BB9C-4E69-8EB5-8E02B2A1DBB2}" srcOrd="9" destOrd="0" presId="urn:microsoft.com/office/officeart/2005/8/layout/cycle6"/>
    <dgm:cxn modelId="{E39900C5-B015-415B-9BCB-069B4A1ECA65}" type="presParOf" srcId="{53002058-329A-4214-8E55-B87F57C6E78F}" destId="{F91E2E18-3861-471C-9F51-CD4C7F099EA7}" srcOrd="10" destOrd="0" presId="urn:microsoft.com/office/officeart/2005/8/layout/cycle6"/>
    <dgm:cxn modelId="{E556E1D9-4EBC-410D-B18F-AC66899BD219}" type="presParOf" srcId="{53002058-329A-4214-8E55-B87F57C6E78F}" destId="{1A612218-8AF6-424F-97BF-16B38FC4A93F}" srcOrd="11" destOrd="0" presId="urn:microsoft.com/office/officeart/2005/8/layout/cycle6"/>
    <dgm:cxn modelId="{FA4D4BF4-DCEA-4EE3-AE3C-DD2D7FF7F98E}" type="presParOf" srcId="{53002058-329A-4214-8E55-B87F57C6E78F}" destId="{91F5D574-DAA6-46B2-9009-146150B0413E}" srcOrd="12" destOrd="0" presId="urn:microsoft.com/office/officeart/2005/8/layout/cycle6"/>
    <dgm:cxn modelId="{778185C9-4DEE-4531-9212-2AAB58E885DC}" type="presParOf" srcId="{53002058-329A-4214-8E55-B87F57C6E78F}" destId="{3DF2D426-A193-4B39-9299-51C51D0BCD12}" srcOrd="13" destOrd="0" presId="urn:microsoft.com/office/officeart/2005/8/layout/cycle6"/>
    <dgm:cxn modelId="{B9E6AEFC-4CB6-4F3B-AC9B-BDF8014F96A5}" type="presParOf" srcId="{53002058-329A-4214-8E55-B87F57C6E78F}" destId="{17E74764-6E5D-4276-B668-30E116D16480}" srcOrd="14" destOrd="0" presId="urn:microsoft.com/office/officeart/2005/8/layout/cycle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2BACB9-1AF8-47EB-ADFC-D65E2BADE64E}" type="doc">
      <dgm:prSet loTypeId="urn:microsoft.com/office/officeart/2005/8/layout/hProcess9" loCatId="process" qsTypeId="urn:microsoft.com/office/officeart/2005/8/quickstyle/simple1" qsCatId="simple" csTypeId="urn:microsoft.com/office/officeart/2005/8/colors/accent1_2" csCatId="accent1" phldr="1"/>
      <dgm:spPr/>
    </dgm:pt>
    <dgm:pt modelId="{C28AF69C-273F-4B78-A2B7-D167C1A2F3EA}">
      <dgm:prSet phldrT="[Text]"/>
      <dgm:spPr>
        <a:solidFill>
          <a:schemeClr val="bg1">
            <a:lumMod val="85000"/>
          </a:schemeClr>
        </a:solidFill>
      </dgm:spPr>
      <dgm:t>
        <a:bodyPr/>
        <a:lstStyle/>
        <a:p>
          <a:r>
            <a:rPr lang="en-GB" b="1" dirty="0">
              <a:solidFill>
                <a:schemeClr val="tx1"/>
              </a:solidFill>
            </a:rPr>
            <a:t>Aim/Purpose</a:t>
          </a:r>
          <a:endParaRPr lang="en-IE" b="1" dirty="0">
            <a:solidFill>
              <a:schemeClr val="tx1"/>
            </a:solidFill>
          </a:endParaRPr>
        </a:p>
      </dgm:t>
    </dgm:pt>
    <dgm:pt modelId="{810EFFDF-4CF7-49C6-879D-218EAD903257}" type="parTrans" cxnId="{F06C8E9D-1F94-459C-9006-AFA5B1811B34}">
      <dgm:prSet/>
      <dgm:spPr/>
      <dgm:t>
        <a:bodyPr/>
        <a:lstStyle/>
        <a:p>
          <a:endParaRPr lang="en-IE"/>
        </a:p>
      </dgm:t>
    </dgm:pt>
    <dgm:pt modelId="{E650011A-B4F4-4347-A068-2BC1F1B0C1BE}" type="sibTrans" cxnId="{F06C8E9D-1F94-459C-9006-AFA5B1811B34}">
      <dgm:prSet/>
      <dgm:spPr/>
      <dgm:t>
        <a:bodyPr/>
        <a:lstStyle/>
        <a:p>
          <a:endParaRPr lang="en-IE"/>
        </a:p>
      </dgm:t>
    </dgm:pt>
    <dgm:pt modelId="{928B08F4-1D4E-4311-A69B-83B3F06B3C67}">
      <dgm:prSet phldrT="[Text]"/>
      <dgm:spPr>
        <a:solidFill>
          <a:schemeClr val="bg1">
            <a:lumMod val="85000"/>
          </a:schemeClr>
        </a:solidFill>
      </dgm:spPr>
      <dgm:t>
        <a:bodyPr/>
        <a:lstStyle/>
        <a:p>
          <a:r>
            <a:rPr lang="en-GB" b="1" dirty="0">
              <a:solidFill>
                <a:schemeClr val="tx1"/>
              </a:solidFill>
            </a:rPr>
            <a:t>Objectives</a:t>
          </a:r>
          <a:endParaRPr lang="en-IE" b="1" dirty="0">
            <a:solidFill>
              <a:schemeClr val="tx1"/>
            </a:solidFill>
          </a:endParaRPr>
        </a:p>
      </dgm:t>
    </dgm:pt>
    <dgm:pt modelId="{44528D92-5A89-4565-88D5-C68B7C6264EA}" type="parTrans" cxnId="{6AFF37AD-217F-4F95-B7CF-A0797F1E95BE}">
      <dgm:prSet/>
      <dgm:spPr/>
      <dgm:t>
        <a:bodyPr/>
        <a:lstStyle/>
        <a:p>
          <a:endParaRPr lang="en-IE"/>
        </a:p>
      </dgm:t>
    </dgm:pt>
    <dgm:pt modelId="{CD6670BB-5506-4D7B-9B6D-D48B00FBD943}" type="sibTrans" cxnId="{6AFF37AD-217F-4F95-B7CF-A0797F1E95BE}">
      <dgm:prSet/>
      <dgm:spPr/>
      <dgm:t>
        <a:bodyPr/>
        <a:lstStyle/>
        <a:p>
          <a:endParaRPr lang="en-IE"/>
        </a:p>
      </dgm:t>
    </dgm:pt>
    <dgm:pt modelId="{20B6CF98-D1E8-4DF2-96B8-63913826C420}">
      <dgm:prSet phldrT="[Text]"/>
      <dgm:spPr>
        <a:solidFill>
          <a:srgbClr val="92D050"/>
        </a:solidFill>
      </dgm:spPr>
      <dgm:t>
        <a:bodyPr/>
        <a:lstStyle/>
        <a:p>
          <a:r>
            <a:rPr lang="en-GB" b="1" dirty="0">
              <a:solidFill>
                <a:schemeClr val="tx1"/>
              </a:solidFill>
            </a:rPr>
            <a:t>Learning Outcomes</a:t>
          </a:r>
          <a:endParaRPr lang="en-IE" b="1" dirty="0">
            <a:solidFill>
              <a:schemeClr val="tx1"/>
            </a:solidFill>
          </a:endParaRPr>
        </a:p>
      </dgm:t>
    </dgm:pt>
    <dgm:pt modelId="{0FD0F879-3E30-4390-981E-8A111F0BB828}" type="parTrans" cxnId="{DA96B937-09D6-4E9E-AF70-440FEB036E5C}">
      <dgm:prSet/>
      <dgm:spPr/>
      <dgm:t>
        <a:bodyPr/>
        <a:lstStyle/>
        <a:p>
          <a:endParaRPr lang="en-IE"/>
        </a:p>
      </dgm:t>
    </dgm:pt>
    <dgm:pt modelId="{E661FDC1-7CB3-40FA-9216-9049E375498F}" type="sibTrans" cxnId="{DA96B937-09D6-4E9E-AF70-440FEB036E5C}">
      <dgm:prSet/>
      <dgm:spPr/>
      <dgm:t>
        <a:bodyPr/>
        <a:lstStyle/>
        <a:p>
          <a:endParaRPr lang="en-IE"/>
        </a:p>
      </dgm:t>
    </dgm:pt>
    <dgm:pt modelId="{6DCCF943-D17E-419D-BC6A-48270033C6A4}">
      <dgm:prSet phldrT="[Text]"/>
      <dgm:spPr>
        <a:solidFill>
          <a:srgbClr val="92D050"/>
        </a:solidFill>
      </dgm:spPr>
      <dgm:t>
        <a:bodyPr/>
        <a:lstStyle/>
        <a:p>
          <a:r>
            <a:rPr lang="en-GB" b="1" dirty="0">
              <a:solidFill>
                <a:schemeClr val="tx1"/>
              </a:solidFill>
            </a:rPr>
            <a:t>Assessment</a:t>
          </a:r>
          <a:r>
            <a:rPr lang="en-GB" dirty="0"/>
            <a:t> </a:t>
          </a:r>
          <a:endParaRPr lang="en-IE" dirty="0"/>
        </a:p>
      </dgm:t>
    </dgm:pt>
    <dgm:pt modelId="{E5CA8472-DC24-4DEF-9035-E8425EB8F5B0}" type="parTrans" cxnId="{40E7817D-61A5-4269-94FC-C3209537DA41}">
      <dgm:prSet/>
      <dgm:spPr/>
      <dgm:t>
        <a:bodyPr/>
        <a:lstStyle/>
        <a:p>
          <a:endParaRPr lang="en-IE"/>
        </a:p>
      </dgm:t>
    </dgm:pt>
    <dgm:pt modelId="{D30787F0-3BA0-4C40-A20C-E5034280177E}" type="sibTrans" cxnId="{40E7817D-61A5-4269-94FC-C3209537DA41}">
      <dgm:prSet/>
      <dgm:spPr/>
      <dgm:t>
        <a:bodyPr/>
        <a:lstStyle/>
        <a:p>
          <a:endParaRPr lang="en-IE"/>
        </a:p>
      </dgm:t>
    </dgm:pt>
    <dgm:pt modelId="{A8DCDF02-820D-4405-AD9F-D56D37BDDC48}">
      <dgm:prSet phldrT="[Text]"/>
      <dgm:spPr>
        <a:solidFill>
          <a:schemeClr val="bg1">
            <a:lumMod val="85000"/>
          </a:schemeClr>
        </a:solidFill>
      </dgm:spPr>
      <dgm:t>
        <a:bodyPr/>
        <a:lstStyle/>
        <a:p>
          <a:r>
            <a:rPr lang="en-GB" b="1" dirty="0">
              <a:solidFill>
                <a:schemeClr val="tx1"/>
              </a:solidFill>
            </a:rPr>
            <a:t>Content including supplementary content</a:t>
          </a:r>
          <a:endParaRPr lang="en-IE" b="1" dirty="0">
            <a:solidFill>
              <a:schemeClr val="tx1"/>
            </a:solidFill>
          </a:endParaRPr>
        </a:p>
      </dgm:t>
    </dgm:pt>
    <dgm:pt modelId="{FF20BC11-CAE8-4416-A569-B8796AA3829A}" type="parTrans" cxnId="{7057FAA1-1170-496D-AA07-772EED83007C}">
      <dgm:prSet/>
      <dgm:spPr/>
      <dgm:t>
        <a:bodyPr/>
        <a:lstStyle/>
        <a:p>
          <a:endParaRPr lang="en-IE"/>
        </a:p>
      </dgm:t>
    </dgm:pt>
    <dgm:pt modelId="{F5FAF1B9-D634-4075-A019-90190F1710AD}" type="sibTrans" cxnId="{7057FAA1-1170-496D-AA07-772EED83007C}">
      <dgm:prSet/>
      <dgm:spPr/>
      <dgm:t>
        <a:bodyPr/>
        <a:lstStyle/>
        <a:p>
          <a:endParaRPr lang="en-IE"/>
        </a:p>
      </dgm:t>
    </dgm:pt>
    <dgm:pt modelId="{1CD23ABF-A4F8-4E9B-8FC0-1396D8BB2AC1}">
      <dgm:prSet phldrT="[Text]"/>
      <dgm:spPr>
        <a:solidFill>
          <a:schemeClr val="bg1">
            <a:lumMod val="85000"/>
          </a:schemeClr>
        </a:solidFill>
      </dgm:spPr>
      <dgm:t>
        <a:bodyPr/>
        <a:lstStyle/>
        <a:p>
          <a:r>
            <a:rPr lang="en-GB" b="1" dirty="0">
              <a:solidFill>
                <a:schemeClr val="tx1"/>
              </a:solidFill>
            </a:rPr>
            <a:t>Teaching and learning methodologies and resources</a:t>
          </a:r>
          <a:endParaRPr lang="en-IE" b="1" dirty="0">
            <a:solidFill>
              <a:schemeClr val="tx1"/>
            </a:solidFill>
          </a:endParaRPr>
        </a:p>
      </dgm:t>
    </dgm:pt>
    <dgm:pt modelId="{5936B563-E982-4969-BF66-65CAC299C505}" type="parTrans" cxnId="{6655BEBF-AA95-4CD3-AAE2-D53BAEDC8EF0}">
      <dgm:prSet/>
      <dgm:spPr/>
      <dgm:t>
        <a:bodyPr/>
        <a:lstStyle/>
        <a:p>
          <a:endParaRPr lang="en-IE"/>
        </a:p>
      </dgm:t>
    </dgm:pt>
    <dgm:pt modelId="{84C451B6-7359-4288-91EA-8066D956FBCF}" type="sibTrans" cxnId="{6655BEBF-AA95-4CD3-AAE2-D53BAEDC8EF0}">
      <dgm:prSet/>
      <dgm:spPr/>
      <dgm:t>
        <a:bodyPr/>
        <a:lstStyle/>
        <a:p>
          <a:endParaRPr lang="en-IE"/>
        </a:p>
      </dgm:t>
    </dgm:pt>
    <dgm:pt modelId="{CBAC0FC7-71D3-4680-9D2D-98C7CAE7FCA3}" type="pres">
      <dgm:prSet presAssocID="{4E2BACB9-1AF8-47EB-ADFC-D65E2BADE64E}" presName="CompostProcess" presStyleCnt="0">
        <dgm:presLayoutVars>
          <dgm:dir/>
          <dgm:resizeHandles val="exact"/>
        </dgm:presLayoutVars>
      </dgm:prSet>
      <dgm:spPr/>
    </dgm:pt>
    <dgm:pt modelId="{86E6A903-03FE-4E0A-8C92-ADD0EAF1EF46}" type="pres">
      <dgm:prSet presAssocID="{4E2BACB9-1AF8-47EB-ADFC-D65E2BADE64E}" presName="arrow" presStyleLbl="bgShp" presStyleIdx="0" presStyleCnt="1" custLinFactNeighborX="1089" custLinFactNeighborY="-31939"/>
      <dgm:spPr/>
    </dgm:pt>
    <dgm:pt modelId="{A0A155B4-976D-412A-8CFF-F267B4B11F82}" type="pres">
      <dgm:prSet presAssocID="{4E2BACB9-1AF8-47EB-ADFC-D65E2BADE64E}" presName="linearProcess" presStyleCnt="0"/>
      <dgm:spPr/>
    </dgm:pt>
    <dgm:pt modelId="{14CC3739-E470-48B9-97B1-8068B42E21CD}" type="pres">
      <dgm:prSet presAssocID="{C28AF69C-273F-4B78-A2B7-D167C1A2F3EA}" presName="textNode" presStyleLbl="node1" presStyleIdx="0" presStyleCnt="6">
        <dgm:presLayoutVars>
          <dgm:bulletEnabled val="1"/>
        </dgm:presLayoutVars>
      </dgm:prSet>
      <dgm:spPr/>
    </dgm:pt>
    <dgm:pt modelId="{B238439B-F3D1-4559-B278-51C7FF1883FC}" type="pres">
      <dgm:prSet presAssocID="{E650011A-B4F4-4347-A068-2BC1F1B0C1BE}" presName="sibTrans" presStyleCnt="0"/>
      <dgm:spPr/>
    </dgm:pt>
    <dgm:pt modelId="{00243916-FDCB-4451-92B3-AD60F66BC862}" type="pres">
      <dgm:prSet presAssocID="{928B08F4-1D4E-4311-A69B-83B3F06B3C67}" presName="textNode" presStyleLbl="node1" presStyleIdx="1" presStyleCnt="6">
        <dgm:presLayoutVars>
          <dgm:bulletEnabled val="1"/>
        </dgm:presLayoutVars>
      </dgm:prSet>
      <dgm:spPr/>
    </dgm:pt>
    <dgm:pt modelId="{4ABBF33B-E131-42BF-93A0-812E436E749F}" type="pres">
      <dgm:prSet presAssocID="{CD6670BB-5506-4D7B-9B6D-D48B00FBD943}" presName="sibTrans" presStyleCnt="0"/>
      <dgm:spPr/>
    </dgm:pt>
    <dgm:pt modelId="{338E772A-6066-4163-B381-9C199BE3406C}" type="pres">
      <dgm:prSet presAssocID="{20B6CF98-D1E8-4DF2-96B8-63913826C420}" presName="textNode" presStyleLbl="node1" presStyleIdx="2" presStyleCnt="6">
        <dgm:presLayoutVars>
          <dgm:bulletEnabled val="1"/>
        </dgm:presLayoutVars>
      </dgm:prSet>
      <dgm:spPr/>
    </dgm:pt>
    <dgm:pt modelId="{97CBD424-5132-49AD-B22D-CBAFDC1083EA}" type="pres">
      <dgm:prSet presAssocID="{E661FDC1-7CB3-40FA-9216-9049E375498F}" presName="sibTrans" presStyleCnt="0"/>
      <dgm:spPr/>
    </dgm:pt>
    <dgm:pt modelId="{E86BA48C-FB19-402D-8B9F-77DDA8855AC4}" type="pres">
      <dgm:prSet presAssocID="{A8DCDF02-820D-4405-AD9F-D56D37BDDC48}" presName="textNode" presStyleLbl="node1" presStyleIdx="3" presStyleCnt="6">
        <dgm:presLayoutVars>
          <dgm:bulletEnabled val="1"/>
        </dgm:presLayoutVars>
      </dgm:prSet>
      <dgm:spPr/>
    </dgm:pt>
    <dgm:pt modelId="{D99DA316-BD92-4088-B5E8-A1F769CB1D9D}" type="pres">
      <dgm:prSet presAssocID="{F5FAF1B9-D634-4075-A019-90190F1710AD}" presName="sibTrans" presStyleCnt="0"/>
      <dgm:spPr/>
    </dgm:pt>
    <dgm:pt modelId="{AFB36045-4869-49F3-A1F1-BB052D78CD35}" type="pres">
      <dgm:prSet presAssocID="{1CD23ABF-A4F8-4E9B-8FC0-1396D8BB2AC1}" presName="textNode" presStyleLbl="node1" presStyleIdx="4" presStyleCnt="6">
        <dgm:presLayoutVars>
          <dgm:bulletEnabled val="1"/>
        </dgm:presLayoutVars>
      </dgm:prSet>
      <dgm:spPr/>
    </dgm:pt>
    <dgm:pt modelId="{16A0D155-5F05-43EA-B4C9-50344D58BC20}" type="pres">
      <dgm:prSet presAssocID="{84C451B6-7359-4288-91EA-8066D956FBCF}" presName="sibTrans" presStyleCnt="0"/>
      <dgm:spPr/>
    </dgm:pt>
    <dgm:pt modelId="{6FA1D06C-137E-46CC-AABA-90EF26C2DC27}" type="pres">
      <dgm:prSet presAssocID="{6DCCF943-D17E-419D-BC6A-48270033C6A4}" presName="textNode" presStyleLbl="node1" presStyleIdx="5" presStyleCnt="6">
        <dgm:presLayoutVars>
          <dgm:bulletEnabled val="1"/>
        </dgm:presLayoutVars>
      </dgm:prSet>
      <dgm:spPr/>
    </dgm:pt>
  </dgm:ptLst>
  <dgm:cxnLst>
    <dgm:cxn modelId="{48A4C608-6B81-4C66-9633-DD109C301D38}" type="presOf" srcId="{928B08F4-1D4E-4311-A69B-83B3F06B3C67}" destId="{00243916-FDCB-4451-92B3-AD60F66BC862}" srcOrd="0" destOrd="0" presId="urn:microsoft.com/office/officeart/2005/8/layout/hProcess9"/>
    <dgm:cxn modelId="{09F5D727-9C8D-47C8-BFC0-AD8DC498A9C3}" type="presOf" srcId="{4E2BACB9-1AF8-47EB-ADFC-D65E2BADE64E}" destId="{CBAC0FC7-71D3-4680-9D2D-98C7CAE7FCA3}" srcOrd="0" destOrd="0" presId="urn:microsoft.com/office/officeart/2005/8/layout/hProcess9"/>
    <dgm:cxn modelId="{DA96B937-09D6-4E9E-AF70-440FEB036E5C}" srcId="{4E2BACB9-1AF8-47EB-ADFC-D65E2BADE64E}" destId="{20B6CF98-D1E8-4DF2-96B8-63913826C420}" srcOrd="2" destOrd="0" parTransId="{0FD0F879-3E30-4390-981E-8A111F0BB828}" sibTransId="{E661FDC1-7CB3-40FA-9216-9049E375498F}"/>
    <dgm:cxn modelId="{128E0D38-C39D-4F83-AA6F-922EB85B76E8}" type="presOf" srcId="{A8DCDF02-820D-4405-AD9F-D56D37BDDC48}" destId="{E86BA48C-FB19-402D-8B9F-77DDA8855AC4}" srcOrd="0" destOrd="0" presId="urn:microsoft.com/office/officeart/2005/8/layout/hProcess9"/>
    <dgm:cxn modelId="{4AFEDC58-2D92-45D9-B231-2E7AA9E3B17F}" type="presOf" srcId="{1CD23ABF-A4F8-4E9B-8FC0-1396D8BB2AC1}" destId="{AFB36045-4869-49F3-A1F1-BB052D78CD35}" srcOrd="0" destOrd="0" presId="urn:microsoft.com/office/officeart/2005/8/layout/hProcess9"/>
    <dgm:cxn modelId="{40E7817D-61A5-4269-94FC-C3209537DA41}" srcId="{4E2BACB9-1AF8-47EB-ADFC-D65E2BADE64E}" destId="{6DCCF943-D17E-419D-BC6A-48270033C6A4}" srcOrd="5" destOrd="0" parTransId="{E5CA8472-DC24-4DEF-9035-E8425EB8F5B0}" sibTransId="{D30787F0-3BA0-4C40-A20C-E5034280177E}"/>
    <dgm:cxn modelId="{D5496E95-EF32-43E8-9C4A-8586832629B9}" type="presOf" srcId="{C28AF69C-273F-4B78-A2B7-D167C1A2F3EA}" destId="{14CC3739-E470-48B9-97B1-8068B42E21CD}" srcOrd="0" destOrd="0" presId="urn:microsoft.com/office/officeart/2005/8/layout/hProcess9"/>
    <dgm:cxn modelId="{F06C8E9D-1F94-459C-9006-AFA5B1811B34}" srcId="{4E2BACB9-1AF8-47EB-ADFC-D65E2BADE64E}" destId="{C28AF69C-273F-4B78-A2B7-D167C1A2F3EA}" srcOrd="0" destOrd="0" parTransId="{810EFFDF-4CF7-49C6-879D-218EAD903257}" sibTransId="{E650011A-B4F4-4347-A068-2BC1F1B0C1BE}"/>
    <dgm:cxn modelId="{7057FAA1-1170-496D-AA07-772EED83007C}" srcId="{4E2BACB9-1AF8-47EB-ADFC-D65E2BADE64E}" destId="{A8DCDF02-820D-4405-AD9F-D56D37BDDC48}" srcOrd="3" destOrd="0" parTransId="{FF20BC11-CAE8-4416-A569-B8796AA3829A}" sibTransId="{F5FAF1B9-D634-4075-A019-90190F1710AD}"/>
    <dgm:cxn modelId="{6AFF37AD-217F-4F95-B7CF-A0797F1E95BE}" srcId="{4E2BACB9-1AF8-47EB-ADFC-D65E2BADE64E}" destId="{928B08F4-1D4E-4311-A69B-83B3F06B3C67}" srcOrd="1" destOrd="0" parTransId="{44528D92-5A89-4565-88D5-C68B7C6264EA}" sibTransId="{CD6670BB-5506-4D7B-9B6D-D48B00FBD943}"/>
    <dgm:cxn modelId="{DEF066B0-3BF9-4D35-AFAC-03561149C6F9}" type="presOf" srcId="{20B6CF98-D1E8-4DF2-96B8-63913826C420}" destId="{338E772A-6066-4163-B381-9C199BE3406C}" srcOrd="0" destOrd="0" presId="urn:microsoft.com/office/officeart/2005/8/layout/hProcess9"/>
    <dgm:cxn modelId="{6655BEBF-AA95-4CD3-AAE2-D53BAEDC8EF0}" srcId="{4E2BACB9-1AF8-47EB-ADFC-D65E2BADE64E}" destId="{1CD23ABF-A4F8-4E9B-8FC0-1396D8BB2AC1}" srcOrd="4" destOrd="0" parTransId="{5936B563-E982-4969-BF66-65CAC299C505}" sibTransId="{84C451B6-7359-4288-91EA-8066D956FBCF}"/>
    <dgm:cxn modelId="{F1329CF7-04E8-46C9-AEF7-198E14398C03}" type="presOf" srcId="{6DCCF943-D17E-419D-BC6A-48270033C6A4}" destId="{6FA1D06C-137E-46CC-AABA-90EF26C2DC27}" srcOrd="0" destOrd="0" presId="urn:microsoft.com/office/officeart/2005/8/layout/hProcess9"/>
    <dgm:cxn modelId="{44A49C70-D6D5-45B0-A97C-797406CCCB28}" type="presParOf" srcId="{CBAC0FC7-71D3-4680-9D2D-98C7CAE7FCA3}" destId="{86E6A903-03FE-4E0A-8C92-ADD0EAF1EF46}" srcOrd="0" destOrd="0" presId="urn:microsoft.com/office/officeart/2005/8/layout/hProcess9"/>
    <dgm:cxn modelId="{3E90B61C-75AB-406F-A4ED-748F12BE1731}" type="presParOf" srcId="{CBAC0FC7-71D3-4680-9D2D-98C7CAE7FCA3}" destId="{A0A155B4-976D-412A-8CFF-F267B4B11F82}" srcOrd="1" destOrd="0" presId="urn:microsoft.com/office/officeart/2005/8/layout/hProcess9"/>
    <dgm:cxn modelId="{C0C200BD-1AA1-4337-B395-A565CE118A79}" type="presParOf" srcId="{A0A155B4-976D-412A-8CFF-F267B4B11F82}" destId="{14CC3739-E470-48B9-97B1-8068B42E21CD}" srcOrd="0" destOrd="0" presId="urn:microsoft.com/office/officeart/2005/8/layout/hProcess9"/>
    <dgm:cxn modelId="{B627EA63-F05E-434A-AE1C-D75552F35D20}" type="presParOf" srcId="{A0A155B4-976D-412A-8CFF-F267B4B11F82}" destId="{B238439B-F3D1-4559-B278-51C7FF1883FC}" srcOrd="1" destOrd="0" presId="urn:microsoft.com/office/officeart/2005/8/layout/hProcess9"/>
    <dgm:cxn modelId="{F202F4EB-B53A-4A88-9B3F-C24FEA852621}" type="presParOf" srcId="{A0A155B4-976D-412A-8CFF-F267B4B11F82}" destId="{00243916-FDCB-4451-92B3-AD60F66BC862}" srcOrd="2" destOrd="0" presId="urn:microsoft.com/office/officeart/2005/8/layout/hProcess9"/>
    <dgm:cxn modelId="{72F4117F-0DCF-4E3E-A66E-156BBCCAA9D2}" type="presParOf" srcId="{A0A155B4-976D-412A-8CFF-F267B4B11F82}" destId="{4ABBF33B-E131-42BF-93A0-812E436E749F}" srcOrd="3" destOrd="0" presId="urn:microsoft.com/office/officeart/2005/8/layout/hProcess9"/>
    <dgm:cxn modelId="{85C34093-351B-4F64-A697-586C4336D893}" type="presParOf" srcId="{A0A155B4-976D-412A-8CFF-F267B4B11F82}" destId="{338E772A-6066-4163-B381-9C199BE3406C}" srcOrd="4" destOrd="0" presId="urn:microsoft.com/office/officeart/2005/8/layout/hProcess9"/>
    <dgm:cxn modelId="{D65B7F8F-F507-4F7C-9E73-1ED10084631A}" type="presParOf" srcId="{A0A155B4-976D-412A-8CFF-F267B4B11F82}" destId="{97CBD424-5132-49AD-B22D-CBAFDC1083EA}" srcOrd="5" destOrd="0" presId="urn:microsoft.com/office/officeart/2005/8/layout/hProcess9"/>
    <dgm:cxn modelId="{242CDB17-87EF-451B-8827-4D4A2FC6C8C8}" type="presParOf" srcId="{A0A155B4-976D-412A-8CFF-F267B4B11F82}" destId="{E86BA48C-FB19-402D-8B9F-77DDA8855AC4}" srcOrd="6" destOrd="0" presId="urn:microsoft.com/office/officeart/2005/8/layout/hProcess9"/>
    <dgm:cxn modelId="{B266B4DA-B8D0-44C3-A8E5-07ACB9B37060}" type="presParOf" srcId="{A0A155B4-976D-412A-8CFF-F267B4B11F82}" destId="{D99DA316-BD92-4088-B5E8-A1F769CB1D9D}" srcOrd="7" destOrd="0" presId="urn:microsoft.com/office/officeart/2005/8/layout/hProcess9"/>
    <dgm:cxn modelId="{17F999DB-E83F-4124-AA04-D39018F210C5}" type="presParOf" srcId="{A0A155B4-976D-412A-8CFF-F267B4B11F82}" destId="{AFB36045-4869-49F3-A1F1-BB052D78CD35}" srcOrd="8" destOrd="0" presId="urn:microsoft.com/office/officeart/2005/8/layout/hProcess9"/>
    <dgm:cxn modelId="{27AD48F0-2CC4-4F80-8600-D25CAB6A3EB3}" type="presParOf" srcId="{A0A155B4-976D-412A-8CFF-F267B4B11F82}" destId="{16A0D155-5F05-43EA-B4C9-50344D58BC20}" srcOrd="9" destOrd="0" presId="urn:microsoft.com/office/officeart/2005/8/layout/hProcess9"/>
    <dgm:cxn modelId="{38CB7633-15A7-4C2E-82F1-C7F89B581D7F}" type="presParOf" srcId="{A0A155B4-976D-412A-8CFF-F267B4B11F82}" destId="{6FA1D06C-137E-46CC-AABA-90EF26C2DC27}" srcOrd="10" destOrd="0" presId="urn:microsoft.com/office/officeart/2005/8/layout/hProcess9"/>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26C94B-9AE8-4836-9905-8576927F1B6E}" type="doc">
      <dgm:prSet loTypeId="urn:microsoft.com/office/officeart/2005/8/layout/process1" loCatId="process" qsTypeId="urn:microsoft.com/office/officeart/2005/8/quickstyle/simple1" qsCatId="simple" csTypeId="urn:microsoft.com/office/officeart/2005/8/colors/colorful4" csCatId="colorful" phldr="1"/>
      <dgm:spPr/>
    </dgm:pt>
    <dgm:pt modelId="{231616D7-ABCC-4AC3-A63C-A91D7575CC58}">
      <dgm:prSet phldrT="[Text]"/>
      <dgm:spPr>
        <a:solidFill>
          <a:srgbClr val="8064A2"/>
        </a:solidFill>
      </dgm:spPr>
      <dgm:t>
        <a:bodyPr/>
        <a:lstStyle/>
        <a:p>
          <a:r>
            <a:rPr lang="en-GB" b="1" dirty="0"/>
            <a:t>Active Verb</a:t>
          </a:r>
          <a:endParaRPr lang="en-IE" b="1" dirty="0"/>
        </a:p>
      </dgm:t>
    </dgm:pt>
    <dgm:pt modelId="{E2BC623B-D267-43ED-959F-0FA1DBA8E9D7}" type="parTrans" cxnId="{350FD153-FEB2-4F71-A47F-83F3A443EB21}">
      <dgm:prSet/>
      <dgm:spPr/>
      <dgm:t>
        <a:bodyPr/>
        <a:lstStyle/>
        <a:p>
          <a:endParaRPr lang="en-IE"/>
        </a:p>
      </dgm:t>
    </dgm:pt>
    <dgm:pt modelId="{018607C6-892B-41C9-B374-2ADC3EEC4754}" type="sibTrans" cxnId="{350FD153-FEB2-4F71-A47F-83F3A443EB21}">
      <dgm:prSet/>
      <dgm:spPr/>
      <dgm:t>
        <a:bodyPr/>
        <a:lstStyle/>
        <a:p>
          <a:endParaRPr lang="en-IE"/>
        </a:p>
      </dgm:t>
    </dgm:pt>
    <dgm:pt modelId="{05AF93EF-0CAA-4FEE-817D-C524898AA5C0}">
      <dgm:prSet phldrT="[Text]"/>
      <dgm:spPr>
        <a:solidFill>
          <a:srgbClr val="5767B4"/>
        </a:solidFill>
      </dgm:spPr>
      <dgm:t>
        <a:bodyPr/>
        <a:lstStyle/>
        <a:p>
          <a:r>
            <a:rPr lang="en-IE" b="1" dirty="0"/>
            <a:t>Object of the verb</a:t>
          </a:r>
        </a:p>
      </dgm:t>
    </dgm:pt>
    <dgm:pt modelId="{0E67B5A5-450D-47CC-876F-ECB7BC6D4B30}" type="parTrans" cxnId="{AEFC694E-6DEE-4902-824F-B1B1B92393CA}">
      <dgm:prSet/>
      <dgm:spPr/>
      <dgm:t>
        <a:bodyPr/>
        <a:lstStyle/>
        <a:p>
          <a:endParaRPr lang="en-IE"/>
        </a:p>
      </dgm:t>
    </dgm:pt>
    <dgm:pt modelId="{3AEA8222-A115-464B-9731-404E86C4F28F}" type="sibTrans" cxnId="{AEFC694E-6DEE-4902-824F-B1B1B92393CA}">
      <dgm:prSet/>
      <dgm:spPr/>
      <dgm:t>
        <a:bodyPr/>
        <a:lstStyle/>
        <a:p>
          <a:endParaRPr lang="en-IE"/>
        </a:p>
      </dgm:t>
    </dgm:pt>
    <dgm:pt modelId="{D70FD0B5-A80C-48ED-BC77-67AD7D58E15F}">
      <dgm:prSet phldrT="[Text]"/>
      <dgm:spPr/>
      <dgm:t>
        <a:bodyPr/>
        <a:lstStyle/>
        <a:p>
          <a:r>
            <a:rPr lang="en-IE" b="1" dirty="0"/>
            <a:t>A phrase that gives the context</a:t>
          </a:r>
        </a:p>
      </dgm:t>
    </dgm:pt>
    <dgm:pt modelId="{C33F49D8-2765-46F2-AB37-019A77C80B55}" type="parTrans" cxnId="{A02A42EF-0616-4138-83C5-8D8587CD68BC}">
      <dgm:prSet/>
      <dgm:spPr/>
      <dgm:t>
        <a:bodyPr/>
        <a:lstStyle/>
        <a:p>
          <a:endParaRPr lang="en-IE"/>
        </a:p>
      </dgm:t>
    </dgm:pt>
    <dgm:pt modelId="{6D0B4729-80C1-4D42-B25A-972B5E6E1166}" type="sibTrans" cxnId="{A02A42EF-0616-4138-83C5-8D8587CD68BC}">
      <dgm:prSet/>
      <dgm:spPr/>
      <dgm:t>
        <a:bodyPr/>
        <a:lstStyle/>
        <a:p>
          <a:endParaRPr lang="en-IE"/>
        </a:p>
      </dgm:t>
    </dgm:pt>
    <dgm:pt modelId="{6A7AEE3E-D316-4748-88FE-E7BF3BB577B0}" type="pres">
      <dgm:prSet presAssocID="{2226C94B-9AE8-4836-9905-8576927F1B6E}" presName="Name0" presStyleCnt="0">
        <dgm:presLayoutVars>
          <dgm:dir/>
          <dgm:resizeHandles val="exact"/>
        </dgm:presLayoutVars>
      </dgm:prSet>
      <dgm:spPr/>
    </dgm:pt>
    <dgm:pt modelId="{ED3F17F6-3120-472D-BAF6-D75623E036E0}" type="pres">
      <dgm:prSet presAssocID="{231616D7-ABCC-4AC3-A63C-A91D7575CC58}" presName="node" presStyleLbl="node1" presStyleIdx="0" presStyleCnt="3">
        <dgm:presLayoutVars>
          <dgm:bulletEnabled val="1"/>
        </dgm:presLayoutVars>
      </dgm:prSet>
      <dgm:spPr/>
    </dgm:pt>
    <dgm:pt modelId="{056B0FF7-7B0F-47CD-A331-BB3760B0E57C}" type="pres">
      <dgm:prSet presAssocID="{018607C6-892B-41C9-B374-2ADC3EEC4754}" presName="sibTrans" presStyleLbl="sibTrans2D1" presStyleIdx="0" presStyleCnt="2"/>
      <dgm:spPr/>
    </dgm:pt>
    <dgm:pt modelId="{3E27B151-0C49-4229-95F3-11C9EDBBB9D0}" type="pres">
      <dgm:prSet presAssocID="{018607C6-892B-41C9-B374-2ADC3EEC4754}" presName="connectorText" presStyleLbl="sibTrans2D1" presStyleIdx="0" presStyleCnt="2"/>
      <dgm:spPr/>
    </dgm:pt>
    <dgm:pt modelId="{6987F3BC-1438-4D8D-86A4-DCB7F3D0638F}" type="pres">
      <dgm:prSet presAssocID="{05AF93EF-0CAA-4FEE-817D-C524898AA5C0}" presName="node" presStyleLbl="node1" presStyleIdx="1" presStyleCnt="3">
        <dgm:presLayoutVars>
          <dgm:bulletEnabled val="1"/>
        </dgm:presLayoutVars>
      </dgm:prSet>
      <dgm:spPr/>
    </dgm:pt>
    <dgm:pt modelId="{172DA2E5-EB47-4428-829E-A24DB0A96A14}" type="pres">
      <dgm:prSet presAssocID="{3AEA8222-A115-464B-9731-404E86C4F28F}" presName="sibTrans" presStyleLbl="sibTrans2D1" presStyleIdx="1" presStyleCnt="2"/>
      <dgm:spPr/>
    </dgm:pt>
    <dgm:pt modelId="{53C27D76-33AF-40F8-BBA6-68C71632C4EF}" type="pres">
      <dgm:prSet presAssocID="{3AEA8222-A115-464B-9731-404E86C4F28F}" presName="connectorText" presStyleLbl="sibTrans2D1" presStyleIdx="1" presStyleCnt="2"/>
      <dgm:spPr/>
    </dgm:pt>
    <dgm:pt modelId="{F190987B-CF04-4C95-A310-23C7982980C5}" type="pres">
      <dgm:prSet presAssocID="{D70FD0B5-A80C-48ED-BC77-67AD7D58E15F}" presName="node" presStyleLbl="node1" presStyleIdx="2" presStyleCnt="3">
        <dgm:presLayoutVars>
          <dgm:bulletEnabled val="1"/>
        </dgm:presLayoutVars>
      </dgm:prSet>
      <dgm:spPr/>
    </dgm:pt>
  </dgm:ptLst>
  <dgm:cxnLst>
    <dgm:cxn modelId="{77FA1708-42F4-4FAD-82AF-1ABB564A8BBE}" type="presOf" srcId="{D70FD0B5-A80C-48ED-BC77-67AD7D58E15F}" destId="{F190987B-CF04-4C95-A310-23C7982980C5}" srcOrd="0" destOrd="0" presId="urn:microsoft.com/office/officeart/2005/8/layout/process1"/>
    <dgm:cxn modelId="{8D3B1564-D4AF-498D-A134-3BEC4336D086}" type="presOf" srcId="{3AEA8222-A115-464B-9731-404E86C4F28F}" destId="{53C27D76-33AF-40F8-BBA6-68C71632C4EF}" srcOrd="1" destOrd="0" presId="urn:microsoft.com/office/officeart/2005/8/layout/process1"/>
    <dgm:cxn modelId="{F595AF4B-921C-4400-B78F-566B0BA20E57}" type="presOf" srcId="{018607C6-892B-41C9-B374-2ADC3EEC4754}" destId="{056B0FF7-7B0F-47CD-A331-BB3760B0E57C}" srcOrd="0" destOrd="0" presId="urn:microsoft.com/office/officeart/2005/8/layout/process1"/>
    <dgm:cxn modelId="{AEFC694E-6DEE-4902-824F-B1B1B92393CA}" srcId="{2226C94B-9AE8-4836-9905-8576927F1B6E}" destId="{05AF93EF-0CAA-4FEE-817D-C524898AA5C0}" srcOrd="1" destOrd="0" parTransId="{0E67B5A5-450D-47CC-876F-ECB7BC6D4B30}" sibTransId="{3AEA8222-A115-464B-9731-404E86C4F28F}"/>
    <dgm:cxn modelId="{350FD153-FEB2-4F71-A47F-83F3A443EB21}" srcId="{2226C94B-9AE8-4836-9905-8576927F1B6E}" destId="{231616D7-ABCC-4AC3-A63C-A91D7575CC58}" srcOrd="0" destOrd="0" parTransId="{E2BC623B-D267-43ED-959F-0FA1DBA8E9D7}" sibTransId="{018607C6-892B-41C9-B374-2ADC3EEC4754}"/>
    <dgm:cxn modelId="{DF251D95-4D1B-4BAC-8FEB-D3259E20122F}" type="presOf" srcId="{3AEA8222-A115-464B-9731-404E86C4F28F}" destId="{172DA2E5-EB47-4428-829E-A24DB0A96A14}" srcOrd="0" destOrd="0" presId="urn:microsoft.com/office/officeart/2005/8/layout/process1"/>
    <dgm:cxn modelId="{2F057A98-A904-4A50-AC12-F108B6A79CF5}" type="presOf" srcId="{018607C6-892B-41C9-B374-2ADC3EEC4754}" destId="{3E27B151-0C49-4229-95F3-11C9EDBBB9D0}" srcOrd="1" destOrd="0" presId="urn:microsoft.com/office/officeart/2005/8/layout/process1"/>
    <dgm:cxn modelId="{F5B172BA-5D84-44C7-A1D8-D872AB4C6E9E}" type="presOf" srcId="{05AF93EF-0CAA-4FEE-817D-C524898AA5C0}" destId="{6987F3BC-1438-4D8D-86A4-DCB7F3D0638F}" srcOrd="0" destOrd="0" presId="urn:microsoft.com/office/officeart/2005/8/layout/process1"/>
    <dgm:cxn modelId="{1F3758D5-A30C-4F3E-9E99-77403A284E0D}" type="presOf" srcId="{231616D7-ABCC-4AC3-A63C-A91D7575CC58}" destId="{ED3F17F6-3120-472D-BAF6-D75623E036E0}" srcOrd="0" destOrd="0" presId="urn:microsoft.com/office/officeart/2005/8/layout/process1"/>
    <dgm:cxn modelId="{A02A42EF-0616-4138-83C5-8D8587CD68BC}" srcId="{2226C94B-9AE8-4836-9905-8576927F1B6E}" destId="{D70FD0B5-A80C-48ED-BC77-67AD7D58E15F}" srcOrd="2" destOrd="0" parTransId="{C33F49D8-2765-46F2-AB37-019A77C80B55}" sibTransId="{6D0B4729-80C1-4D42-B25A-972B5E6E1166}"/>
    <dgm:cxn modelId="{2574BAF0-722B-4A3C-AFDD-68B9CA6D8E98}" type="presOf" srcId="{2226C94B-9AE8-4836-9905-8576927F1B6E}" destId="{6A7AEE3E-D316-4748-88FE-E7BF3BB577B0}" srcOrd="0" destOrd="0" presId="urn:microsoft.com/office/officeart/2005/8/layout/process1"/>
    <dgm:cxn modelId="{6B07916B-B5A5-49FF-847F-1E1835CE93CA}" type="presParOf" srcId="{6A7AEE3E-D316-4748-88FE-E7BF3BB577B0}" destId="{ED3F17F6-3120-472D-BAF6-D75623E036E0}" srcOrd="0" destOrd="0" presId="urn:microsoft.com/office/officeart/2005/8/layout/process1"/>
    <dgm:cxn modelId="{9978FD01-2632-4819-BCE0-AE8353AE15CB}" type="presParOf" srcId="{6A7AEE3E-D316-4748-88FE-E7BF3BB577B0}" destId="{056B0FF7-7B0F-47CD-A331-BB3760B0E57C}" srcOrd="1" destOrd="0" presId="urn:microsoft.com/office/officeart/2005/8/layout/process1"/>
    <dgm:cxn modelId="{0EEFBD3D-ABD9-421A-9AA4-9E46191D09E8}" type="presParOf" srcId="{056B0FF7-7B0F-47CD-A331-BB3760B0E57C}" destId="{3E27B151-0C49-4229-95F3-11C9EDBBB9D0}" srcOrd="0" destOrd="0" presId="urn:microsoft.com/office/officeart/2005/8/layout/process1"/>
    <dgm:cxn modelId="{96193880-A045-472D-BB6F-686BFD40C480}" type="presParOf" srcId="{6A7AEE3E-D316-4748-88FE-E7BF3BB577B0}" destId="{6987F3BC-1438-4D8D-86A4-DCB7F3D0638F}" srcOrd="2" destOrd="0" presId="urn:microsoft.com/office/officeart/2005/8/layout/process1"/>
    <dgm:cxn modelId="{A5811F2A-B19D-4A24-9FA4-90054E0CF6DC}" type="presParOf" srcId="{6A7AEE3E-D316-4748-88FE-E7BF3BB577B0}" destId="{172DA2E5-EB47-4428-829E-A24DB0A96A14}" srcOrd="3" destOrd="0" presId="urn:microsoft.com/office/officeart/2005/8/layout/process1"/>
    <dgm:cxn modelId="{E034B682-8881-4944-9D44-000F989ACC72}" type="presParOf" srcId="{172DA2E5-EB47-4428-829E-A24DB0A96A14}" destId="{53C27D76-33AF-40F8-BBA6-68C71632C4EF}" srcOrd="0" destOrd="0" presId="urn:microsoft.com/office/officeart/2005/8/layout/process1"/>
    <dgm:cxn modelId="{B33474EF-D1AB-4ACC-A71A-9957F4580DE8}" type="presParOf" srcId="{6A7AEE3E-D316-4748-88FE-E7BF3BB577B0}" destId="{F190987B-CF04-4C95-A310-23C7982980C5}"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5F20BE-513E-4DD2-A0D4-4DE463FE4E64}" type="doc">
      <dgm:prSet loTypeId="urn:microsoft.com/office/officeart/2005/8/layout/hList7" loCatId="list" qsTypeId="urn:microsoft.com/office/officeart/2005/8/quickstyle/simple1" qsCatId="simple" csTypeId="urn:microsoft.com/office/officeart/2005/8/colors/accent1_2" csCatId="accent1" phldr="1"/>
      <dgm:spPr/>
    </dgm:pt>
    <dgm:pt modelId="{210411C7-52FC-4BBE-A4FF-0AA80EBBC12B}">
      <dgm:prSet phldrT="[Text]"/>
      <dgm:spPr>
        <a:solidFill>
          <a:srgbClr val="FF0000"/>
        </a:solidFill>
      </dgm:spPr>
      <dgm:t>
        <a:bodyPr/>
        <a:lstStyle/>
        <a:p>
          <a:r>
            <a:rPr lang="en-US" b="1" dirty="0"/>
            <a:t>Cognitive (Thinking):</a:t>
          </a:r>
        </a:p>
        <a:p>
          <a:r>
            <a:rPr lang="en-US" dirty="0"/>
            <a:t>Knowledge, mental skills, thinking, reasoning understanding, evaluating, applying </a:t>
          </a:r>
        </a:p>
      </dgm:t>
    </dgm:pt>
    <dgm:pt modelId="{18D21F1F-DDFE-49D3-A9D7-0F575F7E9583}" type="parTrans" cxnId="{91341EE3-9BD0-4830-B5C4-65B2CAF5A4D3}">
      <dgm:prSet/>
      <dgm:spPr/>
      <dgm:t>
        <a:bodyPr/>
        <a:lstStyle/>
        <a:p>
          <a:endParaRPr lang="en-US"/>
        </a:p>
      </dgm:t>
    </dgm:pt>
    <dgm:pt modelId="{F95E7908-5F67-44D3-8E29-62BC68AA5788}" type="sibTrans" cxnId="{91341EE3-9BD0-4830-B5C4-65B2CAF5A4D3}">
      <dgm:prSet/>
      <dgm:spPr/>
      <dgm:t>
        <a:bodyPr/>
        <a:lstStyle/>
        <a:p>
          <a:endParaRPr lang="en-US"/>
        </a:p>
      </dgm:t>
    </dgm:pt>
    <dgm:pt modelId="{0D80FA14-7931-4616-9C6D-C6EF072ED9F4}">
      <dgm:prSet phldrT="[Text]"/>
      <dgm:spPr>
        <a:solidFill>
          <a:srgbClr val="7030A0"/>
        </a:solidFill>
      </dgm:spPr>
      <dgm:t>
        <a:bodyPr/>
        <a:lstStyle/>
        <a:p>
          <a:r>
            <a:rPr lang="en-US" b="1" dirty="0"/>
            <a:t>Affective (Feeling):</a:t>
          </a:r>
        </a:p>
        <a:p>
          <a:r>
            <a:rPr lang="en-US" dirty="0"/>
            <a:t>Attitudes, growth in feelings, emotions, values</a:t>
          </a:r>
        </a:p>
      </dgm:t>
    </dgm:pt>
    <dgm:pt modelId="{E9012747-11C6-4E98-93F2-11AB172F5ADE}" type="parTrans" cxnId="{FFD15FC4-4267-4448-96AB-152EB4966C32}">
      <dgm:prSet/>
      <dgm:spPr/>
      <dgm:t>
        <a:bodyPr/>
        <a:lstStyle/>
        <a:p>
          <a:endParaRPr lang="en-US"/>
        </a:p>
      </dgm:t>
    </dgm:pt>
    <dgm:pt modelId="{5A3E50A1-B3B3-4DED-866C-9C9C9284C748}" type="sibTrans" cxnId="{FFD15FC4-4267-4448-96AB-152EB4966C32}">
      <dgm:prSet/>
      <dgm:spPr/>
      <dgm:t>
        <a:bodyPr/>
        <a:lstStyle/>
        <a:p>
          <a:endParaRPr lang="en-US"/>
        </a:p>
      </dgm:t>
    </dgm:pt>
    <dgm:pt modelId="{E3EABBCB-52C1-47CB-A105-DE71D8682D78}">
      <dgm:prSet phldrT="[Text]"/>
      <dgm:spPr>
        <a:solidFill>
          <a:srgbClr val="00B050"/>
        </a:solidFill>
      </dgm:spPr>
      <dgm:t>
        <a:bodyPr/>
        <a:lstStyle/>
        <a:p>
          <a:r>
            <a:rPr lang="en-US" b="1" dirty="0"/>
            <a:t>Psychomotor (Doing):</a:t>
          </a:r>
        </a:p>
        <a:p>
          <a:r>
            <a:rPr lang="en-US" dirty="0"/>
            <a:t>Manual and physical skills, hand-eye co-ordination, movement</a:t>
          </a:r>
        </a:p>
      </dgm:t>
    </dgm:pt>
    <dgm:pt modelId="{CAC92ED8-C1F9-4BB5-BF02-EBC3323DDFF0}" type="parTrans" cxnId="{75B1BBE5-7046-42F7-9887-9A99AC51BEBC}">
      <dgm:prSet/>
      <dgm:spPr/>
      <dgm:t>
        <a:bodyPr/>
        <a:lstStyle/>
        <a:p>
          <a:endParaRPr lang="en-US"/>
        </a:p>
      </dgm:t>
    </dgm:pt>
    <dgm:pt modelId="{70135F3F-4186-49B2-8FC0-0D3EB0806ADC}" type="sibTrans" cxnId="{75B1BBE5-7046-42F7-9887-9A99AC51BEBC}">
      <dgm:prSet/>
      <dgm:spPr/>
      <dgm:t>
        <a:bodyPr/>
        <a:lstStyle/>
        <a:p>
          <a:endParaRPr lang="en-US"/>
        </a:p>
      </dgm:t>
    </dgm:pt>
    <dgm:pt modelId="{78A7F809-0790-4C20-9C24-F7B78C9CA563}" type="pres">
      <dgm:prSet presAssocID="{805F20BE-513E-4DD2-A0D4-4DE463FE4E64}" presName="Name0" presStyleCnt="0">
        <dgm:presLayoutVars>
          <dgm:dir/>
          <dgm:resizeHandles val="exact"/>
        </dgm:presLayoutVars>
      </dgm:prSet>
      <dgm:spPr/>
    </dgm:pt>
    <dgm:pt modelId="{D5C66A35-D29C-44B3-9605-B78CFD5C4FFE}" type="pres">
      <dgm:prSet presAssocID="{805F20BE-513E-4DD2-A0D4-4DE463FE4E64}" presName="fgShape" presStyleLbl="fgShp" presStyleIdx="0" presStyleCnt="1"/>
      <dgm:spPr>
        <a:solidFill>
          <a:srgbClr val="002060"/>
        </a:solidFill>
      </dgm:spPr>
    </dgm:pt>
    <dgm:pt modelId="{0BA6B0F9-0798-4528-8858-3447E8C69193}" type="pres">
      <dgm:prSet presAssocID="{805F20BE-513E-4DD2-A0D4-4DE463FE4E64}" presName="linComp" presStyleCnt="0"/>
      <dgm:spPr/>
    </dgm:pt>
    <dgm:pt modelId="{72724AB5-1309-49F7-8A71-6F309C3E2877}" type="pres">
      <dgm:prSet presAssocID="{210411C7-52FC-4BBE-A4FF-0AA80EBBC12B}" presName="compNode" presStyleCnt="0"/>
      <dgm:spPr/>
    </dgm:pt>
    <dgm:pt modelId="{D7D743BE-53EF-4CE8-BF32-612BAA000B1E}" type="pres">
      <dgm:prSet presAssocID="{210411C7-52FC-4BBE-A4FF-0AA80EBBC12B}" presName="bkgdShape" presStyleLbl="node1" presStyleIdx="0" presStyleCnt="3"/>
      <dgm:spPr/>
    </dgm:pt>
    <dgm:pt modelId="{15D283A2-3340-42A2-BB83-149B8BE23C72}" type="pres">
      <dgm:prSet presAssocID="{210411C7-52FC-4BBE-A4FF-0AA80EBBC12B}" presName="nodeTx" presStyleLbl="node1" presStyleIdx="0" presStyleCnt="3">
        <dgm:presLayoutVars>
          <dgm:bulletEnabled val="1"/>
        </dgm:presLayoutVars>
      </dgm:prSet>
      <dgm:spPr/>
    </dgm:pt>
    <dgm:pt modelId="{37F8FEE4-C5EB-4F81-9D45-B6AD46ED47A1}" type="pres">
      <dgm:prSet presAssocID="{210411C7-52FC-4BBE-A4FF-0AA80EBBC12B}" presName="invisiNode" presStyleLbl="node1" presStyleIdx="0" presStyleCnt="3"/>
      <dgm:spPr/>
    </dgm:pt>
    <dgm:pt modelId="{8BAD0480-510D-48ED-87EA-30CC8FBCF612}" type="pres">
      <dgm:prSet presAssocID="{210411C7-52FC-4BBE-A4FF-0AA80EBBC12B}" presName="imagNode" presStyleLbl="fgImgPlace1" presStyleIdx="0" presStyleCnt="3"/>
      <dgm:spPr>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2000" r="-2000"/>
          </a:stretch>
        </a:blipFill>
      </dgm:spPr>
    </dgm:pt>
    <dgm:pt modelId="{CF6CB9B2-6750-4AE8-96AC-8A8F85539A78}" type="pres">
      <dgm:prSet presAssocID="{F95E7908-5F67-44D3-8E29-62BC68AA5788}" presName="sibTrans" presStyleLbl="sibTrans2D1" presStyleIdx="0" presStyleCnt="0"/>
      <dgm:spPr/>
    </dgm:pt>
    <dgm:pt modelId="{D829312E-075A-4E03-A6EF-5C968DE5B18C}" type="pres">
      <dgm:prSet presAssocID="{0D80FA14-7931-4616-9C6D-C6EF072ED9F4}" presName="compNode" presStyleCnt="0"/>
      <dgm:spPr/>
    </dgm:pt>
    <dgm:pt modelId="{31CD0DBC-B0DC-4A67-88F0-AFE1C91EBACC}" type="pres">
      <dgm:prSet presAssocID="{0D80FA14-7931-4616-9C6D-C6EF072ED9F4}" presName="bkgdShape" presStyleLbl="node1" presStyleIdx="1" presStyleCnt="3"/>
      <dgm:spPr/>
    </dgm:pt>
    <dgm:pt modelId="{398CED8C-A547-4FF4-B9A8-E76E02126B14}" type="pres">
      <dgm:prSet presAssocID="{0D80FA14-7931-4616-9C6D-C6EF072ED9F4}" presName="nodeTx" presStyleLbl="node1" presStyleIdx="1" presStyleCnt="3">
        <dgm:presLayoutVars>
          <dgm:bulletEnabled val="1"/>
        </dgm:presLayoutVars>
      </dgm:prSet>
      <dgm:spPr/>
    </dgm:pt>
    <dgm:pt modelId="{F8525175-4283-42CB-9AD3-44D0B6DA0518}" type="pres">
      <dgm:prSet presAssocID="{0D80FA14-7931-4616-9C6D-C6EF072ED9F4}" presName="invisiNode" presStyleLbl="node1" presStyleIdx="1" presStyleCnt="3"/>
      <dgm:spPr/>
    </dgm:pt>
    <dgm:pt modelId="{AA787508-C295-4D2E-B82E-A0252F894805}" type="pres">
      <dgm:prSet presAssocID="{0D80FA14-7931-4616-9C6D-C6EF072ED9F4}" presName="imagNode" presStyleLbl="fgImgPlace1" presStyleIdx="1" presStyleCnt="3"/>
      <dgm:spPr>
        <a:blipFill rotWithShape="1">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3000" r="-3000"/>
          </a:stretch>
        </a:blipFill>
      </dgm:spPr>
    </dgm:pt>
    <dgm:pt modelId="{ECFAB00B-74A4-49ED-B25D-FD1E0F2BDDD0}" type="pres">
      <dgm:prSet presAssocID="{5A3E50A1-B3B3-4DED-866C-9C9C9284C748}" presName="sibTrans" presStyleLbl="sibTrans2D1" presStyleIdx="0" presStyleCnt="0"/>
      <dgm:spPr/>
    </dgm:pt>
    <dgm:pt modelId="{099DF190-957B-4F1D-B905-8F298D475293}" type="pres">
      <dgm:prSet presAssocID="{E3EABBCB-52C1-47CB-A105-DE71D8682D78}" presName="compNode" presStyleCnt="0"/>
      <dgm:spPr/>
    </dgm:pt>
    <dgm:pt modelId="{C9C83F63-982B-4A72-8D74-AB917AF5F9E3}" type="pres">
      <dgm:prSet presAssocID="{E3EABBCB-52C1-47CB-A105-DE71D8682D78}" presName="bkgdShape" presStyleLbl="node1" presStyleIdx="2" presStyleCnt="3"/>
      <dgm:spPr/>
    </dgm:pt>
    <dgm:pt modelId="{AABD15E1-227F-41E5-B348-9A75B7D8E675}" type="pres">
      <dgm:prSet presAssocID="{E3EABBCB-52C1-47CB-A105-DE71D8682D78}" presName="nodeTx" presStyleLbl="node1" presStyleIdx="2" presStyleCnt="3">
        <dgm:presLayoutVars>
          <dgm:bulletEnabled val="1"/>
        </dgm:presLayoutVars>
      </dgm:prSet>
      <dgm:spPr/>
    </dgm:pt>
    <dgm:pt modelId="{BCB316BC-1387-439B-BCE1-04B150B1BD3E}" type="pres">
      <dgm:prSet presAssocID="{E3EABBCB-52C1-47CB-A105-DE71D8682D78}" presName="invisiNode" presStyleLbl="node1" presStyleIdx="2" presStyleCnt="3"/>
      <dgm:spPr/>
    </dgm:pt>
    <dgm:pt modelId="{CF899106-1B7B-4C47-9305-F73FF2386F27}" type="pres">
      <dgm:prSet presAssocID="{E3EABBCB-52C1-47CB-A105-DE71D8682D78}" presName="imagNode" presStyleLbl="fgImgPlace1" presStyleIdx="2" presStyleCnt="3" custLinFactNeighborX="-1112"/>
      <dgm:spPr>
        <a:blipFill rotWithShape="1">
          <a:blip xmlns:r="http://schemas.openxmlformats.org/officeDocument/2006/relationships" r:embed="rId3">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3000" r="-3000"/>
          </a:stretch>
        </a:blipFill>
      </dgm:spPr>
    </dgm:pt>
  </dgm:ptLst>
  <dgm:cxnLst>
    <dgm:cxn modelId="{E7565610-FABC-4A7F-9990-3F2E71542A45}" type="presOf" srcId="{210411C7-52FC-4BBE-A4FF-0AA80EBBC12B}" destId="{D7D743BE-53EF-4CE8-BF32-612BAA000B1E}" srcOrd="0" destOrd="0" presId="urn:microsoft.com/office/officeart/2005/8/layout/hList7"/>
    <dgm:cxn modelId="{DCDEC923-22CB-4FA7-ADBD-7ED7AE66AEBF}" type="presOf" srcId="{805F20BE-513E-4DD2-A0D4-4DE463FE4E64}" destId="{78A7F809-0790-4C20-9C24-F7B78C9CA563}" srcOrd="0" destOrd="0" presId="urn:microsoft.com/office/officeart/2005/8/layout/hList7"/>
    <dgm:cxn modelId="{C61FA46C-75EB-4230-AEB5-BE02ECDAB7EB}" type="presOf" srcId="{E3EABBCB-52C1-47CB-A105-DE71D8682D78}" destId="{AABD15E1-227F-41E5-B348-9A75B7D8E675}" srcOrd="1" destOrd="0" presId="urn:microsoft.com/office/officeart/2005/8/layout/hList7"/>
    <dgm:cxn modelId="{6349257D-E87F-4983-96B8-BCC47A98D168}" type="presOf" srcId="{5A3E50A1-B3B3-4DED-866C-9C9C9284C748}" destId="{ECFAB00B-74A4-49ED-B25D-FD1E0F2BDDD0}" srcOrd="0" destOrd="0" presId="urn:microsoft.com/office/officeart/2005/8/layout/hList7"/>
    <dgm:cxn modelId="{75B05880-9574-4DD5-8CE7-156F41549921}" type="presOf" srcId="{210411C7-52FC-4BBE-A4FF-0AA80EBBC12B}" destId="{15D283A2-3340-42A2-BB83-149B8BE23C72}" srcOrd="1" destOrd="0" presId="urn:microsoft.com/office/officeart/2005/8/layout/hList7"/>
    <dgm:cxn modelId="{D2A40284-1F42-49F1-88E2-7D63A07F0207}" type="presOf" srcId="{0D80FA14-7931-4616-9C6D-C6EF072ED9F4}" destId="{31CD0DBC-B0DC-4A67-88F0-AFE1C91EBACC}" srcOrd="0" destOrd="0" presId="urn:microsoft.com/office/officeart/2005/8/layout/hList7"/>
    <dgm:cxn modelId="{D9451786-7E34-4966-8D5F-41D5F358D628}" type="presOf" srcId="{0D80FA14-7931-4616-9C6D-C6EF072ED9F4}" destId="{398CED8C-A547-4FF4-B9A8-E76E02126B14}" srcOrd="1" destOrd="0" presId="urn:microsoft.com/office/officeart/2005/8/layout/hList7"/>
    <dgm:cxn modelId="{6DD65396-E658-425A-AC84-0F2E441C354F}" type="presOf" srcId="{E3EABBCB-52C1-47CB-A105-DE71D8682D78}" destId="{C9C83F63-982B-4A72-8D74-AB917AF5F9E3}" srcOrd="0" destOrd="0" presId="urn:microsoft.com/office/officeart/2005/8/layout/hList7"/>
    <dgm:cxn modelId="{FFD15FC4-4267-4448-96AB-152EB4966C32}" srcId="{805F20BE-513E-4DD2-A0D4-4DE463FE4E64}" destId="{0D80FA14-7931-4616-9C6D-C6EF072ED9F4}" srcOrd="1" destOrd="0" parTransId="{E9012747-11C6-4E98-93F2-11AB172F5ADE}" sibTransId="{5A3E50A1-B3B3-4DED-866C-9C9C9284C748}"/>
    <dgm:cxn modelId="{8F9C5AD1-7E55-4173-927B-0360E565FB13}" type="presOf" srcId="{F95E7908-5F67-44D3-8E29-62BC68AA5788}" destId="{CF6CB9B2-6750-4AE8-96AC-8A8F85539A78}" srcOrd="0" destOrd="0" presId="urn:microsoft.com/office/officeart/2005/8/layout/hList7"/>
    <dgm:cxn modelId="{91341EE3-9BD0-4830-B5C4-65B2CAF5A4D3}" srcId="{805F20BE-513E-4DD2-A0D4-4DE463FE4E64}" destId="{210411C7-52FC-4BBE-A4FF-0AA80EBBC12B}" srcOrd="0" destOrd="0" parTransId="{18D21F1F-DDFE-49D3-A9D7-0F575F7E9583}" sibTransId="{F95E7908-5F67-44D3-8E29-62BC68AA5788}"/>
    <dgm:cxn modelId="{75B1BBE5-7046-42F7-9887-9A99AC51BEBC}" srcId="{805F20BE-513E-4DD2-A0D4-4DE463FE4E64}" destId="{E3EABBCB-52C1-47CB-A105-DE71D8682D78}" srcOrd="2" destOrd="0" parTransId="{CAC92ED8-C1F9-4BB5-BF02-EBC3323DDFF0}" sibTransId="{70135F3F-4186-49B2-8FC0-0D3EB0806ADC}"/>
    <dgm:cxn modelId="{1B64A7E3-2DEB-4BB6-A565-CB038C5D2A23}" type="presParOf" srcId="{78A7F809-0790-4C20-9C24-F7B78C9CA563}" destId="{D5C66A35-D29C-44B3-9605-B78CFD5C4FFE}" srcOrd="0" destOrd="0" presId="urn:microsoft.com/office/officeart/2005/8/layout/hList7"/>
    <dgm:cxn modelId="{D78506F2-A052-4BA1-BD1E-7A0CBE7A3CA3}" type="presParOf" srcId="{78A7F809-0790-4C20-9C24-F7B78C9CA563}" destId="{0BA6B0F9-0798-4528-8858-3447E8C69193}" srcOrd="1" destOrd="0" presId="urn:microsoft.com/office/officeart/2005/8/layout/hList7"/>
    <dgm:cxn modelId="{12DF6C92-0DA0-4D0D-8621-81079006C19F}" type="presParOf" srcId="{0BA6B0F9-0798-4528-8858-3447E8C69193}" destId="{72724AB5-1309-49F7-8A71-6F309C3E2877}" srcOrd="0" destOrd="0" presId="urn:microsoft.com/office/officeart/2005/8/layout/hList7"/>
    <dgm:cxn modelId="{0F9BC4C3-CB3F-4C7F-94F1-07D621E9D3D3}" type="presParOf" srcId="{72724AB5-1309-49F7-8A71-6F309C3E2877}" destId="{D7D743BE-53EF-4CE8-BF32-612BAA000B1E}" srcOrd="0" destOrd="0" presId="urn:microsoft.com/office/officeart/2005/8/layout/hList7"/>
    <dgm:cxn modelId="{DDEE0920-CEEE-4D41-B71F-0BF3C6507ABF}" type="presParOf" srcId="{72724AB5-1309-49F7-8A71-6F309C3E2877}" destId="{15D283A2-3340-42A2-BB83-149B8BE23C72}" srcOrd="1" destOrd="0" presId="urn:microsoft.com/office/officeart/2005/8/layout/hList7"/>
    <dgm:cxn modelId="{4DA5DD2E-F974-4D7B-9F7E-3A421F13576E}" type="presParOf" srcId="{72724AB5-1309-49F7-8A71-6F309C3E2877}" destId="{37F8FEE4-C5EB-4F81-9D45-B6AD46ED47A1}" srcOrd="2" destOrd="0" presId="urn:microsoft.com/office/officeart/2005/8/layout/hList7"/>
    <dgm:cxn modelId="{6A245482-89CA-4D9E-A79B-3CBEC20BA920}" type="presParOf" srcId="{72724AB5-1309-49F7-8A71-6F309C3E2877}" destId="{8BAD0480-510D-48ED-87EA-30CC8FBCF612}" srcOrd="3" destOrd="0" presId="urn:microsoft.com/office/officeart/2005/8/layout/hList7"/>
    <dgm:cxn modelId="{232B0A6E-47E0-493C-B666-B6B58DDBEFF9}" type="presParOf" srcId="{0BA6B0F9-0798-4528-8858-3447E8C69193}" destId="{CF6CB9B2-6750-4AE8-96AC-8A8F85539A78}" srcOrd="1" destOrd="0" presId="urn:microsoft.com/office/officeart/2005/8/layout/hList7"/>
    <dgm:cxn modelId="{56F517B8-F734-4D5D-93E6-BC7C01E8613D}" type="presParOf" srcId="{0BA6B0F9-0798-4528-8858-3447E8C69193}" destId="{D829312E-075A-4E03-A6EF-5C968DE5B18C}" srcOrd="2" destOrd="0" presId="urn:microsoft.com/office/officeart/2005/8/layout/hList7"/>
    <dgm:cxn modelId="{95670794-5F4E-40B6-B95F-1206B0189598}" type="presParOf" srcId="{D829312E-075A-4E03-A6EF-5C968DE5B18C}" destId="{31CD0DBC-B0DC-4A67-88F0-AFE1C91EBACC}" srcOrd="0" destOrd="0" presId="urn:microsoft.com/office/officeart/2005/8/layout/hList7"/>
    <dgm:cxn modelId="{9219C8E3-B9B4-4F75-8503-4CBAD1EB25F3}" type="presParOf" srcId="{D829312E-075A-4E03-A6EF-5C968DE5B18C}" destId="{398CED8C-A547-4FF4-B9A8-E76E02126B14}" srcOrd="1" destOrd="0" presId="urn:microsoft.com/office/officeart/2005/8/layout/hList7"/>
    <dgm:cxn modelId="{9527A04F-04E1-4EEE-806B-959D6AD6AE1A}" type="presParOf" srcId="{D829312E-075A-4E03-A6EF-5C968DE5B18C}" destId="{F8525175-4283-42CB-9AD3-44D0B6DA0518}" srcOrd="2" destOrd="0" presId="urn:microsoft.com/office/officeart/2005/8/layout/hList7"/>
    <dgm:cxn modelId="{CBC5DCF8-EBA8-4048-A366-3A723E0155C4}" type="presParOf" srcId="{D829312E-075A-4E03-A6EF-5C968DE5B18C}" destId="{AA787508-C295-4D2E-B82E-A0252F894805}" srcOrd="3" destOrd="0" presId="urn:microsoft.com/office/officeart/2005/8/layout/hList7"/>
    <dgm:cxn modelId="{BDC1542D-D325-476D-B99C-0B4E3E5C4AF6}" type="presParOf" srcId="{0BA6B0F9-0798-4528-8858-3447E8C69193}" destId="{ECFAB00B-74A4-49ED-B25D-FD1E0F2BDDD0}" srcOrd="3" destOrd="0" presId="urn:microsoft.com/office/officeart/2005/8/layout/hList7"/>
    <dgm:cxn modelId="{0AEADA7F-57F6-47F8-A674-FE55E156881E}" type="presParOf" srcId="{0BA6B0F9-0798-4528-8858-3447E8C69193}" destId="{099DF190-957B-4F1D-B905-8F298D475293}" srcOrd="4" destOrd="0" presId="urn:microsoft.com/office/officeart/2005/8/layout/hList7"/>
    <dgm:cxn modelId="{BD358155-B223-4973-AAFB-2991981B41DA}" type="presParOf" srcId="{099DF190-957B-4F1D-B905-8F298D475293}" destId="{C9C83F63-982B-4A72-8D74-AB917AF5F9E3}" srcOrd="0" destOrd="0" presId="urn:microsoft.com/office/officeart/2005/8/layout/hList7"/>
    <dgm:cxn modelId="{6DAAB7B0-EC4C-4603-A49E-774BE0AB844E}" type="presParOf" srcId="{099DF190-957B-4F1D-B905-8F298D475293}" destId="{AABD15E1-227F-41E5-B348-9A75B7D8E675}" srcOrd="1" destOrd="0" presId="urn:microsoft.com/office/officeart/2005/8/layout/hList7"/>
    <dgm:cxn modelId="{D08122EC-8523-4EE2-A081-64C796DE361A}" type="presParOf" srcId="{099DF190-957B-4F1D-B905-8F298D475293}" destId="{BCB316BC-1387-439B-BCE1-04B150B1BD3E}" srcOrd="2" destOrd="0" presId="urn:microsoft.com/office/officeart/2005/8/layout/hList7"/>
    <dgm:cxn modelId="{565193DB-B266-4D17-8844-8E0F95F09D71}" type="presParOf" srcId="{099DF190-957B-4F1D-B905-8F298D475293}" destId="{CF899106-1B7B-4C47-9305-F73FF2386F27}" srcOrd="3" destOrd="0" presId="urn:microsoft.com/office/officeart/2005/8/layout/hList7"/>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2226C94B-9AE8-4836-9905-8576927F1B6E}" type="doc">
      <dgm:prSet loTypeId="urn:microsoft.com/office/officeart/2005/8/layout/process1" loCatId="process" qsTypeId="urn:microsoft.com/office/officeart/2005/8/quickstyle/simple1" qsCatId="simple" csTypeId="urn:microsoft.com/office/officeart/2005/8/colors/colorful4" csCatId="colorful" phldr="1"/>
      <dgm:spPr/>
    </dgm:pt>
    <dgm:pt modelId="{231616D7-ABCC-4AC3-A63C-A91D7575CC58}">
      <dgm:prSet phldrT="[Text]"/>
      <dgm:spPr/>
      <dgm:t>
        <a:bodyPr/>
        <a:lstStyle/>
        <a:p>
          <a:r>
            <a:rPr lang="en-GB" b="1" dirty="0"/>
            <a:t>Active Verb</a:t>
          </a:r>
          <a:endParaRPr lang="en-IE" b="1" dirty="0"/>
        </a:p>
      </dgm:t>
    </dgm:pt>
    <dgm:pt modelId="{E2BC623B-D267-43ED-959F-0FA1DBA8E9D7}" type="parTrans" cxnId="{350FD153-FEB2-4F71-A47F-83F3A443EB21}">
      <dgm:prSet/>
      <dgm:spPr/>
      <dgm:t>
        <a:bodyPr/>
        <a:lstStyle/>
        <a:p>
          <a:endParaRPr lang="en-IE"/>
        </a:p>
      </dgm:t>
    </dgm:pt>
    <dgm:pt modelId="{018607C6-892B-41C9-B374-2ADC3EEC4754}" type="sibTrans" cxnId="{350FD153-FEB2-4F71-A47F-83F3A443EB21}">
      <dgm:prSet/>
      <dgm:spPr/>
      <dgm:t>
        <a:bodyPr/>
        <a:lstStyle/>
        <a:p>
          <a:endParaRPr lang="en-IE"/>
        </a:p>
      </dgm:t>
    </dgm:pt>
    <dgm:pt modelId="{05AF93EF-0CAA-4FEE-817D-C524898AA5C0}">
      <dgm:prSet phldrT="[Text]"/>
      <dgm:spPr/>
      <dgm:t>
        <a:bodyPr/>
        <a:lstStyle/>
        <a:p>
          <a:r>
            <a:rPr lang="en-IE" b="1" dirty="0"/>
            <a:t>Object of the verb</a:t>
          </a:r>
        </a:p>
      </dgm:t>
    </dgm:pt>
    <dgm:pt modelId="{0E67B5A5-450D-47CC-876F-ECB7BC6D4B30}" type="parTrans" cxnId="{AEFC694E-6DEE-4902-824F-B1B1B92393CA}">
      <dgm:prSet/>
      <dgm:spPr/>
      <dgm:t>
        <a:bodyPr/>
        <a:lstStyle/>
        <a:p>
          <a:endParaRPr lang="en-IE"/>
        </a:p>
      </dgm:t>
    </dgm:pt>
    <dgm:pt modelId="{3AEA8222-A115-464B-9731-404E86C4F28F}" type="sibTrans" cxnId="{AEFC694E-6DEE-4902-824F-B1B1B92393CA}">
      <dgm:prSet/>
      <dgm:spPr/>
      <dgm:t>
        <a:bodyPr/>
        <a:lstStyle/>
        <a:p>
          <a:endParaRPr lang="en-IE"/>
        </a:p>
      </dgm:t>
    </dgm:pt>
    <dgm:pt modelId="{D70FD0B5-A80C-48ED-BC77-67AD7D58E15F}">
      <dgm:prSet phldrT="[Text]"/>
      <dgm:spPr/>
      <dgm:t>
        <a:bodyPr/>
        <a:lstStyle/>
        <a:p>
          <a:r>
            <a:rPr lang="en-IE" b="1" dirty="0"/>
            <a:t>A phrase that gives the context</a:t>
          </a:r>
        </a:p>
      </dgm:t>
    </dgm:pt>
    <dgm:pt modelId="{C33F49D8-2765-46F2-AB37-019A77C80B55}" type="parTrans" cxnId="{A02A42EF-0616-4138-83C5-8D8587CD68BC}">
      <dgm:prSet/>
      <dgm:spPr/>
      <dgm:t>
        <a:bodyPr/>
        <a:lstStyle/>
        <a:p>
          <a:endParaRPr lang="en-IE"/>
        </a:p>
      </dgm:t>
    </dgm:pt>
    <dgm:pt modelId="{6D0B4729-80C1-4D42-B25A-972B5E6E1166}" type="sibTrans" cxnId="{A02A42EF-0616-4138-83C5-8D8587CD68BC}">
      <dgm:prSet/>
      <dgm:spPr/>
      <dgm:t>
        <a:bodyPr/>
        <a:lstStyle/>
        <a:p>
          <a:endParaRPr lang="en-IE"/>
        </a:p>
      </dgm:t>
    </dgm:pt>
    <dgm:pt modelId="{6A7AEE3E-D316-4748-88FE-E7BF3BB577B0}" type="pres">
      <dgm:prSet presAssocID="{2226C94B-9AE8-4836-9905-8576927F1B6E}" presName="Name0" presStyleCnt="0">
        <dgm:presLayoutVars>
          <dgm:dir/>
          <dgm:resizeHandles val="exact"/>
        </dgm:presLayoutVars>
      </dgm:prSet>
      <dgm:spPr/>
    </dgm:pt>
    <dgm:pt modelId="{ED3F17F6-3120-472D-BAF6-D75623E036E0}" type="pres">
      <dgm:prSet presAssocID="{231616D7-ABCC-4AC3-A63C-A91D7575CC58}" presName="node" presStyleLbl="node1" presStyleIdx="0" presStyleCnt="3">
        <dgm:presLayoutVars>
          <dgm:bulletEnabled val="1"/>
        </dgm:presLayoutVars>
      </dgm:prSet>
      <dgm:spPr/>
    </dgm:pt>
    <dgm:pt modelId="{056B0FF7-7B0F-47CD-A331-BB3760B0E57C}" type="pres">
      <dgm:prSet presAssocID="{018607C6-892B-41C9-B374-2ADC3EEC4754}" presName="sibTrans" presStyleLbl="sibTrans2D1" presStyleIdx="0" presStyleCnt="2"/>
      <dgm:spPr/>
    </dgm:pt>
    <dgm:pt modelId="{3E27B151-0C49-4229-95F3-11C9EDBBB9D0}" type="pres">
      <dgm:prSet presAssocID="{018607C6-892B-41C9-B374-2ADC3EEC4754}" presName="connectorText" presStyleLbl="sibTrans2D1" presStyleIdx="0" presStyleCnt="2"/>
      <dgm:spPr/>
    </dgm:pt>
    <dgm:pt modelId="{6987F3BC-1438-4D8D-86A4-DCB7F3D0638F}" type="pres">
      <dgm:prSet presAssocID="{05AF93EF-0CAA-4FEE-817D-C524898AA5C0}" presName="node" presStyleLbl="node1" presStyleIdx="1" presStyleCnt="3">
        <dgm:presLayoutVars>
          <dgm:bulletEnabled val="1"/>
        </dgm:presLayoutVars>
      </dgm:prSet>
      <dgm:spPr/>
    </dgm:pt>
    <dgm:pt modelId="{172DA2E5-EB47-4428-829E-A24DB0A96A14}" type="pres">
      <dgm:prSet presAssocID="{3AEA8222-A115-464B-9731-404E86C4F28F}" presName="sibTrans" presStyleLbl="sibTrans2D1" presStyleIdx="1" presStyleCnt="2"/>
      <dgm:spPr/>
    </dgm:pt>
    <dgm:pt modelId="{53C27D76-33AF-40F8-BBA6-68C71632C4EF}" type="pres">
      <dgm:prSet presAssocID="{3AEA8222-A115-464B-9731-404E86C4F28F}" presName="connectorText" presStyleLbl="sibTrans2D1" presStyleIdx="1" presStyleCnt="2"/>
      <dgm:spPr/>
    </dgm:pt>
    <dgm:pt modelId="{F190987B-CF04-4C95-A310-23C7982980C5}" type="pres">
      <dgm:prSet presAssocID="{D70FD0B5-A80C-48ED-BC77-67AD7D58E15F}" presName="node" presStyleLbl="node1" presStyleIdx="2" presStyleCnt="3">
        <dgm:presLayoutVars>
          <dgm:bulletEnabled val="1"/>
        </dgm:presLayoutVars>
      </dgm:prSet>
      <dgm:spPr/>
    </dgm:pt>
  </dgm:ptLst>
  <dgm:cxnLst>
    <dgm:cxn modelId="{77FA1708-42F4-4FAD-82AF-1ABB564A8BBE}" type="presOf" srcId="{D70FD0B5-A80C-48ED-BC77-67AD7D58E15F}" destId="{F190987B-CF04-4C95-A310-23C7982980C5}" srcOrd="0" destOrd="0" presId="urn:microsoft.com/office/officeart/2005/8/layout/process1"/>
    <dgm:cxn modelId="{8D3B1564-D4AF-498D-A134-3BEC4336D086}" type="presOf" srcId="{3AEA8222-A115-464B-9731-404E86C4F28F}" destId="{53C27D76-33AF-40F8-BBA6-68C71632C4EF}" srcOrd="1" destOrd="0" presId="urn:microsoft.com/office/officeart/2005/8/layout/process1"/>
    <dgm:cxn modelId="{F595AF4B-921C-4400-B78F-566B0BA20E57}" type="presOf" srcId="{018607C6-892B-41C9-B374-2ADC3EEC4754}" destId="{056B0FF7-7B0F-47CD-A331-BB3760B0E57C}" srcOrd="0" destOrd="0" presId="urn:microsoft.com/office/officeart/2005/8/layout/process1"/>
    <dgm:cxn modelId="{AEFC694E-6DEE-4902-824F-B1B1B92393CA}" srcId="{2226C94B-9AE8-4836-9905-8576927F1B6E}" destId="{05AF93EF-0CAA-4FEE-817D-C524898AA5C0}" srcOrd="1" destOrd="0" parTransId="{0E67B5A5-450D-47CC-876F-ECB7BC6D4B30}" sibTransId="{3AEA8222-A115-464B-9731-404E86C4F28F}"/>
    <dgm:cxn modelId="{350FD153-FEB2-4F71-A47F-83F3A443EB21}" srcId="{2226C94B-9AE8-4836-9905-8576927F1B6E}" destId="{231616D7-ABCC-4AC3-A63C-A91D7575CC58}" srcOrd="0" destOrd="0" parTransId="{E2BC623B-D267-43ED-959F-0FA1DBA8E9D7}" sibTransId="{018607C6-892B-41C9-B374-2ADC3EEC4754}"/>
    <dgm:cxn modelId="{DF251D95-4D1B-4BAC-8FEB-D3259E20122F}" type="presOf" srcId="{3AEA8222-A115-464B-9731-404E86C4F28F}" destId="{172DA2E5-EB47-4428-829E-A24DB0A96A14}" srcOrd="0" destOrd="0" presId="urn:microsoft.com/office/officeart/2005/8/layout/process1"/>
    <dgm:cxn modelId="{2F057A98-A904-4A50-AC12-F108B6A79CF5}" type="presOf" srcId="{018607C6-892B-41C9-B374-2ADC3EEC4754}" destId="{3E27B151-0C49-4229-95F3-11C9EDBBB9D0}" srcOrd="1" destOrd="0" presId="urn:microsoft.com/office/officeart/2005/8/layout/process1"/>
    <dgm:cxn modelId="{F5B172BA-5D84-44C7-A1D8-D872AB4C6E9E}" type="presOf" srcId="{05AF93EF-0CAA-4FEE-817D-C524898AA5C0}" destId="{6987F3BC-1438-4D8D-86A4-DCB7F3D0638F}" srcOrd="0" destOrd="0" presId="urn:microsoft.com/office/officeart/2005/8/layout/process1"/>
    <dgm:cxn modelId="{1F3758D5-A30C-4F3E-9E99-77403A284E0D}" type="presOf" srcId="{231616D7-ABCC-4AC3-A63C-A91D7575CC58}" destId="{ED3F17F6-3120-472D-BAF6-D75623E036E0}" srcOrd="0" destOrd="0" presId="urn:microsoft.com/office/officeart/2005/8/layout/process1"/>
    <dgm:cxn modelId="{A02A42EF-0616-4138-83C5-8D8587CD68BC}" srcId="{2226C94B-9AE8-4836-9905-8576927F1B6E}" destId="{D70FD0B5-A80C-48ED-BC77-67AD7D58E15F}" srcOrd="2" destOrd="0" parTransId="{C33F49D8-2765-46F2-AB37-019A77C80B55}" sibTransId="{6D0B4729-80C1-4D42-B25A-972B5E6E1166}"/>
    <dgm:cxn modelId="{2574BAF0-722B-4A3C-AFDD-68B9CA6D8E98}" type="presOf" srcId="{2226C94B-9AE8-4836-9905-8576927F1B6E}" destId="{6A7AEE3E-D316-4748-88FE-E7BF3BB577B0}" srcOrd="0" destOrd="0" presId="urn:microsoft.com/office/officeart/2005/8/layout/process1"/>
    <dgm:cxn modelId="{6B07916B-B5A5-49FF-847F-1E1835CE93CA}" type="presParOf" srcId="{6A7AEE3E-D316-4748-88FE-E7BF3BB577B0}" destId="{ED3F17F6-3120-472D-BAF6-D75623E036E0}" srcOrd="0" destOrd="0" presId="urn:microsoft.com/office/officeart/2005/8/layout/process1"/>
    <dgm:cxn modelId="{9978FD01-2632-4819-BCE0-AE8353AE15CB}" type="presParOf" srcId="{6A7AEE3E-D316-4748-88FE-E7BF3BB577B0}" destId="{056B0FF7-7B0F-47CD-A331-BB3760B0E57C}" srcOrd="1" destOrd="0" presId="urn:microsoft.com/office/officeart/2005/8/layout/process1"/>
    <dgm:cxn modelId="{0EEFBD3D-ABD9-421A-9AA4-9E46191D09E8}" type="presParOf" srcId="{056B0FF7-7B0F-47CD-A331-BB3760B0E57C}" destId="{3E27B151-0C49-4229-95F3-11C9EDBBB9D0}" srcOrd="0" destOrd="0" presId="urn:microsoft.com/office/officeart/2005/8/layout/process1"/>
    <dgm:cxn modelId="{96193880-A045-472D-BB6F-686BFD40C480}" type="presParOf" srcId="{6A7AEE3E-D316-4748-88FE-E7BF3BB577B0}" destId="{6987F3BC-1438-4D8D-86A4-DCB7F3D0638F}" srcOrd="2" destOrd="0" presId="urn:microsoft.com/office/officeart/2005/8/layout/process1"/>
    <dgm:cxn modelId="{A5811F2A-B19D-4A24-9FA4-90054E0CF6DC}" type="presParOf" srcId="{6A7AEE3E-D316-4748-88FE-E7BF3BB577B0}" destId="{172DA2E5-EB47-4428-829E-A24DB0A96A14}" srcOrd="3" destOrd="0" presId="urn:microsoft.com/office/officeart/2005/8/layout/process1"/>
    <dgm:cxn modelId="{E034B682-8881-4944-9D44-000F989ACC72}" type="presParOf" srcId="{172DA2E5-EB47-4428-829E-A24DB0A96A14}" destId="{53C27D76-33AF-40F8-BBA6-68C71632C4EF}" srcOrd="0" destOrd="0" presId="urn:microsoft.com/office/officeart/2005/8/layout/process1"/>
    <dgm:cxn modelId="{B33474EF-D1AB-4ACC-A71A-9957F4580DE8}" type="presParOf" srcId="{6A7AEE3E-D316-4748-88FE-E7BF3BB577B0}" destId="{F190987B-CF04-4C95-A310-23C7982980C5}" srcOrd="4" destOrd="0" presId="urn:microsoft.com/office/officeart/2005/8/layout/process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52273-3CCF-4052-B543-95A5E4BDF9E3}">
      <dsp:nvSpPr>
        <dsp:cNvPr id="0" name=""/>
        <dsp:cNvSpPr/>
      </dsp:nvSpPr>
      <dsp:spPr>
        <a:xfrm>
          <a:off x="0" y="19007"/>
          <a:ext cx="11178540" cy="13172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D42D93-5108-4384-9346-9CEE309131B1}">
      <dsp:nvSpPr>
        <dsp:cNvPr id="0" name=""/>
        <dsp:cNvSpPr/>
      </dsp:nvSpPr>
      <dsp:spPr>
        <a:xfrm>
          <a:off x="138908" y="4529"/>
          <a:ext cx="1243557" cy="134616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F93CCC-DA1E-43AB-8D30-D7F106DC4E8F}">
      <dsp:nvSpPr>
        <dsp:cNvPr id="0" name=""/>
        <dsp:cNvSpPr/>
      </dsp:nvSpPr>
      <dsp:spPr>
        <a:xfrm>
          <a:off x="1521374" y="19007"/>
          <a:ext cx="9657165" cy="131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04" tIns="139404" rIns="139404" bIns="139404" numCol="1" spcCol="1270" anchor="ctr" anchorCtr="0">
          <a:noAutofit/>
        </a:bodyPr>
        <a:lstStyle/>
        <a:p>
          <a:pPr marL="0" lvl="0" indent="0" algn="l" defTabSz="1244600">
            <a:lnSpc>
              <a:spcPct val="90000"/>
            </a:lnSpc>
            <a:spcBef>
              <a:spcPct val="0"/>
            </a:spcBef>
            <a:spcAft>
              <a:spcPct val="35000"/>
            </a:spcAft>
            <a:buNone/>
          </a:pPr>
          <a:r>
            <a:rPr lang="en-IE" sz="2800" kern="1200" dirty="0"/>
            <a:t>Respect for both roles: both bring necessary contributions … neither is expected to know everything</a:t>
          </a:r>
          <a:endParaRPr lang="en-US" sz="2800" kern="1200" dirty="0"/>
        </a:p>
      </dsp:txBody>
      <dsp:txXfrm>
        <a:off x="1521374" y="19007"/>
        <a:ext cx="9657165" cy="1317207"/>
      </dsp:txXfrm>
    </dsp:sp>
    <dsp:sp modelId="{8035F1B2-14FA-4115-A06F-C9DEF1E41B2E}">
      <dsp:nvSpPr>
        <dsp:cNvPr id="0" name=""/>
        <dsp:cNvSpPr/>
      </dsp:nvSpPr>
      <dsp:spPr>
        <a:xfrm>
          <a:off x="0" y="1679994"/>
          <a:ext cx="11178540" cy="13172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37B6B1-E881-4367-9BEF-8DBFB67CDDC7}">
      <dsp:nvSpPr>
        <dsp:cNvPr id="0" name=""/>
        <dsp:cNvSpPr/>
      </dsp:nvSpPr>
      <dsp:spPr>
        <a:xfrm>
          <a:off x="139970" y="1711233"/>
          <a:ext cx="1241434" cy="125472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59EBA7-2999-4C4E-B222-D2E2D9E2F6B4}">
      <dsp:nvSpPr>
        <dsp:cNvPr id="0" name=""/>
        <dsp:cNvSpPr/>
      </dsp:nvSpPr>
      <dsp:spPr>
        <a:xfrm>
          <a:off x="1521374" y="1679994"/>
          <a:ext cx="9657165" cy="131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04" tIns="139404" rIns="139404" bIns="139404" numCol="1" spcCol="1270" anchor="ctr" anchorCtr="0">
          <a:noAutofit/>
        </a:bodyPr>
        <a:lstStyle/>
        <a:p>
          <a:pPr marL="0" lvl="0" indent="0" algn="l" defTabSz="1244600">
            <a:lnSpc>
              <a:spcPct val="90000"/>
            </a:lnSpc>
            <a:spcBef>
              <a:spcPct val="0"/>
            </a:spcBef>
            <a:spcAft>
              <a:spcPct val="35000"/>
            </a:spcAft>
            <a:buNone/>
          </a:pPr>
          <a:r>
            <a:rPr lang="en-IE" sz="2800" kern="1200"/>
            <a:t>Bring a framework with flexibility … sketch out … iterative</a:t>
          </a:r>
          <a:endParaRPr lang="en-US" sz="2800" kern="1200"/>
        </a:p>
      </dsp:txBody>
      <dsp:txXfrm>
        <a:off x="1521374" y="1679994"/>
        <a:ext cx="9657165" cy="1317207"/>
      </dsp:txXfrm>
    </dsp:sp>
    <dsp:sp modelId="{9CE758FA-179D-43DB-A19B-2C0BD8391F00}">
      <dsp:nvSpPr>
        <dsp:cNvPr id="0" name=""/>
        <dsp:cNvSpPr/>
      </dsp:nvSpPr>
      <dsp:spPr>
        <a:xfrm>
          <a:off x="0" y="3326503"/>
          <a:ext cx="11178540" cy="13172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90FDF6-D0C5-496A-A5B4-42CA96136DBC}">
      <dsp:nvSpPr>
        <dsp:cNvPr id="0" name=""/>
        <dsp:cNvSpPr/>
      </dsp:nvSpPr>
      <dsp:spPr>
        <a:xfrm>
          <a:off x="139970" y="3412574"/>
          <a:ext cx="1241434" cy="114506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F48182-75A4-4E88-B865-080BC94F9F03}">
      <dsp:nvSpPr>
        <dsp:cNvPr id="0" name=""/>
        <dsp:cNvSpPr/>
      </dsp:nvSpPr>
      <dsp:spPr>
        <a:xfrm>
          <a:off x="1521374" y="3326503"/>
          <a:ext cx="9657165" cy="131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04" tIns="139404" rIns="139404" bIns="139404" numCol="1" spcCol="1270" anchor="ctr" anchorCtr="0">
          <a:noAutofit/>
        </a:bodyPr>
        <a:lstStyle/>
        <a:p>
          <a:pPr marL="0" lvl="0" indent="0" algn="l" defTabSz="1244600" rtl="0">
            <a:lnSpc>
              <a:spcPct val="90000"/>
            </a:lnSpc>
            <a:spcBef>
              <a:spcPct val="0"/>
            </a:spcBef>
            <a:spcAft>
              <a:spcPct val="35000"/>
            </a:spcAft>
            <a:buNone/>
          </a:pPr>
          <a:r>
            <a:rPr lang="en-IE" sz="2800" kern="1200"/>
            <a:t>Need to deliver: important</a:t>
          </a:r>
          <a:r>
            <a:rPr lang="en-IE" sz="2800" kern="1200">
              <a:latin typeface="Calibri Light" panose="020F0302020204030204"/>
            </a:rPr>
            <a:t> </a:t>
          </a:r>
          <a:r>
            <a:rPr lang="en-IE" sz="2800" kern="1200"/>
            <a:t>to lead in managing the pace, ensuring good practice</a:t>
          </a:r>
          <a:r>
            <a:rPr lang="en-IE" sz="2800" kern="1200">
              <a:latin typeface="Calibri Light" panose="020F0302020204030204"/>
            </a:rPr>
            <a:t>, version control</a:t>
          </a:r>
          <a:r>
            <a:rPr lang="en-IE" sz="2800" kern="1200"/>
            <a:t> </a:t>
          </a:r>
          <a:endParaRPr lang="en-US" sz="2800" kern="1200"/>
        </a:p>
      </dsp:txBody>
      <dsp:txXfrm>
        <a:off x="1521374" y="3326503"/>
        <a:ext cx="9657165" cy="1317207"/>
      </dsp:txXfrm>
    </dsp:sp>
    <dsp:sp modelId="{60D9DA42-514B-4093-A86D-7C9B216F234E}">
      <dsp:nvSpPr>
        <dsp:cNvPr id="0" name=""/>
        <dsp:cNvSpPr/>
      </dsp:nvSpPr>
      <dsp:spPr>
        <a:xfrm>
          <a:off x="0" y="5033816"/>
          <a:ext cx="11178540" cy="13172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87F5A1-03ED-4661-AFBE-424AEB7D2778}">
      <dsp:nvSpPr>
        <dsp:cNvPr id="0" name=""/>
        <dsp:cNvSpPr/>
      </dsp:nvSpPr>
      <dsp:spPr>
        <a:xfrm>
          <a:off x="45934" y="4973012"/>
          <a:ext cx="1429505" cy="14388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A097ED-EDE7-40C9-A7A3-2E4B9BACA02D}">
      <dsp:nvSpPr>
        <dsp:cNvPr id="0" name=""/>
        <dsp:cNvSpPr/>
      </dsp:nvSpPr>
      <dsp:spPr>
        <a:xfrm>
          <a:off x="1521374" y="5033816"/>
          <a:ext cx="9657165" cy="131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04" tIns="139404" rIns="139404" bIns="139404" numCol="1" spcCol="1270" anchor="ctr" anchorCtr="0">
          <a:noAutofit/>
        </a:bodyPr>
        <a:lstStyle/>
        <a:p>
          <a:pPr marL="0" lvl="0" indent="0" algn="l" defTabSz="1244600">
            <a:lnSpc>
              <a:spcPct val="90000"/>
            </a:lnSpc>
            <a:spcBef>
              <a:spcPct val="0"/>
            </a:spcBef>
            <a:spcAft>
              <a:spcPct val="35000"/>
            </a:spcAft>
            <a:buNone/>
          </a:pPr>
          <a:r>
            <a:rPr lang="en-IE" sz="2800" kern="1200"/>
            <a:t>Steering group model has worked well … keep it simple</a:t>
          </a:r>
          <a:endParaRPr lang="en-US" sz="2800" kern="1200"/>
        </a:p>
      </dsp:txBody>
      <dsp:txXfrm>
        <a:off x="1521374" y="5033816"/>
        <a:ext cx="9657165" cy="1317207"/>
      </dsp:txXfrm>
    </dsp:sp>
    <dsp:sp modelId="{42AD3F91-1717-4F06-AF95-640BC3EB84E0}">
      <dsp:nvSpPr>
        <dsp:cNvPr id="0" name=""/>
        <dsp:cNvSpPr/>
      </dsp:nvSpPr>
      <dsp:spPr>
        <a:xfrm>
          <a:off x="0" y="6804475"/>
          <a:ext cx="11178540" cy="13172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26A81B-9A11-4F65-AC7B-86B7ABCE2B53}">
      <dsp:nvSpPr>
        <dsp:cNvPr id="0" name=""/>
        <dsp:cNvSpPr/>
      </dsp:nvSpPr>
      <dsp:spPr>
        <a:xfrm>
          <a:off x="17879" y="6741129"/>
          <a:ext cx="1485614" cy="14439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CCF9A8-1DF1-4CBC-945C-6A88501FC77C}">
      <dsp:nvSpPr>
        <dsp:cNvPr id="0" name=""/>
        <dsp:cNvSpPr/>
      </dsp:nvSpPr>
      <dsp:spPr>
        <a:xfrm>
          <a:off x="1521374" y="6804475"/>
          <a:ext cx="9657165" cy="1317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04" tIns="139404" rIns="139404" bIns="139404" numCol="1" spcCol="1270" anchor="ctr" anchorCtr="0">
          <a:noAutofit/>
        </a:bodyPr>
        <a:lstStyle/>
        <a:p>
          <a:pPr marL="0" lvl="0" indent="0" algn="l" defTabSz="1244600">
            <a:lnSpc>
              <a:spcPct val="90000"/>
            </a:lnSpc>
            <a:spcBef>
              <a:spcPct val="0"/>
            </a:spcBef>
            <a:spcAft>
              <a:spcPct val="35000"/>
            </a:spcAft>
            <a:buNone/>
          </a:pPr>
          <a:r>
            <a:rPr lang="en-IE" sz="2800" kern="1200"/>
            <a:t>Opportunity to develop relationships and acknowledge common goals … the learner is at the centre of what we do</a:t>
          </a:r>
          <a:endParaRPr lang="en-US" sz="2800" kern="1200"/>
        </a:p>
      </dsp:txBody>
      <dsp:txXfrm>
        <a:off x="1521374" y="6804475"/>
        <a:ext cx="9657165" cy="13172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D40D2-A6D5-410A-A3A0-DEA121B6F923}">
      <dsp:nvSpPr>
        <dsp:cNvPr id="0" name=""/>
        <dsp:cNvSpPr/>
      </dsp:nvSpPr>
      <dsp:spPr>
        <a:xfrm>
          <a:off x="4170359" y="-148049"/>
          <a:ext cx="3018088" cy="2192970"/>
        </a:xfrm>
        <a:prstGeom prst="roundRect">
          <a:avLst/>
        </a:prstGeom>
        <a:solidFill>
          <a:srgbClr val="C00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Learning Outcomes</a:t>
          </a:r>
        </a:p>
      </dsp:txBody>
      <dsp:txXfrm>
        <a:off x="4277411" y="-40997"/>
        <a:ext cx="2803984" cy="1978866"/>
      </dsp:txXfrm>
    </dsp:sp>
    <dsp:sp modelId="{E05E48CF-98B7-44C1-B44F-8CFC2952FDB6}">
      <dsp:nvSpPr>
        <dsp:cNvPr id="0" name=""/>
        <dsp:cNvSpPr/>
      </dsp:nvSpPr>
      <dsp:spPr>
        <a:xfrm>
          <a:off x="2595427" y="964521"/>
          <a:ext cx="6143622" cy="6143622"/>
        </a:xfrm>
        <a:custGeom>
          <a:avLst/>
          <a:gdLst/>
          <a:ahLst/>
          <a:cxnLst/>
          <a:rect l="0" t="0" r="0" b="0"/>
          <a:pathLst>
            <a:path>
              <a:moveTo>
                <a:pt x="4603762" y="409265"/>
              </a:moveTo>
              <a:arcTo wR="3071811" hR="3071811" stAng="17994892" swAng="136718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194222B-AE06-4B04-941A-BFB0241511E3}">
      <dsp:nvSpPr>
        <dsp:cNvPr id="0" name=""/>
        <dsp:cNvSpPr/>
      </dsp:nvSpPr>
      <dsp:spPr>
        <a:xfrm>
          <a:off x="7104932" y="2184767"/>
          <a:ext cx="2991845" cy="2344446"/>
        </a:xfrm>
        <a:prstGeom prst="roundRect">
          <a:avLst/>
        </a:prstGeom>
        <a:solidFill>
          <a:schemeClr val="accent2">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QQI award standards</a:t>
          </a:r>
        </a:p>
      </dsp:txBody>
      <dsp:txXfrm>
        <a:off x="7219378" y="2299213"/>
        <a:ext cx="2762953" cy="2115554"/>
      </dsp:txXfrm>
    </dsp:sp>
    <dsp:sp modelId="{2E07FAF0-9651-41FE-AB04-8D4B02F2A147}">
      <dsp:nvSpPr>
        <dsp:cNvPr id="0" name=""/>
        <dsp:cNvSpPr/>
      </dsp:nvSpPr>
      <dsp:spPr>
        <a:xfrm>
          <a:off x="2476076" y="1990602"/>
          <a:ext cx="6143622" cy="6143622"/>
        </a:xfrm>
        <a:custGeom>
          <a:avLst/>
          <a:gdLst/>
          <a:ahLst/>
          <a:cxnLst/>
          <a:rect l="0" t="0" r="0" b="0"/>
          <a:pathLst>
            <a:path>
              <a:moveTo>
                <a:pt x="6098192" y="2545463"/>
              </a:moveTo>
              <a:arcTo wR="3071811" hR="3071811" stAng="21008029" swAng="76470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DFC155B-464A-483C-9648-9F1BF71D3EE3}">
      <dsp:nvSpPr>
        <dsp:cNvPr id="0" name=""/>
        <dsp:cNvSpPr/>
      </dsp:nvSpPr>
      <dsp:spPr>
        <a:xfrm>
          <a:off x="6308424" y="5223641"/>
          <a:ext cx="2872604" cy="2271369"/>
        </a:xfrm>
        <a:prstGeom prst="roundRect">
          <a:avLst/>
        </a:prstGeom>
        <a:solidFill>
          <a:schemeClr val="accent6">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Content</a:t>
          </a:r>
        </a:p>
      </dsp:txBody>
      <dsp:txXfrm>
        <a:off x="6419303" y="5334520"/>
        <a:ext cx="2650846" cy="2049611"/>
      </dsp:txXfrm>
    </dsp:sp>
    <dsp:sp modelId="{8F0815D7-7C90-4148-AD93-71B7B74228CE}">
      <dsp:nvSpPr>
        <dsp:cNvPr id="0" name=""/>
        <dsp:cNvSpPr/>
      </dsp:nvSpPr>
      <dsp:spPr>
        <a:xfrm>
          <a:off x="3006873" y="908678"/>
          <a:ext cx="6143622" cy="6143622"/>
        </a:xfrm>
        <a:custGeom>
          <a:avLst/>
          <a:gdLst/>
          <a:ahLst/>
          <a:cxnLst/>
          <a:rect l="0" t="0" r="0" b="0"/>
          <a:pathLst>
            <a:path>
              <a:moveTo>
                <a:pt x="3292767" y="6135665"/>
              </a:moveTo>
              <a:arcTo wR="3071811" hR="3071811" stAng="5152508" swAng="96936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DBF428-BB9C-4E69-8EB5-8E02B2A1DBB2}">
      <dsp:nvSpPr>
        <dsp:cNvPr id="0" name=""/>
        <dsp:cNvSpPr/>
      </dsp:nvSpPr>
      <dsp:spPr>
        <a:xfrm>
          <a:off x="2160232" y="5223645"/>
          <a:ext cx="3269538" cy="2271369"/>
        </a:xfrm>
        <a:prstGeom prst="roundRect">
          <a:avLst/>
        </a:prstGeom>
        <a:solidFill>
          <a:schemeClr val="accent5">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Teaching &amp; Learning Methods &amp; Resources</a:t>
          </a:r>
        </a:p>
      </dsp:txBody>
      <dsp:txXfrm>
        <a:off x="2271111" y="5334524"/>
        <a:ext cx="3047780" cy="2049611"/>
      </dsp:txXfrm>
    </dsp:sp>
    <dsp:sp modelId="{1A612218-8AF6-424F-97BF-16B38FC4A93F}">
      <dsp:nvSpPr>
        <dsp:cNvPr id="0" name=""/>
        <dsp:cNvSpPr/>
      </dsp:nvSpPr>
      <dsp:spPr>
        <a:xfrm>
          <a:off x="2797282" y="1498039"/>
          <a:ext cx="6143622" cy="6143622"/>
        </a:xfrm>
        <a:custGeom>
          <a:avLst/>
          <a:gdLst/>
          <a:ahLst/>
          <a:cxnLst/>
          <a:rect l="0" t="0" r="0" b="0"/>
          <a:pathLst>
            <a:path>
              <a:moveTo>
                <a:pt x="68904" y="3718783"/>
              </a:moveTo>
              <a:arcTo wR="3071811" hR="3071811" stAng="10070493" swAng="76717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1F5D574-DAA6-46B2-9009-146150B0413E}">
      <dsp:nvSpPr>
        <dsp:cNvPr id="0" name=""/>
        <dsp:cNvSpPr/>
      </dsp:nvSpPr>
      <dsp:spPr>
        <a:xfrm>
          <a:off x="1333221" y="2326358"/>
          <a:ext cx="2849461" cy="2202860"/>
        </a:xfrm>
        <a:prstGeom prst="roundRect">
          <a:avLst/>
        </a:prstGeom>
        <a:solidFill>
          <a:schemeClr val="accent3">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Summative Assessment</a:t>
          </a:r>
        </a:p>
      </dsp:txBody>
      <dsp:txXfrm>
        <a:off x="1440756" y="2433893"/>
        <a:ext cx="2634391" cy="1987790"/>
      </dsp:txXfrm>
    </dsp:sp>
    <dsp:sp modelId="{17E74764-6E5D-4276-B668-30E116D16480}">
      <dsp:nvSpPr>
        <dsp:cNvPr id="0" name=""/>
        <dsp:cNvSpPr/>
      </dsp:nvSpPr>
      <dsp:spPr>
        <a:xfrm>
          <a:off x="2655642" y="943744"/>
          <a:ext cx="6143622" cy="6143622"/>
        </a:xfrm>
        <a:custGeom>
          <a:avLst/>
          <a:gdLst/>
          <a:ahLst/>
          <a:cxnLst/>
          <a:rect l="0" t="0" r="0" b="0"/>
          <a:pathLst>
            <a:path>
              <a:moveTo>
                <a:pt x="513824" y="1371008"/>
              </a:moveTo>
              <a:arcTo wR="3071811" hR="3071811" stAng="12817193" swAng="153979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6A903-03FE-4E0A-8C92-ADD0EAF1EF46}">
      <dsp:nvSpPr>
        <dsp:cNvPr id="0" name=""/>
        <dsp:cNvSpPr/>
      </dsp:nvSpPr>
      <dsp:spPr>
        <a:xfrm>
          <a:off x="1172390" y="0"/>
          <a:ext cx="11827359" cy="365818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C3739-E470-48B9-97B1-8068B42E21CD}">
      <dsp:nvSpPr>
        <dsp:cNvPr id="0" name=""/>
        <dsp:cNvSpPr/>
      </dsp:nvSpPr>
      <dsp:spPr>
        <a:xfrm>
          <a:off x="3821" y="1097454"/>
          <a:ext cx="2225103" cy="1463272"/>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rPr>
            <a:t>Aim/Purpose</a:t>
          </a:r>
          <a:endParaRPr lang="en-IE" sz="2000" b="1" kern="1200" dirty="0">
            <a:solidFill>
              <a:schemeClr val="tx1"/>
            </a:solidFill>
          </a:endParaRPr>
        </a:p>
      </dsp:txBody>
      <dsp:txXfrm>
        <a:off x="75252" y="1168885"/>
        <a:ext cx="2082241" cy="1320410"/>
      </dsp:txXfrm>
    </dsp:sp>
    <dsp:sp modelId="{00243916-FDCB-4451-92B3-AD60F66BC862}">
      <dsp:nvSpPr>
        <dsp:cNvPr id="0" name=""/>
        <dsp:cNvSpPr/>
      </dsp:nvSpPr>
      <dsp:spPr>
        <a:xfrm>
          <a:off x="2340180" y="1097454"/>
          <a:ext cx="2225103" cy="1463272"/>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rPr>
            <a:t>Objectives</a:t>
          </a:r>
          <a:endParaRPr lang="en-IE" sz="2000" b="1" kern="1200" dirty="0">
            <a:solidFill>
              <a:schemeClr val="tx1"/>
            </a:solidFill>
          </a:endParaRPr>
        </a:p>
      </dsp:txBody>
      <dsp:txXfrm>
        <a:off x="2411611" y="1168885"/>
        <a:ext cx="2082241" cy="1320410"/>
      </dsp:txXfrm>
    </dsp:sp>
    <dsp:sp modelId="{338E772A-6066-4163-B381-9C199BE3406C}">
      <dsp:nvSpPr>
        <dsp:cNvPr id="0" name=""/>
        <dsp:cNvSpPr/>
      </dsp:nvSpPr>
      <dsp:spPr>
        <a:xfrm>
          <a:off x="4676538" y="1097454"/>
          <a:ext cx="2225103" cy="1463272"/>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rPr>
            <a:t>Learning Outcomes</a:t>
          </a:r>
          <a:endParaRPr lang="en-IE" sz="2000" b="1" kern="1200" dirty="0">
            <a:solidFill>
              <a:schemeClr val="tx1"/>
            </a:solidFill>
          </a:endParaRPr>
        </a:p>
      </dsp:txBody>
      <dsp:txXfrm>
        <a:off x="4747969" y="1168885"/>
        <a:ext cx="2082241" cy="1320410"/>
      </dsp:txXfrm>
    </dsp:sp>
    <dsp:sp modelId="{E86BA48C-FB19-402D-8B9F-77DDA8855AC4}">
      <dsp:nvSpPr>
        <dsp:cNvPr id="0" name=""/>
        <dsp:cNvSpPr/>
      </dsp:nvSpPr>
      <dsp:spPr>
        <a:xfrm>
          <a:off x="7012897" y="1097454"/>
          <a:ext cx="2225103" cy="1463272"/>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rPr>
            <a:t>Content including supplementary content</a:t>
          </a:r>
          <a:endParaRPr lang="en-IE" sz="2000" b="1" kern="1200" dirty="0">
            <a:solidFill>
              <a:schemeClr val="tx1"/>
            </a:solidFill>
          </a:endParaRPr>
        </a:p>
      </dsp:txBody>
      <dsp:txXfrm>
        <a:off x="7084328" y="1168885"/>
        <a:ext cx="2082241" cy="1320410"/>
      </dsp:txXfrm>
    </dsp:sp>
    <dsp:sp modelId="{AFB36045-4869-49F3-A1F1-BB052D78CD35}">
      <dsp:nvSpPr>
        <dsp:cNvPr id="0" name=""/>
        <dsp:cNvSpPr/>
      </dsp:nvSpPr>
      <dsp:spPr>
        <a:xfrm>
          <a:off x="9349256" y="1097454"/>
          <a:ext cx="2225103" cy="1463272"/>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rPr>
            <a:t>Teaching and learning methodologies and resources</a:t>
          </a:r>
          <a:endParaRPr lang="en-IE" sz="2000" b="1" kern="1200" dirty="0">
            <a:solidFill>
              <a:schemeClr val="tx1"/>
            </a:solidFill>
          </a:endParaRPr>
        </a:p>
      </dsp:txBody>
      <dsp:txXfrm>
        <a:off x="9420687" y="1168885"/>
        <a:ext cx="2082241" cy="1320410"/>
      </dsp:txXfrm>
    </dsp:sp>
    <dsp:sp modelId="{6FA1D06C-137E-46CC-AABA-90EF26C2DC27}">
      <dsp:nvSpPr>
        <dsp:cNvPr id="0" name=""/>
        <dsp:cNvSpPr/>
      </dsp:nvSpPr>
      <dsp:spPr>
        <a:xfrm>
          <a:off x="11685614" y="1097454"/>
          <a:ext cx="2225103" cy="1463272"/>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rPr>
            <a:t>Assessment</a:t>
          </a:r>
          <a:r>
            <a:rPr lang="en-GB" sz="2000" kern="1200" dirty="0"/>
            <a:t> </a:t>
          </a:r>
          <a:endParaRPr lang="en-IE" sz="2000" kern="1200" dirty="0"/>
        </a:p>
      </dsp:txBody>
      <dsp:txXfrm>
        <a:off x="11757045" y="1168885"/>
        <a:ext cx="2082241" cy="13204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F17F6-3120-472D-BAF6-D75623E036E0}">
      <dsp:nvSpPr>
        <dsp:cNvPr id="0" name=""/>
        <dsp:cNvSpPr/>
      </dsp:nvSpPr>
      <dsp:spPr>
        <a:xfrm>
          <a:off x="10715" y="3103165"/>
          <a:ext cx="3202781" cy="1921668"/>
        </a:xfrm>
        <a:prstGeom prst="roundRect">
          <a:avLst>
            <a:gd name="adj" fmla="val 10000"/>
          </a:avLst>
        </a:prstGeom>
        <a:solidFill>
          <a:srgbClr val="8064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1" kern="1200" dirty="0"/>
            <a:t>Active Verb</a:t>
          </a:r>
          <a:endParaRPr lang="en-IE" sz="3600" b="1" kern="1200" dirty="0"/>
        </a:p>
      </dsp:txBody>
      <dsp:txXfrm>
        <a:off x="66999" y="3159449"/>
        <a:ext cx="3090213" cy="1809100"/>
      </dsp:txXfrm>
    </dsp:sp>
    <dsp:sp modelId="{056B0FF7-7B0F-47CD-A331-BB3760B0E57C}">
      <dsp:nvSpPr>
        <dsp:cNvPr id="0" name=""/>
        <dsp:cNvSpPr/>
      </dsp:nvSpPr>
      <dsp:spPr>
        <a:xfrm>
          <a:off x="3533775" y="3666855"/>
          <a:ext cx="678989" cy="79428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IE" sz="2900" kern="1200"/>
        </a:p>
      </dsp:txBody>
      <dsp:txXfrm>
        <a:off x="3533775" y="3825713"/>
        <a:ext cx="475292" cy="476573"/>
      </dsp:txXfrm>
    </dsp:sp>
    <dsp:sp modelId="{6987F3BC-1438-4D8D-86A4-DCB7F3D0638F}">
      <dsp:nvSpPr>
        <dsp:cNvPr id="0" name=""/>
        <dsp:cNvSpPr/>
      </dsp:nvSpPr>
      <dsp:spPr>
        <a:xfrm>
          <a:off x="4494609" y="3103165"/>
          <a:ext cx="3202781" cy="1921668"/>
        </a:xfrm>
        <a:prstGeom prst="roundRect">
          <a:avLst>
            <a:gd name="adj" fmla="val 10000"/>
          </a:avLst>
        </a:prstGeom>
        <a:solidFill>
          <a:srgbClr val="5767B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IE" sz="3600" b="1" kern="1200" dirty="0"/>
            <a:t>Object of the verb</a:t>
          </a:r>
        </a:p>
      </dsp:txBody>
      <dsp:txXfrm>
        <a:off x="4550893" y="3159449"/>
        <a:ext cx="3090213" cy="1809100"/>
      </dsp:txXfrm>
    </dsp:sp>
    <dsp:sp modelId="{172DA2E5-EB47-4428-829E-A24DB0A96A14}">
      <dsp:nvSpPr>
        <dsp:cNvPr id="0" name=""/>
        <dsp:cNvSpPr/>
      </dsp:nvSpPr>
      <dsp:spPr>
        <a:xfrm>
          <a:off x="8017668" y="3666855"/>
          <a:ext cx="678989" cy="794289"/>
        </a:xfrm>
        <a:prstGeom prst="righ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IE" sz="2900" kern="1200"/>
        </a:p>
      </dsp:txBody>
      <dsp:txXfrm>
        <a:off x="8017668" y="3825713"/>
        <a:ext cx="475292" cy="476573"/>
      </dsp:txXfrm>
    </dsp:sp>
    <dsp:sp modelId="{F190987B-CF04-4C95-A310-23C7982980C5}">
      <dsp:nvSpPr>
        <dsp:cNvPr id="0" name=""/>
        <dsp:cNvSpPr/>
      </dsp:nvSpPr>
      <dsp:spPr>
        <a:xfrm>
          <a:off x="8978503" y="3103165"/>
          <a:ext cx="3202781" cy="1921668"/>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IE" sz="3600" b="1" kern="1200" dirty="0"/>
            <a:t>A phrase that gives the context</a:t>
          </a:r>
        </a:p>
      </dsp:txBody>
      <dsp:txXfrm>
        <a:off x="9034787" y="3159449"/>
        <a:ext cx="3090213" cy="18091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743BE-53EF-4CE8-BF32-612BAA000B1E}">
      <dsp:nvSpPr>
        <dsp:cNvPr id="0" name=""/>
        <dsp:cNvSpPr/>
      </dsp:nvSpPr>
      <dsp:spPr>
        <a:xfrm>
          <a:off x="2637" y="0"/>
          <a:ext cx="4104205" cy="5762364"/>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dirty="0"/>
            <a:t>Cognitive (Thinking):</a:t>
          </a:r>
        </a:p>
        <a:p>
          <a:pPr marL="0" lvl="0" indent="0" algn="ctr" defTabSz="1111250">
            <a:lnSpc>
              <a:spcPct val="90000"/>
            </a:lnSpc>
            <a:spcBef>
              <a:spcPct val="0"/>
            </a:spcBef>
            <a:spcAft>
              <a:spcPct val="35000"/>
            </a:spcAft>
            <a:buNone/>
          </a:pPr>
          <a:r>
            <a:rPr lang="en-US" sz="2500" kern="1200" dirty="0"/>
            <a:t>Knowledge, mental skills, thinking, reasoning understanding, evaluating, applying </a:t>
          </a:r>
        </a:p>
      </dsp:txBody>
      <dsp:txXfrm>
        <a:off x="2637" y="2304946"/>
        <a:ext cx="4104205" cy="2304946"/>
      </dsp:txXfrm>
    </dsp:sp>
    <dsp:sp modelId="{8BAD0480-510D-48ED-87EA-30CC8FBCF612}">
      <dsp:nvSpPr>
        <dsp:cNvPr id="0" name=""/>
        <dsp:cNvSpPr/>
      </dsp:nvSpPr>
      <dsp:spPr>
        <a:xfrm>
          <a:off x="1095306" y="345741"/>
          <a:ext cx="1918867" cy="1918867"/>
        </a:xfrm>
        <a:prstGeom prst="ellipse">
          <a:avLst/>
        </a:prstGeom>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CD0DBC-B0DC-4A67-88F0-AFE1C91EBACC}">
      <dsp:nvSpPr>
        <dsp:cNvPr id="0" name=""/>
        <dsp:cNvSpPr/>
      </dsp:nvSpPr>
      <dsp:spPr>
        <a:xfrm>
          <a:off x="4229969" y="0"/>
          <a:ext cx="4104205" cy="5762364"/>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dirty="0"/>
            <a:t>Affective (Feeling):</a:t>
          </a:r>
        </a:p>
        <a:p>
          <a:pPr marL="0" lvl="0" indent="0" algn="ctr" defTabSz="1111250">
            <a:lnSpc>
              <a:spcPct val="90000"/>
            </a:lnSpc>
            <a:spcBef>
              <a:spcPct val="0"/>
            </a:spcBef>
            <a:spcAft>
              <a:spcPct val="35000"/>
            </a:spcAft>
            <a:buNone/>
          </a:pPr>
          <a:r>
            <a:rPr lang="en-US" sz="2500" kern="1200" dirty="0"/>
            <a:t>Attitudes, growth in feelings, emotions, values</a:t>
          </a:r>
        </a:p>
      </dsp:txBody>
      <dsp:txXfrm>
        <a:off x="4229969" y="2304946"/>
        <a:ext cx="4104205" cy="2304946"/>
      </dsp:txXfrm>
    </dsp:sp>
    <dsp:sp modelId="{AA787508-C295-4D2E-B82E-A0252F894805}">
      <dsp:nvSpPr>
        <dsp:cNvPr id="0" name=""/>
        <dsp:cNvSpPr/>
      </dsp:nvSpPr>
      <dsp:spPr>
        <a:xfrm>
          <a:off x="5322638" y="345741"/>
          <a:ext cx="1918867" cy="1918867"/>
        </a:xfrm>
        <a:prstGeom prst="ellipse">
          <a:avLst/>
        </a:prstGeom>
        <a:blipFill rotWithShape="1">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C83F63-982B-4A72-8D74-AB917AF5F9E3}">
      <dsp:nvSpPr>
        <dsp:cNvPr id="0" name=""/>
        <dsp:cNvSpPr/>
      </dsp:nvSpPr>
      <dsp:spPr>
        <a:xfrm>
          <a:off x="8457300" y="0"/>
          <a:ext cx="4104205" cy="5762364"/>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dirty="0"/>
            <a:t>Psychomotor (Doing):</a:t>
          </a:r>
        </a:p>
        <a:p>
          <a:pPr marL="0" lvl="0" indent="0" algn="ctr" defTabSz="1111250">
            <a:lnSpc>
              <a:spcPct val="90000"/>
            </a:lnSpc>
            <a:spcBef>
              <a:spcPct val="0"/>
            </a:spcBef>
            <a:spcAft>
              <a:spcPct val="35000"/>
            </a:spcAft>
            <a:buNone/>
          </a:pPr>
          <a:r>
            <a:rPr lang="en-US" sz="2500" kern="1200" dirty="0"/>
            <a:t>Manual and physical skills, hand-eye co-ordination, movement</a:t>
          </a:r>
        </a:p>
      </dsp:txBody>
      <dsp:txXfrm>
        <a:off x="8457300" y="2304946"/>
        <a:ext cx="4104205" cy="2304946"/>
      </dsp:txXfrm>
    </dsp:sp>
    <dsp:sp modelId="{CF899106-1B7B-4C47-9305-F73FF2386F27}">
      <dsp:nvSpPr>
        <dsp:cNvPr id="0" name=""/>
        <dsp:cNvSpPr/>
      </dsp:nvSpPr>
      <dsp:spPr>
        <a:xfrm>
          <a:off x="9528631" y="345741"/>
          <a:ext cx="1918867" cy="1918867"/>
        </a:xfrm>
        <a:prstGeom prst="ellipse">
          <a:avLst/>
        </a:prstGeom>
        <a:blipFill rotWithShape="1">
          <a:blip xmlns:r="http://schemas.openxmlformats.org/officeDocument/2006/relationships" r:embed="rId3">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C66A35-D29C-44B3-9605-B78CFD5C4FFE}">
      <dsp:nvSpPr>
        <dsp:cNvPr id="0" name=""/>
        <dsp:cNvSpPr/>
      </dsp:nvSpPr>
      <dsp:spPr>
        <a:xfrm>
          <a:off x="502565" y="4609892"/>
          <a:ext cx="11559012" cy="864354"/>
        </a:xfrm>
        <a:prstGeom prst="leftRightArrow">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F17F6-3120-472D-BAF6-D75623E036E0}">
      <dsp:nvSpPr>
        <dsp:cNvPr id="0" name=""/>
        <dsp:cNvSpPr/>
      </dsp:nvSpPr>
      <dsp:spPr>
        <a:xfrm>
          <a:off x="10715" y="3103165"/>
          <a:ext cx="3202781" cy="192166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b="1" kern="1200" dirty="0"/>
            <a:t>Active Verb</a:t>
          </a:r>
          <a:endParaRPr lang="en-IE" sz="3600" b="1" kern="1200" dirty="0"/>
        </a:p>
      </dsp:txBody>
      <dsp:txXfrm>
        <a:off x="66999" y="3159449"/>
        <a:ext cx="3090213" cy="1809100"/>
      </dsp:txXfrm>
    </dsp:sp>
    <dsp:sp modelId="{056B0FF7-7B0F-47CD-A331-BB3760B0E57C}">
      <dsp:nvSpPr>
        <dsp:cNvPr id="0" name=""/>
        <dsp:cNvSpPr/>
      </dsp:nvSpPr>
      <dsp:spPr>
        <a:xfrm>
          <a:off x="3533775" y="3666855"/>
          <a:ext cx="678989" cy="79428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IE" sz="2900" kern="1200"/>
        </a:p>
      </dsp:txBody>
      <dsp:txXfrm>
        <a:off x="3533775" y="3825713"/>
        <a:ext cx="475292" cy="476573"/>
      </dsp:txXfrm>
    </dsp:sp>
    <dsp:sp modelId="{6987F3BC-1438-4D8D-86A4-DCB7F3D0638F}">
      <dsp:nvSpPr>
        <dsp:cNvPr id="0" name=""/>
        <dsp:cNvSpPr/>
      </dsp:nvSpPr>
      <dsp:spPr>
        <a:xfrm>
          <a:off x="4494609" y="3103165"/>
          <a:ext cx="3202781" cy="1921668"/>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IE" sz="3600" b="1" kern="1200" dirty="0"/>
            <a:t>Object of the verb</a:t>
          </a:r>
        </a:p>
      </dsp:txBody>
      <dsp:txXfrm>
        <a:off x="4550893" y="3159449"/>
        <a:ext cx="3090213" cy="1809100"/>
      </dsp:txXfrm>
    </dsp:sp>
    <dsp:sp modelId="{172DA2E5-EB47-4428-829E-A24DB0A96A14}">
      <dsp:nvSpPr>
        <dsp:cNvPr id="0" name=""/>
        <dsp:cNvSpPr/>
      </dsp:nvSpPr>
      <dsp:spPr>
        <a:xfrm>
          <a:off x="8017668" y="3666855"/>
          <a:ext cx="678989" cy="794289"/>
        </a:xfrm>
        <a:prstGeom prst="righ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IE" sz="2900" kern="1200"/>
        </a:p>
      </dsp:txBody>
      <dsp:txXfrm>
        <a:off x="8017668" y="3825713"/>
        <a:ext cx="475292" cy="476573"/>
      </dsp:txXfrm>
    </dsp:sp>
    <dsp:sp modelId="{F190987B-CF04-4C95-A310-23C7982980C5}">
      <dsp:nvSpPr>
        <dsp:cNvPr id="0" name=""/>
        <dsp:cNvSpPr/>
      </dsp:nvSpPr>
      <dsp:spPr>
        <a:xfrm>
          <a:off x="8978503" y="3103165"/>
          <a:ext cx="3202781" cy="1921668"/>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IE" sz="3600" b="1" kern="1200" dirty="0"/>
            <a:t>A phrase that gives the context</a:t>
          </a:r>
        </a:p>
      </dsp:txBody>
      <dsp:txXfrm>
        <a:off x="9034787" y="3159449"/>
        <a:ext cx="3090213" cy="18091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A0E25C-3811-41B4-9EFA-AC9B08ECF1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52AB1CA4-D437-4266-89A7-F25EFFA5CF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39001B-475E-4F03-9820-ABC8EE7B056E}" type="datetimeFigureOut">
              <a:rPr lang="en-IE" smtClean="0"/>
              <a:t>01/10/2024</a:t>
            </a:fld>
            <a:endParaRPr lang="en-IE"/>
          </a:p>
        </p:txBody>
      </p:sp>
      <p:sp>
        <p:nvSpPr>
          <p:cNvPr id="4" name="Footer Placeholder 3">
            <a:extLst>
              <a:ext uri="{FF2B5EF4-FFF2-40B4-BE49-F238E27FC236}">
                <a16:creationId xmlns:a16="http://schemas.microsoft.com/office/drawing/2014/main" id="{846B0592-699B-4A60-B81F-3D15293C36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0F51A44C-6289-40D0-8AA5-831F00E4D6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48A451-C184-4456-B478-E46B42DDCE7A}" type="slidenum">
              <a:rPr lang="en-IE" smtClean="0"/>
              <a:t>‹#›</a:t>
            </a:fld>
            <a:endParaRPr lang="en-IE"/>
          </a:p>
        </p:txBody>
      </p:sp>
    </p:spTree>
    <p:extLst>
      <p:ext uri="{BB962C8B-B14F-4D97-AF65-F5344CB8AC3E}">
        <p14:creationId xmlns:p14="http://schemas.microsoft.com/office/powerpoint/2010/main" val="534212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65AE62-6884-49D8-825E-1ED8CD14EF57}" type="datetimeFigureOut">
              <a:rPr lang="en-IE" smtClean="0"/>
              <a:t>01/10/2024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4D27A-9DDC-43C2-B94D-A512D0973FB4}" type="slidenum">
              <a:rPr lang="en-IE" smtClean="0"/>
              <a:t>‹#›</a:t>
            </a:fld>
            <a:endParaRPr lang="en-IE"/>
          </a:p>
        </p:txBody>
      </p:sp>
    </p:spTree>
    <p:extLst>
      <p:ext uri="{BB962C8B-B14F-4D97-AF65-F5344CB8AC3E}">
        <p14:creationId xmlns:p14="http://schemas.microsoft.com/office/powerpoint/2010/main" val="279181775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UDL approach</a:t>
            </a:r>
          </a:p>
          <a:p>
            <a:endParaRPr lang="en-GB" dirty="0"/>
          </a:p>
          <a:p>
            <a:r>
              <a:rPr lang="en-GB" dirty="0"/>
              <a:t>Tips document</a:t>
            </a:r>
            <a:endParaRPr lang="en-IE" dirty="0"/>
          </a:p>
        </p:txBody>
      </p:sp>
    </p:spTree>
    <p:extLst>
      <p:ext uri="{BB962C8B-B14F-4D97-AF65-F5344CB8AC3E}">
        <p14:creationId xmlns:p14="http://schemas.microsoft.com/office/powerpoint/2010/main" val="423912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54727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useful resources,</a:t>
            </a:r>
            <a:r>
              <a:rPr lang="en-US" baseline="0" dirty="0"/>
              <a:t> these are available on </a:t>
            </a:r>
            <a:r>
              <a:rPr lang="en-US" baseline="0" dirty="0" err="1"/>
              <a:t>moodle</a:t>
            </a:r>
            <a:r>
              <a:rPr lang="en-US" baseline="0" dirty="0"/>
              <a:t> as part of the course resources and they are </a:t>
            </a:r>
            <a:r>
              <a:rPr lang="en-US" baseline="0"/>
              <a:t>also hyperlinked.</a:t>
            </a:r>
            <a:endParaRPr lang="en-IE" dirty="0"/>
          </a:p>
        </p:txBody>
      </p:sp>
    </p:spTree>
    <p:extLst>
      <p:ext uri="{BB962C8B-B14F-4D97-AF65-F5344CB8AC3E}">
        <p14:creationId xmlns:p14="http://schemas.microsoft.com/office/powerpoint/2010/main" val="1675153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EEAA1E0-464B-451C-A5A7-AD62CB6B335F}" type="slidenum">
              <a:rPr lang="en-IE" smtClean="0"/>
              <a:t>22</a:t>
            </a:fld>
            <a:endParaRPr lang="en-IE"/>
          </a:p>
        </p:txBody>
      </p:sp>
    </p:spTree>
    <p:extLst>
      <p:ext uri="{BB962C8B-B14F-4D97-AF65-F5344CB8AC3E}">
        <p14:creationId xmlns:p14="http://schemas.microsoft.com/office/powerpoint/2010/main" val="296710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EEAA1E0-464B-451C-A5A7-AD62CB6B335F}" type="slidenum">
              <a:rPr lang="en-IE" smtClean="0"/>
              <a:t>23</a:t>
            </a:fld>
            <a:endParaRPr lang="en-IE"/>
          </a:p>
        </p:txBody>
      </p:sp>
    </p:spTree>
    <p:extLst>
      <p:ext uri="{BB962C8B-B14F-4D97-AF65-F5344CB8AC3E}">
        <p14:creationId xmlns:p14="http://schemas.microsoft.com/office/powerpoint/2010/main" val="424518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Current focus is on small number of modules</a:t>
            </a:r>
          </a:p>
          <a:p>
            <a:endParaRPr lang="en-IE" dirty="0"/>
          </a:p>
        </p:txBody>
      </p:sp>
    </p:spTree>
    <p:extLst>
      <p:ext uri="{BB962C8B-B14F-4D97-AF65-F5344CB8AC3E}">
        <p14:creationId xmlns:p14="http://schemas.microsoft.com/office/powerpoint/2010/main" val="565996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Learning outcomes </a:t>
            </a:r>
            <a:r>
              <a:rPr lang="en-GB" dirty="0"/>
              <a:t>outline what the learners will be able to do at the end of the programme</a:t>
            </a:r>
          </a:p>
          <a:p>
            <a:r>
              <a:rPr lang="en-GB" dirty="0"/>
              <a:t>These are determined by and consistent with the </a:t>
            </a:r>
            <a:r>
              <a:rPr lang="en-GB" b="1" dirty="0"/>
              <a:t>award standard</a:t>
            </a:r>
          </a:p>
          <a:p>
            <a:r>
              <a:rPr lang="en-GB" dirty="0"/>
              <a:t>Appropriate </a:t>
            </a:r>
            <a:r>
              <a:rPr lang="en-GB" b="1" dirty="0"/>
              <a:t>content</a:t>
            </a:r>
            <a:r>
              <a:rPr lang="en-GB" dirty="0"/>
              <a:t> activities and tasks need to be identified that will bring the learners from where they are to the point where they can demonstrate achievement of the learning outcomes</a:t>
            </a:r>
          </a:p>
          <a:p>
            <a:r>
              <a:rPr lang="en-GB" dirty="0"/>
              <a:t>Appropriate </a:t>
            </a:r>
            <a:r>
              <a:rPr lang="en-GB" b="1" dirty="0"/>
              <a:t>teaching and learning methods and resources </a:t>
            </a:r>
            <a:r>
              <a:rPr lang="en-GB" dirty="0"/>
              <a:t>need to be identified, thinking about whether the teaching and learning tasks and activities and approaches  are valid in that those chosen approaches are the best option for imparting the knowledge, skills and competence that the learner will need to acquire to demonstrate achievement of the learning outcomes</a:t>
            </a:r>
          </a:p>
          <a:p>
            <a:r>
              <a:rPr lang="en-GB" dirty="0"/>
              <a:t>Who are your learners, you may have to consider different teaching and learning methods depending on the learner profile</a:t>
            </a:r>
          </a:p>
          <a:p>
            <a:r>
              <a:rPr lang="en-GB" dirty="0"/>
              <a:t>How are you going to know whether the learner is able to demonstrate the learning outcomes? The summative assessment activities and processes needs to be consistent with the LOs and the content. The assessment activities need to be valid, reliable, fair, transparent and quality assured and most importantly should allow the learners demonstrate what is required of the LOs.   </a:t>
            </a:r>
            <a:endParaRPr lang="en-IE" dirty="0"/>
          </a:p>
        </p:txBody>
      </p:sp>
    </p:spTree>
    <p:extLst>
      <p:ext uri="{BB962C8B-B14F-4D97-AF65-F5344CB8AC3E}">
        <p14:creationId xmlns:p14="http://schemas.microsoft.com/office/powerpoint/2010/main" val="2406166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should be your best friend as it allows you to pitch the LOs, content and assessment at the appropriate level. It is useful also to look at the level below and above</a:t>
            </a:r>
            <a:endParaRPr lang="en-IE" dirty="0"/>
          </a:p>
        </p:txBody>
      </p:sp>
    </p:spTree>
    <p:extLst>
      <p:ext uri="{BB962C8B-B14F-4D97-AF65-F5344CB8AC3E}">
        <p14:creationId xmlns:p14="http://schemas.microsoft.com/office/powerpoint/2010/main" val="2242761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 aware of all the types of learners who are likely to undertake the course. You or the subject matter experts might only have experience of full time provision with 19-20 year olds, whereas across the ETB, this module may be delivered to all sorts of learners on different programmes and different types of provision, part-time, day or evening provision, block release, etc</a:t>
            </a:r>
          </a:p>
          <a:p>
            <a:endParaRPr lang="en-GB" dirty="0"/>
          </a:p>
          <a:p>
            <a:r>
              <a:rPr lang="en-GB" dirty="0"/>
              <a:t>Care with the language so that any stakeholder should be able to understand what the learning outcome means, so clear and straightforward learning outcome are important</a:t>
            </a:r>
          </a:p>
          <a:p>
            <a:endParaRPr lang="en-GB" dirty="0"/>
          </a:p>
          <a:p>
            <a:r>
              <a:rPr lang="en-GB" dirty="0"/>
              <a:t>Consistency with the award standard is crucial. </a:t>
            </a:r>
          </a:p>
          <a:p>
            <a:endParaRPr lang="en-GB" dirty="0"/>
          </a:p>
          <a:p>
            <a:r>
              <a:rPr lang="en-GB" dirty="0"/>
              <a:t>It must be possible to  assess the learning outcomes. Care needs to be taken that the way the LO is worded allows for them to be assessed, so the verb is very important because ultimately the learners need to be able to demonstrate achievement of the learning outcome in order to get the award and the Learning outcomes will all be mapped to an assessment task or technique</a:t>
            </a:r>
          </a:p>
          <a:p>
            <a:r>
              <a:rPr lang="en-GB" dirty="0"/>
              <a:t> </a:t>
            </a:r>
            <a:endParaRPr lang="en-IE" dirty="0"/>
          </a:p>
        </p:txBody>
      </p:sp>
    </p:spTree>
    <p:extLst>
      <p:ext uri="{BB962C8B-B14F-4D97-AF65-F5344CB8AC3E}">
        <p14:creationId xmlns:p14="http://schemas.microsoft.com/office/powerpoint/2010/main" val="2643687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149525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51556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EB9350D-B4F7-9C45-A135-ACAB8AA34156}"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684046-C825-C046-B8CA-679F7D90CE11}" type="slidenum">
              <a:rPr lang="en-GB" smtClean="0"/>
              <a:t>‹#›</a:t>
            </a:fld>
            <a:endParaRPr lang="en-GB"/>
          </a:p>
        </p:txBody>
      </p:sp>
    </p:spTree>
    <p:extLst>
      <p:ext uri="{BB962C8B-B14F-4D97-AF65-F5344CB8AC3E}">
        <p14:creationId xmlns:p14="http://schemas.microsoft.com/office/powerpoint/2010/main" val="1593509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B9350D-B4F7-9C45-A135-ACAB8AA34156}"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684046-C825-C046-B8CA-679F7D90CE11}" type="slidenum">
              <a:rPr lang="en-GB" smtClean="0"/>
              <a:t>‹#›</a:t>
            </a:fld>
            <a:endParaRPr lang="en-GB"/>
          </a:p>
        </p:txBody>
      </p:sp>
    </p:spTree>
    <p:extLst>
      <p:ext uri="{BB962C8B-B14F-4D97-AF65-F5344CB8AC3E}">
        <p14:creationId xmlns:p14="http://schemas.microsoft.com/office/powerpoint/2010/main" val="1896255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9350D-B4F7-9C45-A135-ACAB8AA34156}"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684046-C825-C046-B8CA-679F7D90CE11}" type="slidenum">
              <a:rPr lang="en-GB" smtClean="0"/>
              <a:t>‹#›</a:t>
            </a:fld>
            <a:endParaRPr lang="en-GB"/>
          </a:p>
        </p:txBody>
      </p:sp>
    </p:spTree>
    <p:extLst>
      <p:ext uri="{BB962C8B-B14F-4D97-AF65-F5344CB8AC3E}">
        <p14:creationId xmlns:p14="http://schemas.microsoft.com/office/powerpoint/2010/main" val="1524355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EB9350D-B4F7-9C45-A135-ACAB8AA34156}" type="datetimeFigureOut">
              <a:rPr lang="en-GB" smtClean="0"/>
              <a:t>01/10/2024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684046-C825-C046-B8CA-679F7D90CE11}" type="slidenum">
              <a:rPr lang="en-GB" smtClean="0"/>
              <a:t>‹#›</a:t>
            </a:fld>
            <a:endParaRPr lang="en-GB"/>
          </a:p>
        </p:txBody>
      </p:sp>
    </p:spTree>
    <p:extLst>
      <p:ext uri="{BB962C8B-B14F-4D97-AF65-F5344CB8AC3E}">
        <p14:creationId xmlns:p14="http://schemas.microsoft.com/office/powerpoint/2010/main" val="938065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EB9350D-B4F7-9C45-A135-ACAB8AA34156}" type="datetimeFigureOut">
              <a:rPr lang="en-GB" smtClean="0"/>
              <a:t>01/10/2024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1684046-C825-C046-B8CA-679F7D90CE11}" type="slidenum">
              <a:rPr lang="en-GB" smtClean="0"/>
              <a:t>‹#›</a:t>
            </a:fld>
            <a:endParaRPr lang="en-GB"/>
          </a:p>
        </p:txBody>
      </p:sp>
    </p:spTree>
    <p:extLst>
      <p:ext uri="{BB962C8B-B14F-4D97-AF65-F5344CB8AC3E}">
        <p14:creationId xmlns:p14="http://schemas.microsoft.com/office/powerpoint/2010/main" val="1082554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EB9350D-B4F7-9C45-A135-ACAB8AA34156}" type="datetimeFigureOut">
              <a:rPr lang="en-GB" smtClean="0"/>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1684046-C825-C046-B8CA-679F7D90CE11}" type="slidenum">
              <a:rPr lang="en-GB" smtClean="0"/>
              <a:t>‹#›</a:t>
            </a:fld>
            <a:endParaRPr lang="en-GB"/>
          </a:p>
        </p:txBody>
      </p:sp>
    </p:spTree>
    <p:extLst>
      <p:ext uri="{BB962C8B-B14F-4D97-AF65-F5344CB8AC3E}">
        <p14:creationId xmlns:p14="http://schemas.microsoft.com/office/powerpoint/2010/main" val="412885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9350D-B4F7-9C45-A135-ACAB8AA34156}" type="datetimeFigureOut">
              <a:rPr lang="en-GB" smtClean="0"/>
              <a:t>01/10/2024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1684046-C825-C046-B8CA-679F7D90CE11}" type="slidenum">
              <a:rPr lang="en-GB" smtClean="0"/>
              <a:t>‹#›</a:t>
            </a:fld>
            <a:endParaRPr lang="en-GB"/>
          </a:p>
        </p:txBody>
      </p:sp>
    </p:spTree>
    <p:extLst>
      <p:ext uri="{BB962C8B-B14F-4D97-AF65-F5344CB8AC3E}">
        <p14:creationId xmlns:p14="http://schemas.microsoft.com/office/powerpoint/2010/main" val="3445292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6EB9350D-B4F7-9C45-A135-ACAB8AA34156}" type="datetimeFigureOut">
              <a:rPr lang="en-GB" smtClean="0"/>
              <a:t>01/10/2024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684046-C825-C046-B8CA-679F7D90CE11}" type="slidenum">
              <a:rPr lang="en-GB" smtClean="0"/>
              <a:t>‹#›</a:t>
            </a:fld>
            <a:endParaRPr lang="en-GB"/>
          </a:p>
        </p:txBody>
      </p:sp>
    </p:spTree>
    <p:extLst>
      <p:ext uri="{BB962C8B-B14F-4D97-AF65-F5344CB8AC3E}">
        <p14:creationId xmlns:p14="http://schemas.microsoft.com/office/powerpoint/2010/main" val="3837937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6EB9350D-B4F7-9C45-A135-ACAB8AA34156}" type="datetimeFigureOut">
              <a:rPr lang="en-GB" smtClean="0"/>
              <a:t>01/10/2024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684046-C825-C046-B8CA-679F7D90CE11}" type="slidenum">
              <a:rPr lang="en-GB" smtClean="0"/>
              <a:t>‹#›</a:t>
            </a:fld>
            <a:endParaRPr lang="en-GB"/>
          </a:p>
        </p:txBody>
      </p:sp>
    </p:spTree>
    <p:extLst>
      <p:ext uri="{BB962C8B-B14F-4D97-AF65-F5344CB8AC3E}">
        <p14:creationId xmlns:p14="http://schemas.microsoft.com/office/powerpoint/2010/main" val="3196857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B9350D-B4F7-9C45-A135-ACAB8AA34156}"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684046-C825-C046-B8CA-679F7D90CE11}" type="slidenum">
              <a:rPr lang="en-GB" smtClean="0"/>
              <a:t>‹#›</a:t>
            </a:fld>
            <a:endParaRPr lang="en-GB"/>
          </a:p>
        </p:txBody>
      </p:sp>
    </p:spTree>
    <p:extLst>
      <p:ext uri="{BB962C8B-B14F-4D97-AF65-F5344CB8AC3E}">
        <p14:creationId xmlns:p14="http://schemas.microsoft.com/office/powerpoint/2010/main" val="1989495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B9350D-B4F7-9C45-A135-ACAB8AA34156}"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684046-C825-C046-B8CA-679F7D90CE11}" type="slidenum">
              <a:rPr lang="en-GB" smtClean="0"/>
              <a:t>‹#›</a:t>
            </a:fld>
            <a:endParaRPr lang="en-GB"/>
          </a:p>
        </p:txBody>
      </p:sp>
    </p:spTree>
    <p:extLst>
      <p:ext uri="{BB962C8B-B14F-4D97-AF65-F5344CB8AC3E}">
        <p14:creationId xmlns:p14="http://schemas.microsoft.com/office/powerpoint/2010/main" val="1541983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7771-7B7E-FE94-2AB9-3108CE84F04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IE"/>
          </a:p>
        </p:txBody>
      </p:sp>
      <p:sp>
        <p:nvSpPr>
          <p:cNvPr id="3" name="Subtitle 2">
            <a:extLst>
              <a:ext uri="{FF2B5EF4-FFF2-40B4-BE49-F238E27FC236}">
                <a16:creationId xmlns:a16="http://schemas.microsoft.com/office/drawing/2014/main" id="{19D83F06-0B08-504F-8B0E-01ED421B1EA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186A4977-5960-E2FC-422B-851B6DD877D8}"/>
              </a:ext>
            </a:extLst>
          </p:cNvPr>
          <p:cNvSpPr>
            <a:spLocks noGrp="1"/>
          </p:cNvSpPr>
          <p:nvPr>
            <p:ph type="dt" sz="half" idx="10"/>
          </p:nvPr>
        </p:nvSpPr>
        <p:spPr/>
        <p:txBody>
          <a:bodyPr/>
          <a:lstStyle/>
          <a:p>
            <a:fld id="{88DB2260-418A-4B57-8D35-6D4607541185}" type="datetimeFigureOut">
              <a:rPr lang="en-IE" smtClean="0"/>
              <a:t>01/10/2024</a:t>
            </a:fld>
            <a:endParaRPr lang="en-IE"/>
          </a:p>
        </p:txBody>
      </p:sp>
      <p:sp>
        <p:nvSpPr>
          <p:cNvPr id="5" name="Footer Placeholder 4">
            <a:extLst>
              <a:ext uri="{FF2B5EF4-FFF2-40B4-BE49-F238E27FC236}">
                <a16:creationId xmlns:a16="http://schemas.microsoft.com/office/drawing/2014/main" id="{0B12CDF6-5411-FF9B-22E1-B06DBD56045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FD8142B-8E8F-49D8-684F-57D91F716867}"/>
              </a:ext>
            </a:extLst>
          </p:cNvPr>
          <p:cNvSpPr>
            <a:spLocks noGrp="1"/>
          </p:cNvSpPr>
          <p:nvPr>
            <p:ph type="sldNum" sz="quarter" idx="12"/>
          </p:nvPr>
        </p:nvSpPr>
        <p:spPr/>
        <p:txBody>
          <a:bodyPr/>
          <a:lstStyle/>
          <a:p>
            <a:fld id="{3E423256-4934-4124-A520-B07C16ED2DFF}" type="slidenum">
              <a:rPr lang="en-IE" smtClean="0"/>
              <a:t>‹#›</a:t>
            </a:fld>
            <a:endParaRPr lang="en-IE"/>
          </a:p>
        </p:txBody>
      </p:sp>
    </p:spTree>
    <p:extLst>
      <p:ext uri="{BB962C8B-B14F-4D97-AF65-F5344CB8AC3E}">
        <p14:creationId xmlns:p14="http://schemas.microsoft.com/office/powerpoint/2010/main" val="2627419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BB3A0-D875-7B77-3078-FA381EB522E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69A1B8E-1576-539D-7417-5878B2CEE3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6815096-3C60-F81A-ABFC-6F84B7D6FE8F}"/>
              </a:ext>
            </a:extLst>
          </p:cNvPr>
          <p:cNvSpPr>
            <a:spLocks noGrp="1"/>
          </p:cNvSpPr>
          <p:nvPr>
            <p:ph type="dt" sz="half" idx="10"/>
          </p:nvPr>
        </p:nvSpPr>
        <p:spPr/>
        <p:txBody>
          <a:bodyPr/>
          <a:lstStyle/>
          <a:p>
            <a:fld id="{88DB2260-418A-4B57-8D35-6D4607541185}" type="datetimeFigureOut">
              <a:rPr lang="en-IE" smtClean="0"/>
              <a:t>01/10/2024</a:t>
            </a:fld>
            <a:endParaRPr lang="en-IE"/>
          </a:p>
        </p:txBody>
      </p:sp>
      <p:sp>
        <p:nvSpPr>
          <p:cNvPr id="5" name="Footer Placeholder 4">
            <a:extLst>
              <a:ext uri="{FF2B5EF4-FFF2-40B4-BE49-F238E27FC236}">
                <a16:creationId xmlns:a16="http://schemas.microsoft.com/office/drawing/2014/main" id="{FFDA9DD1-C11E-2467-B1B5-FA98C6FCAE3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F1E3523-C4F7-2FC3-81E7-998E800CC7D7}"/>
              </a:ext>
            </a:extLst>
          </p:cNvPr>
          <p:cNvSpPr>
            <a:spLocks noGrp="1"/>
          </p:cNvSpPr>
          <p:nvPr>
            <p:ph type="sldNum" sz="quarter" idx="12"/>
          </p:nvPr>
        </p:nvSpPr>
        <p:spPr/>
        <p:txBody>
          <a:bodyPr/>
          <a:lstStyle/>
          <a:p>
            <a:fld id="{3E423256-4934-4124-A520-B07C16ED2DFF}" type="slidenum">
              <a:rPr lang="en-IE" smtClean="0"/>
              <a:t>‹#›</a:t>
            </a:fld>
            <a:endParaRPr lang="en-IE"/>
          </a:p>
        </p:txBody>
      </p:sp>
    </p:spTree>
    <p:extLst>
      <p:ext uri="{BB962C8B-B14F-4D97-AF65-F5344CB8AC3E}">
        <p14:creationId xmlns:p14="http://schemas.microsoft.com/office/powerpoint/2010/main" val="1639124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4178A-F8D2-B6CA-8BEA-2A394231782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35060B33-D57F-CDD2-72F3-8065CA246406}"/>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A97A4A-3640-A904-42AB-88E259C2802E}"/>
              </a:ext>
            </a:extLst>
          </p:cNvPr>
          <p:cNvSpPr>
            <a:spLocks noGrp="1"/>
          </p:cNvSpPr>
          <p:nvPr>
            <p:ph type="dt" sz="half" idx="10"/>
          </p:nvPr>
        </p:nvSpPr>
        <p:spPr/>
        <p:txBody>
          <a:bodyPr/>
          <a:lstStyle/>
          <a:p>
            <a:fld id="{88DB2260-418A-4B57-8D35-6D4607541185}" type="datetimeFigureOut">
              <a:rPr lang="en-IE" smtClean="0"/>
              <a:t>01/10/2024</a:t>
            </a:fld>
            <a:endParaRPr lang="en-IE"/>
          </a:p>
        </p:txBody>
      </p:sp>
      <p:sp>
        <p:nvSpPr>
          <p:cNvPr id="5" name="Footer Placeholder 4">
            <a:extLst>
              <a:ext uri="{FF2B5EF4-FFF2-40B4-BE49-F238E27FC236}">
                <a16:creationId xmlns:a16="http://schemas.microsoft.com/office/drawing/2014/main" id="{F89BDCBC-BC0C-8A71-3F8A-033FCAAFA03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D113A23-19A9-AD24-1C09-DEE6F176FAE6}"/>
              </a:ext>
            </a:extLst>
          </p:cNvPr>
          <p:cNvSpPr>
            <a:spLocks noGrp="1"/>
          </p:cNvSpPr>
          <p:nvPr>
            <p:ph type="sldNum" sz="quarter" idx="12"/>
          </p:nvPr>
        </p:nvSpPr>
        <p:spPr/>
        <p:txBody>
          <a:bodyPr/>
          <a:lstStyle/>
          <a:p>
            <a:fld id="{3E423256-4934-4124-A520-B07C16ED2DFF}" type="slidenum">
              <a:rPr lang="en-IE" smtClean="0"/>
              <a:t>‹#›</a:t>
            </a:fld>
            <a:endParaRPr lang="en-IE"/>
          </a:p>
        </p:txBody>
      </p:sp>
    </p:spTree>
    <p:extLst>
      <p:ext uri="{BB962C8B-B14F-4D97-AF65-F5344CB8AC3E}">
        <p14:creationId xmlns:p14="http://schemas.microsoft.com/office/powerpoint/2010/main" val="1366098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07266-5871-3525-77D0-613C45E421C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27B17E1-3FF2-701A-1E5E-A58BC0D79B7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50D4E550-E95A-6AC6-61A0-0FB233ADF655}"/>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F4495E77-4A9E-1843-C956-F9E6422E3279}"/>
              </a:ext>
            </a:extLst>
          </p:cNvPr>
          <p:cNvSpPr>
            <a:spLocks noGrp="1"/>
          </p:cNvSpPr>
          <p:nvPr>
            <p:ph type="dt" sz="half" idx="10"/>
          </p:nvPr>
        </p:nvSpPr>
        <p:spPr/>
        <p:txBody>
          <a:bodyPr/>
          <a:lstStyle/>
          <a:p>
            <a:fld id="{88DB2260-418A-4B57-8D35-6D4607541185}" type="datetimeFigureOut">
              <a:rPr lang="en-IE" smtClean="0"/>
              <a:t>01/10/2024</a:t>
            </a:fld>
            <a:endParaRPr lang="en-IE"/>
          </a:p>
        </p:txBody>
      </p:sp>
      <p:sp>
        <p:nvSpPr>
          <p:cNvPr id="6" name="Footer Placeholder 5">
            <a:extLst>
              <a:ext uri="{FF2B5EF4-FFF2-40B4-BE49-F238E27FC236}">
                <a16:creationId xmlns:a16="http://schemas.microsoft.com/office/drawing/2014/main" id="{DF0D153D-58DA-9586-A950-EA2D6E8639A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AFDDAA2-3FD3-DFA3-3BF3-E76191122D46}"/>
              </a:ext>
            </a:extLst>
          </p:cNvPr>
          <p:cNvSpPr>
            <a:spLocks noGrp="1"/>
          </p:cNvSpPr>
          <p:nvPr>
            <p:ph type="sldNum" sz="quarter" idx="12"/>
          </p:nvPr>
        </p:nvSpPr>
        <p:spPr/>
        <p:txBody>
          <a:bodyPr/>
          <a:lstStyle/>
          <a:p>
            <a:fld id="{3E423256-4934-4124-A520-B07C16ED2DFF}" type="slidenum">
              <a:rPr lang="en-IE" smtClean="0"/>
              <a:t>‹#›</a:t>
            </a:fld>
            <a:endParaRPr lang="en-IE"/>
          </a:p>
        </p:txBody>
      </p:sp>
    </p:spTree>
    <p:extLst>
      <p:ext uri="{BB962C8B-B14F-4D97-AF65-F5344CB8AC3E}">
        <p14:creationId xmlns:p14="http://schemas.microsoft.com/office/powerpoint/2010/main" val="1737103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4C79C-8396-987A-FE7D-36519187ED67}"/>
              </a:ext>
            </a:extLst>
          </p:cNvPr>
          <p:cNvSpPr>
            <a:spLocks noGrp="1"/>
          </p:cNvSpPr>
          <p:nvPr>
            <p:ph type="title"/>
          </p:nvPr>
        </p:nvSpPr>
        <p:spPr>
          <a:xfrm>
            <a:off x="1259682" y="547688"/>
            <a:ext cx="15773400" cy="1988345"/>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B2EAEE8-6E4E-DE02-890A-0687647A84C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F4DCFD1-9E17-4905-4847-75DCDCF679E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E8B70746-741E-BB95-0B25-B80DB258FAB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AD1F345A-0D42-0581-20B5-6B5865711C50}"/>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79A79662-8A3C-2681-3949-92553DF3AAB2}"/>
              </a:ext>
            </a:extLst>
          </p:cNvPr>
          <p:cNvSpPr>
            <a:spLocks noGrp="1"/>
          </p:cNvSpPr>
          <p:nvPr>
            <p:ph type="dt" sz="half" idx="10"/>
          </p:nvPr>
        </p:nvSpPr>
        <p:spPr/>
        <p:txBody>
          <a:bodyPr/>
          <a:lstStyle/>
          <a:p>
            <a:fld id="{88DB2260-418A-4B57-8D35-6D4607541185}" type="datetimeFigureOut">
              <a:rPr lang="en-IE" smtClean="0"/>
              <a:t>01/10/2024</a:t>
            </a:fld>
            <a:endParaRPr lang="en-IE"/>
          </a:p>
        </p:txBody>
      </p:sp>
      <p:sp>
        <p:nvSpPr>
          <p:cNvPr id="8" name="Footer Placeholder 7">
            <a:extLst>
              <a:ext uri="{FF2B5EF4-FFF2-40B4-BE49-F238E27FC236}">
                <a16:creationId xmlns:a16="http://schemas.microsoft.com/office/drawing/2014/main" id="{8DC33421-A0E4-C318-C4AA-BF470AD8FC4F}"/>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B141A19B-B8AD-5D66-A9AD-AF3886FBB02F}"/>
              </a:ext>
            </a:extLst>
          </p:cNvPr>
          <p:cNvSpPr>
            <a:spLocks noGrp="1"/>
          </p:cNvSpPr>
          <p:nvPr>
            <p:ph type="sldNum" sz="quarter" idx="12"/>
          </p:nvPr>
        </p:nvSpPr>
        <p:spPr/>
        <p:txBody>
          <a:bodyPr/>
          <a:lstStyle/>
          <a:p>
            <a:fld id="{3E423256-4934-4124-A520-B07C16ED2DFF}" type="slidenum">
              <a:rPr lang="en-IE" smtClean="0"/>
              <a:t>‹#›</a:t>
            </a:fld>
            <a:endParaRPr lang="en-IE"/>
          </a:p>
        </p:txBody>
      </p:sp>
    </p:spTree>
    <p:extLst>
      <p:ext uri="{BB962C8B-B14F-4D97-AF65-F5344CB8AC3E}">
        <p14:creationId xmlns:p14="http://schemas.microsoft.com/office/powerpoint/2010/main" val="2579782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F3F78-204A-9616-0299-BB34CEEF672E}"/>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16D98CF5-6F0B-9527-2598-B1A815813543}"/>
              </a:ext>
            </a:extLst>
          </p:cNvPr>
          <p:cNvSpPr>
            <a:spLocks noGrp="1"/>
          </p:cNvSpPr>
          <p:nvPr>
            <p:ph type="dt" sz="half" idx="10"/>
          </p:nvPr>
        </p:nvSpPr>
        <p:spPr/>
        <p:txBody>
          <a:bodyPr/>
          <a:lstStyle/>
          <a:p>
            <a:fld id="{88DB2260-418A-4B57-8D35-6D4607541185}" type="datetimeFigureOut">
              <a:rPr lang="en-IE" smtClean="0"/>
              <a:t>01/10/2024</a:t>
            </a:fld>
            <a:endParaRPr lang="en-IE"/>
          </a:p>
        </p:txBody>
      </p:sp>
      <p:sp>
        <p:nvSpPr>
          <p:cNvPr id="4" name="Footer Placeholder 3">
            <a:extLst>
              <a:ext uri="{FF2B5EF4-FFF2-40B4-BE49-F238E27FC236}">
                <a16:creationId xmlns:a16="http://schemas.microsoft.com/office/drawing/2014/main" id="{14E0A64F-75BD-904D-33EF-9FE22AFA34FB}"/>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A5CABB54-ABF7-A2CD-A4DA-0A04F33D4FBF}"/>
              </a:ext>
            </a:extLst>
          </p:cNvPr>
          <p:cNvSpPr>
            <a:spLocks noGrp="1"/>
          </p:cNvSpPr>
          <p:nvPr>
            <p:ph type="sldNum" sz="quarter" idx="12"/>
          </p:nvPr>
        </p:nvSpPr>
        <p:spPr/>
        <p:txBody>
          <a:bodyPr/>
          <a:lstStyle/>
          <a:p>
            <a:fld id="{3E423256-4934-4124-A520-B07C16ED2DFF}" type="slidenum">
              <a:rPr lang="en-IE" smtClean="0"/>
              <a:t>‹#›</a:t>
            </a:fld>
            <a:endParaRPr lang="en-IE"/>
          </a:p>
        </p:txBody>
      </p:sp>
    </p:spTree>
    <p:extLst>
      <p:ext uri="{BB962C8B-B14F-4D97-AF65-F5344CB8AC3E}">
        <p14:creationId xmlns:p14="http://schemas.microsoft.com/office/powerpoint/2010/main" val="345084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EC17DC-93DA-08FD-FCB5-0E896EBBC252}"/>
              </a:ext>
            </a:extLst>
          </p:cNvPr>
          <p:cNvSpPr>
            <a:spLocks noGrp="1"/>
          </p:cNvSpPr>
          <p:nvPr>
            <p:ph type="dt" sz="half" idx="10"/>
          </p:nvPr>
        </p:nvSpPr>
        <p:spPr/>
        <p:txBody>
          <a:bodyPr/>
          <a:lstStyle/>
          <a:p>
            <a:fld id="{88DB2260-418A-4B57-8D35-6D4607541185}" type="datetimeFigureOut">
              <a:rPr lang="en-IE" smtClean="0"/>
              <a:t>01/10/2024</a:t>
            </a:fld>
            <a:endParaRPr lang="en-IE"/>
          </a:p>
        </p:txBody>
      </p:sp>
      <p:sp>
        <p:nvSpPr>
          <p:cNvPr id="3" name="Footer Placeholder 2">
            <a:extLst>
              <a:ext uri="{FF2B5EF4-FFF2-40B4-BE49-F238E27FC236}">
                <a16:creationId xmlns:a16="http://schemas.microsoft.com/office/drawing/2014/main" id="{AFF23324-C1EF-0691-06BA-165CD649E5B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16748D62-07A5-1F60-36C4-D61B46CEF417}"/>
              </a:ext>
            </a:extLst>
          </p:cNvPr>
          <p:cNvSpPr>
            <a:spLocks noGrp="1"/>
          </p:cNvSpPr>
          <p:nvPr>
            <p:ph type="sldNum" sz="quarter" idx="12"/>
          </p:nvPr>
        </p:nvSpPr>
        <p:spPr/>
        <p:txBody>
          <a:bodyPr/>
          <a:lstStyle/>
          <a:p>
            <a:fld id="{3E423256-4934-4124-A520-B07C16ED2DFF}" type="slidenum">
              <a:rPr lang="en-IE" smtClean="0"/>
              <a:t>‹#›</a:t>
            </a:fld>
            <a:endParaRPr lang="en-IE"/>
          </a:p>
        </p:txBody>
      </p:sp>
    </p:spTree>
    <p:extLst>
      <p:ext uri="{BB962C8B-B14F-4D97-AF65-F5344CB8AC3E}">
        <p14:creationId xmlns:p14="http://schemas.microsoft.com/office/powerpoint/2010/main" val="1404954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79EA4-0316-DD50-7181-64C016C73FD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FD25E525-2D87-C560-025E-B59DE8121AD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945B8876-E4C4-B36D-E5F5-583FFB37629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6E3311B-2EDC-96D5-B9DD-6FCC13FF35C4}"/>
              </a:ext>
            </a:extLst>
          </p:cNvPr>
          <p:cNvSpPr>
            <a:spLocks noGrp="1"/>
          </p:cNvSpPr>
          <p:nvPr>
            <p:ph type="dt" sz="half" idx="10"/>
          </p:nvPr>
        </p:nvSpPr>
        <p:spPr/>
        <p:txBody>
          <a:bodyPr/>
          <a:lstStyle/>
          <a:p>
            <a:fld id="{88DB2260-418A-4B57-8D35-6D4607541185}" type="datetimeFigureOut">
              <a:rPr lang="en-IE" smtClean="0"/>
              <a:t>01/10/2024</a:t>
            </a:fld>
            <a:endParaRPr lang="en-IE"/>
          </a:p>
        </p:txBody>
      </p:sp>
      <p:sp>
        <p:nvSpPr>
          <p:cNvPr id="6" name="Footer Placeholder 5">
            <a:extLst>
              <a:ext uri="{FF2B5EF4-FFF2-40B4-BE49-F238E27FC236}">
                <a16:creationId xmlns:a16="http://schemas.microsoft.com/office/drawing/2014/main" id="{1EACB584-6439-503B-6805-C07055C9572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2F208C6-66F8-98EF-8504-8C908214CD48}"/>
              </a:ext>
            </a:extLst>
          </p:cNvPr>
          <p:cNvSpPr>
            <a:spLocks noGrp="1"/>
          </p:cNvSpPr>
          <p:nvPr>
            <p:ph type="sldNum" sz="quarter" idx="12"/>
          </p:nvPr>
        </p:nvSpPr>
        <p:spPr/>
        <p:txBody>
          <a:bodyPr/>
          <a:lstStyle/>
          <a:p>
            <a:fld id="{3E423256-4934-4124-A520-B07C16ED2DFF}" type="slidenum">
              <a:rPr lang="en-IE" smtClean="0"/>
              <a:t>‹#›</a:t>
            </a:fld>
            <a:endParaRPr lang="en-IE"/>
          </a:p>
        </p:txBody>
      </p:sp>
    </p:spTree>
    <p:extLst>
      <p:ext uri="{BB962C8B-B14F-4D97-AF65-F5344CB8AC3E}">
        <p14:creationId xmlns:p14="http://schemas.microsoft.com/office/powerpoint/2010/main" val="4216847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6C970-C30D-DFB6-E63C-70C62F3DADA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A9F7ADA-E126-3C52-2C02-E301FD05D26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IE"/>
          </a:p>
        </p:txBody>
      </p:sp>
      <p:sp>
        <p:nvSpPr>
          <p:cNvPr id="4" name="Text Placeholder 3">
            <a:extLst>
              <a:ext uri="{FF2B5EF4-FFF2-40B4-BE49-F238E27FC236}">
                <a16:creationId xmlns:a16="http://schemas.microsoft.com/office/drawing/2014/main" id="{7D6C8038-9333-54D5-FDAA-8698B772C76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D6BA499-4913-F36B-CAEC-9785B6DB3AD4}"/>
              </a:ext>
            </a:extLst>
          </p:cNvPr>
          <p:cNvSpPr>
            <a:spLocks noGrp="1"/>
          </p:cNvSpPr>
          <p:nvPr>
            <p:ph type="dt" sz="half" idx="10"/>
          </p:nvPr>
        </p:nvSpPr>
        <p:spPr/>
        <p:txBody>
          <a:bodyPr/>
          <a:lstStyle/>
          <a:p>
            <a:fld id="{88DB2260-418A-4B57-8D35-6D4607541185}" type="datetimeFigureOut">
              <a:rPr lang="en-IE" smtClean="0"/>
              <a:t>01/10/2024</a:t>
            </a:fld>
            <a:endParaRPr lang="en-IE"/>
          </a:p>
        </p:txBody>
      </p:sp>
      <p:sp>
        <p:nvSpPr>
          <p:cNvPr id="6" name="Footer Placeholder 5">
            <a:extLst>
              <a:ext uri="{FF2B5EF4-FFF2-40B4-BE49-F238E27FC236}">
                <a16:creationId xmlns:a16="http://schemas.microsoft.com/office/drawing/2014/main" id="{6C307C89-AC6E-8DF6-19E1-C031D1E7BDF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04A4E3D-B1BF-CEF0-9806-76AD9D13CD15}"/>
              </a:ext>
            </a:extLst>
          </p:cNvPr>
          <p:cNvSpPr>
            <a:spLocks noGrp="1"/>
          </p:cNvSpPr>
          <p:nvPr>
            <p:ph type="sldNum" sz="quarter" idx="12"/>
          </p:nvPr>
        </p:nvSpPr>
        <p:spPr/>
        <p:txBody>
          <a:bodyPr/>
          <a:lstStyle/>
          <a:p>
            <a:fld id="{3E423256-4934-4124-A520-B07C16ED2DFF}" type="slidenum">
              <a:rPr lang="en-IE" smtClean="0"/>
              <a:t>‹#›</a:t>
            </a:fld>
            <a:endParaRPr lang="en-IE"/>
          </a:p>
        </p:txBody>
      </p:sp>
    </p:spTree>
    <p:extLst>
      <p:ext uri="{BB962C8B-B14F-4D97-AF65-F5344CB8AC3E}">
        <p14:creationId xmlns:p14="http://schemas.microsoft.com/office/powerpoint/2010/main" val="3979672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5E06-42CB-9ABB-B740-A4E53D39E5A0}"/>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CB99A85C-8A75-F70A-4FF4-8E990FE61F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7D89D06-39E0-EC2A-4B8A-F4269579670E}"/>
              </a:ext>
            </a:extLst>
          </p:cNvPr>
          <p:cNvSpPr>
            <a:spLocks noGrp="1"/>
          </p:cNvSpPr>
          <p:nvPr>
            <p:ph type="dt" sz="half" idx="10"/>
          </p:nvPr>
        </p:nvSpPr>
        <p:spPr/>
        <p:txBody>
          <a:bodyPr/>
          <a:lstStyle/>
          <a:p>
            <a:fld id="{88DB2260-418A-4B57-8D35-6D4607541185}" type="datetimeFigureOut">
              <a:rPr lang="en-IE" smtClean="0"/>
              <a:t>01/10/2024</a:t>
            </a:fld>
            <a:endParaRPr lang="en-IE"/>
          </a:p>
        </p:txBody>
      </p:sp>
      <p:sp>
        <p:nvSpPr>
          <p:cNvPr id="5" name="Footer Placeholder 4">
            <a:extLst>
              <a:ext uri="{FF2B5EF4-FFF2-40B4-BE49-F238E27FC236}">
                <a16:creationId xmlns:a16="http://schemas.microsoft.com/office/drawing/2014/main" id="{A4ACBF7D-B8F3-E3B5-B053-C43D5CECF0C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1E03472-8DC8-4094-AC0B-AA47B2C96D59}"/>
              </a:ext>
            </a:extLst>
          </p:cNvPr>
          <p:cNvSpPr>
            <a:spLocks noGrp="1"/>
          </p:cNvSpPr>
          <p:nvPr>
            <p:ph type="sldNum" sz="quarter" idx="12"/>
          </p:nvPr>
        </p:nvSpPr>
        <p:spPr/>
        <p:txBody>
          <a:bodyPr/>
          <a:lstStyle/>
          <a:p>
            <a:fld id="{3E423256-4934-4124-A520-B07C16ED2DFF}" type="slidenum">
              <a:rPr lang="en-IE" smtClean="0"/>
              <a:t>‹#›</a:t>
            </a:fld>
            <a:endParaRPr lang="en-IE"/>
          </a:p>
        </p:txBody>
      </p:sp>
    </p:spTree>
    <p:extLst>
      <p:ext uri="{BB962C8B-B14F-4D97-AF65-F5344CB8AC3E}">
        <p14:creationId xmlns:p14="http://schemas.microsoft.com/office/powerpoint/2010/main" val="3749346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9D5564-87A9-2733-84A1-9A5BC7834A76}"/>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FE3BE45-FE07-EEF9-32F1-225973514FD0}"/>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B55DB07-3946-DBB4-6C16-6439D2829F66}"/>
              </a:ext>
            </a:extLst>
          </p:cNvPr>
          <p:cNvSpPr>
            <a:spLocks noGrp="1"/>
          </p:cNvSpPr>
          <p:nvPr>
            <p:ph type="dt" sz="half" idx="10"/>
          </p:nvPr>
        </p:nvSpPr>
        <p:spPr/>
        <p:txBody>
          <a:bodyPr/>
          <a:lstStyle/>
          <a:p>
            <a:fld id="{88DB2260-418A-4B57-8D35-6D4607541185}" type="datetimeFigureOut">
              <a:rPr lang="en-IE" smtClean="0"/>
              <a:t>01/10/2024</a:t>
            </a:fld>
            <a:endParaRPr lang="en-IE"/>
          </a:p>
        </p:txBody>
      </p:sp>
      <p:sp>
        <p:nvSpPr>
          <p:cNvPr id="5" name="Footer Placeholder 4">
            <a:extLst>
              <a:ext uri="{FF2B5EF4-FFF2-40B4-BE49-F238E27FC236}">
                <a16:creationId xmlns:a16="http://schemas.microsoft.com/office/drawing/2014/main" id="{CF4C73B5-B4EC-F0B0-0000-C618379D7C5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5F04774-20C8-3FD8-F0A6-77642468E925}"/>
              </a:ext>
            </a:extLst>
          </p:cNvPr>
          <p:cNvSpPr>
            <a:spLocks noGrp="1"/>
          </p:cNvSpPr>
          <p:nvPr>
            <p:ph type="sldNum" sz="quarter" idx="12"/>
          </p:nvPr>
        </p:nvSpPr>
        <p:spPr/>
        <p:txBody>
          <a:bodyPr/>
          <a:lstStyle/>
          <a:p>
            <a:fld id="{3E423256-4934-4124-A520-B07C16ED2DFF}" type="slidenum">
              <a:rPr lang="en-IE" smtClean="0"/>
              <a:t>‹#›</a:t>
            </a:fld>
            <a:endParaRPr lang="en-IE"/>
          </a:p>
        </p:txBody>
      </p:sp>
    </p:spTree>
    <p:extLst>
      <p:ext uri="{BB962C8B-B14F-4D97-AF65-F5344CB8AC3E}">
        <p14:creationId xmlns:p14="http://schemas.microsoft.com/office/powerpoint/2010/main" val="1369530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EB9350D-B4F7-9C45-A135-ACAB8AA34156}" type="datetimeFigureOut">
              <a:rPr lang="en-GB" smtClean="0"/>
              <a:t>01/10/2024</a:t>
            </a:fld>
            <a:endParaRPr lang="en-GB"/>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1684046-C825-C046-B8CA-679F7D90CE11}" type="slidenum">
              <a:rPr lang="en-GB" smtClean="0"/>
              <a:t>‹#›</a:t>
            </a:fld>
            <a:endParaRPr lang="en-GB"/>
          </a:p>
        </p:txBody>
      </p:sp>
    </p:spTree>
    <p:extLst>
      <p:ext uri="{BB962C8B-B14F-4D97-AF65-F5344CB8AC3E}">
        <p14:creationId xmlns:p14="http://schemas.microsoft.com/office/powerpoint/2010/main" val="3687102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018FFF-25B6-2EC9-BDDE-E7DBB278F16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a:extLst>
              <a:ext uri="{FF2B5EF4-FFF2-40B4-BE49-F238E27FC236}">
                <a16:creationId xmlns:a16="http://schemas.microsoft.com/office/drawing/2014/main" id="{9AA03155-9E33-70C4-7C2D-912A4741995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a:extLst>
              <a:ext uri="{FF2B5EF4-FFF2-40B4-BE49-F238E27FC236}">
                <a16:creationId xmlns:a16="http://schemas.microsoft.com/office/drawing/2014/main" id="{293EA66D-22F5-99DA-3462-99C9675CB30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latin typeface="Calibri" panose="020F0502020204030204" pitchFamily="34" charset="0"/>
              </a:defRPr>
            </a:lvl1pPr>
          </a:lstStyle>
          <a:p>
            <a:fld id="{88DB2260-418A-4B57-8D35-6D4607541185}" type="datetimeFigureOut">
              <a:rPr lang="en-IE" smtClean="0"/>
              <a:pPr/>
              <a:t>01/10/2024</a:t>
            </a:fld>
            <a:endParaRPr lang="en-IE" dirty="0"/>
          </a:p>
        </p:txBody>
      </p:sp>
      <p:sp>
        <p:nvSpPr>
          <p:cNvPr id="5" name="Footer Placeholder 4">
            <a:extLst>
              <a:ext uri="{FF2B5EF4-FFF2-40B4-BE49-F238E27FC236}">
                <a16:creationId xmlns:a16="http://schemas.microsoft.com/office/drawing/2014/main" id="{62390532-6079-6331-F143-DFE9471792B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latin typeface="Calibri" panose="020F0502020204030204" pitchFamily="34" charset="0"/>
              </a:defRPr>
            </a:lvl1pPr>
          </a:lstStyle>
          <a:p>
            <a:endParaRPr lang="en-IE" dirty="0"/>
          </a:p>
        </p:txBody>
      </p:sp>
      <p:sp>
        <p:nvSpPr>
          <p:cNvPr id="6" name="Slide Number Placeholder 5">
            <a:extLst>
              <a:ext uri="{FF2B5EF4-FFF2-40B4-BE49-F238E27FC236}">
                <a16:creationId xmlns:a16="http://schemas.microsoft.com/office/drawing/2014/main" id="{5AEF6930-067F-6F50-64FA-1D4CCA8876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latin typeface="Calibri" panose="020F0502020204030204" pitchFamily="34" charset="0"/>
              </a:defRPr>
            </a:lvl1pPr>
          </a:lstStyle>
          <a:p>
            <a:fld id="{3E423256-4934-4124-A520-B07C16ED2DFF}" type="slidenum">
              <a:rPr lang="en-IE" smtClean="0"/>
              <a:pPr/>
              <a:t>‹#›</a:t>
            </a:fld>
            <a:endParaRPr lang="en-IE" dirty="0"/>
          </a:p>
        </p:txBody>
      </p:sp>
    </p:spTree>
    <p:extLst>
      <p:ext uri="{BB962C8B-B14F-4D97-AF65-F5344CB8AC3E}">
        <p14:creationId xmlns:p14="http://schemas.microsoft.com/office/powerpoint/2010/main" val="16770554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Calibri" panose="020F0502020204030204" pitchFamily="34"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Calibri" panose="020F0502020204030204" pitchFamily="3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Calibri" panose="020F0502020204030204" pitchFamily="3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Calibri" panose="020F0502020204030204" pitchFamily="3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libri" panose="020F0502020204030204" pitchFamily="3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libri" panose="020F050202020403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4.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1.svg"/><Relationship Id="rId10" Type="http://schemas.openxmlformats.org/officeDocument/2006/relationships/image" Target="../media/image28.jpeg"/><Relationship Id="rId4" Type="http://schemas.openxmlformats.org/officeDocument/2006/relationships/image" Target="../media/image20.pn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37.png"/><Relationship Id="rId11" Type="http://schemas.openxmlformats.org/officeDocument/2006/relationships/image" Target="../media/image13.svg"/><Relationship Id="rId5" Type="http://schemas.openxmlformats.org/officeDocument/2006/relationships/image" Target="../media/image6.svg"/><Relationship Id="rId1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8.png"/><Relationship Id="rId2" Type="http://schemas.openxmlformats.org/officeDocument/2006/relationships/image" Target="../media/image1.png"/><Relationship Id="rId16"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37.png"/><Relationship Id="rId11" Type="http://schemas.openxmlformats.org/officeDocument/2006/relationships/image" Target="../media/image13.svg"/><Relationship Id="rId5" Type="http://schemas.openxmlformats.org/officeDocument/2006/relationships/image" Target="../media/image6.svg"/><Relationship Id="rId1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37.png"/><Relationship Id="rId11" Type="http://schemas.openxmlformats.org/officeDocument/2006/relationships/image" Target="../media/image13.svg"/><Relationship Id="rId5" Type="http://schemas.openxmlformats.org/officeDocument/2006/relationships/image" Target="../media/image6.svg"/><Relationship Id="rId1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37.png"/><Relationship Id="rId11" Type="http://schemas.openxmlformats.org/officeDocument/2006/relationships/image" Target="../media/image13.svg"/><Relationship Id="rId5" Type="http://schemas.openxmlformats.org/officeDocument/2006/relationships/image" Target="../media/image6.svg"/><Relationship Id="rId1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Layout" Target="../slideLayouts/slideLayout29.xml"/><Relationship Id="rId6" Type="http://schemas.openxmlformats.org/officeDocument/2006/relationships/image" Target="../media/image19.sv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9.svg"/><Relationship Id="rId4" Type="http://schemas.openxmlformats.org/officeDocument/2006/relationships/image" Target="../media/image6.sv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7.png"/><Relationship Id="rId3" Type="http://schemas.openxmlformats.org/officeDocument/2006/relationships/image" Target="../media/image37.png"/><Relationship Id="rId7" Type="http://schemas.openxmlformats.org/officeDocument/2006/relationships/image" Target="../media/image8.png"/><Relationship Id="rId12" Type="http://schemas.openxmlformats.org/officeDocument/2006/relationships/image" Target="../media/image4.svg"/><Relationship Id="rId2" Type="http://schemas.openxmlformats.org/officeDocument/2006/relationships/image" Target="../media/image41.png"/><Relationship Id="rId1" Type="http://schemas.openxmlformats.org/officeDocument/2006/relationships/slideLayout" Target="../slideLayouts/slideLayout29.xml"/><Relationship Id="rId6" Type="http://schemas.openxmlformats.org/officeDocument/2006/relationships/image" Target="../media/image11.sv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6.svg"/><Relationship Id="rId4" Type="http://schemas.openxmlformats.org/officeDocument/2006/relationships/image" Target="../media/image19.sv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9.xml"/><Relationship Id="rId6" Type="http://schemas.openxmlformats.org/officeDocument/2006/relationships/image" Target="../media/image18.png"/><Relationship Id="rId11" Type="http://schemas.openxmlformats.org/officeDocument/2006/relationships/image" Target="../media/image13.svg"/><Relationship Id="rId5" Type="http://schemas.openxmlformats.org/officeDocument/2006/relationships/image" Target="../media/image6.svg"/><Relationship Id="rId15" Type="http://schemas.openxmlformats.org/officeDocument/2006/relationships/image" Target="../media/image4.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11.svg"/><Relationship Id="rId1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5.png"/><Relationship Id="rId12" Type="http://schemas.openxmlformats.org/officeDocument/2006/relationships/image" Target="../media/image11.svg"/><Relationship Id="rId2" Type="http://schemas.openxmlformats.org/officeDocument/2006/relationships/diagramData" Target="../diagrams/data1.xml"/><Relationship Id="rId16" Type="http://schemas.openxmlformats.org/officeDocument/2006/relationships/image" Target="../media/image4.svg"/><Relationship Id="rId1" Type="http://schemas.openxmlformats.org/officeDocument/2006/relationships/slideLayout" Target="../slideLayouts/slideLayout13.xml"/><Relationship Id="rId6" Type="http://schemas.microsoft.com/office/2007/relationships/diagramDrawing" Target="../diagrams/drawing1.xml"/><Relationship Id="rId11" Type="http://schemas.openxmlformats.org/officeDocument/2006/relationships/image" Target="../media/image10.png"/><Relationship Id="rId5" Type="http://schemas.openxmlformats.org/officeDocument/2006/relationships/diagramColors" Target="../diagrams/colors1.xml"/><Relationship Id="rId15" Type="http://schemas.openxmlformats.org/officeDocument/2006/relationships/image" Target="../media/image3.png"/><Relationship Id="rId10" Type="http://schemas.openxmlformats.org/officeDocument/2006/relationships/image" Target="../media/image19.svg"/><Relationship Id="rId4" Type="http://schemas.openxmlformats.org/officeDocument/2006/relationships/diagramQuickStyle" Target="../diagrams/quickStyle1.xml"/><Relationship Id="rId9" Type="http://schemas.openxmlformats.org/officeDocument/2006/relationships/image" Target="../media/image37.png"/><Relationship Id="rId14" Type="http://schemas.openxmlformats.org/officeDocument/2006/relationships/image" Target="../media/image9.sv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3.svg"/><Relationship Id="rId5" Type="http://schemas.openxmlformats.org/officeDocument/2006/relationships/image" Target="../media/image6.svg"/><Relationship Id="rId1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3.svg"/><Relationship Id="rId5" Type="http://schemas.openxmlformats.org/officeDocument/2006/relationships/image" Target="../media/image6.svg"/><Relationship Id="rId15" Type="http://schemas.openxmlformats.org/officeDocument/2006/relationships/image" Target="../media/image4.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11.sv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3.svg"/><Relationship Id="rId5" Type="http://schemas.openxmlformats.org/officeDocument/2006/relationships/image" Target="../media/image6.svg"/><Relationship Id="rId1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3.svg"/><Relationship Id="rId5" Type="http://schemas.openxmlformats.org/officeDocument/2006/relationships/image" Target="../media/image6.svg"/><Relationship Id="rId1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5.svg"/><Relationship Id="rId7" Type="http://schemas.openxmlformats.org/officeDocument/2006/relationships/image" Target="../media/image4.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10" Type="http://schemas.openxmlformats.org/officeDocument/2006/relationships/image" Target="../media/image28.jpeg"/><Relationship Id="rId4" Type="http://schemas.openxmlformats.org/officeDocument/2006/relationships/image" Target="../media/image10.png"/><Relationship Id="rId9" Type="http://schemas.openxmlformats.org/officeDocument/2006/relationships/image" Target="../media/image27.svg"/></Relationships>
</file>

<file path=ppt/slides/_rels/slide2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52.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28.jpeg"/><Relationship Id="rId5" Type="http://schemas.openxmlformats.org/officeDocument/2006/relationships/image" Target="../media/image10.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svg"/><Relationship Id="rId10" Type="http://schemas.openxmlformats.org/officeDocument/2006/relationships/image" Target="../media/image38.jpeg"/><Relationship Id="rId4" Type="http://schemas.openxmlformats.org/officeDocument/2006/relationships/image" Target="../media/image5.png"/><Relationship Id="rId9" Type="http://schemas.openxmlformats.org/officeDocument/2006/relationships/image" Target="../media/image27.sv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svg"/><Relationship Id="rId10" Type="http://schemas.openxmlformats.org/officeDocument/2006/relationships/image" Target="../media/image38.jpeg"/><Relationship Id="rId4" Type="http://schemas.openxmlformats.org/officeDocument/2006/relationships/image" Target="../media/image5.png"/><Relationship Id="rId9" Type="http://schemas.openxmlformats.org/officeDocument/2006/relationships/image" Target="../media/image27.svg"/></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8.png"/><Relationship Id="rId7" Type="http://schemas.openxmlformats.org/officeDocument/2006/relationships/diagramData" Target="../diagrams/data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svg"/><Relationship Id="rId11" Type="http://schemas.microsoft.com/office/2007/relationships/diagramDrawing" Target="../diagrams/drawing2.xml"/><Relationship Id="rId5" Type="http://schemas.openxmlformats.org/officeDocument/2006/relationships/image" Target="../media/image3.png"/><Relationship Id="rId10" Type="http://schemas.openxmlformats.org/officeDocument/2006/relationships/diagramColors" Target="../diagrams/colors2.xml"/><Relationship Id="rId4" Type="http://schemas.openxmlformats.org/officeDocument/2006/relationships/image" Target="../media/image9.svg"/><Relationship Id="rId9"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hyperlink" Target="https://www.qqi.ie/sites/default/files/2021-11/nfq-grid-of-level-indicators.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4.svg"/><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hyperlink" Target="https://library.etbi.ie/pd" TargetMode="External"/><Relationship Id="rId5" Type="http://schemas.openxmlformats.org/officeDocument/2006/relationships/image" Target="../media/image11.svg"/><Relationship Id="rId10" Type="http://schemas.openxmlformats.org/officeDocument/2006/relationships/image" Target="../media/image28.jpeg"/><Relationship Id="rId4" Type="http://schemas.openxmlformats.org/officeDocument/2006/relationships/image" Target="../media/image20.png"/><Relationship Id="rId9" Type="http://schemas.openxmlformats.org/officeDocument/2006/relationships/image" Target="../media/image27.sv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svg"/><Relationship Id="rId18" Type="http://schemas.openxmlformats.org/officeDocument/2006/relationships/diagramLayout" Target="../diagrams/layout3.xml"/><Relationship Id="rId3" Type="http://schemas.openxmlformats.org/officeDocument/2006/relationships/image" Target="../media/image2.svg"/><Relationship Id="rId21" Type="http://schemas.microsoft.com/office/2007/relationships/diagramDrawing" Target="../diagrams/drawing3.xml"/><Relationship Id="rId7" Type="http://schemas.openxmlformats.org/officeDocument/2006/relationships/image" Target="../media/image19.svg"/><Relationship Id="rId12" Type="http://schemas.openxmlformats.org/officeDocument/2006/relationships/image" Target="../media/image8.png"/><Relationship Id="rId17" Type="http://schemas.openxmlformats.org/officeDocument/2006/relationships/diagramData" Target="../diagrams/data3.xml"/><Relationship Id="rId2" Type="http://schemas.openxmlformats.org/officeDocument/2006/relationships/image" Target="../media/image1.png"/><Relationship Id="rId16" Type="http://schemas.openxmlformats.org/officeDocument/2006/relationships/hyperlink" Target="https://www.qqi.ie/" TargetMode="External"/><Relationship Id="rId20" Type="http://schemas.openxmlformats.org/officeDocument/2006/relationships/diagramColors" Target="../diagrams/colors3.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3.svg"/><Relationship Id="rId5" Type="http://schemas.openxmlformats.org/officeDocument/2006/relationships/image" Target="../media/image6.svg"/><Relationship Id="rId15" Type="http://schemas.openxmlformats.org/officeDocument/2006/relationships/image" Target="../media/image4.svg"/><Relationship Id="rId10" Type="http://schemas.openxmlformats.org/officeDocument/2006/relationships/image" Target="../media/image12.png"/><Relationship Id="rId19" Type="http://schemas.openxmlformats.org/officeDocument/2006/relationships/diagramQuickStyle" Target="../diagrams/quickStyle3.xml"/><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5.svg"/><Relationship Id="rId7" Type="http://schemas.openxmlformats.org/officeDocument/2006/relationships/image" Target="../media/image4.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10" Type="http://schemas.openxmlformats.org/officeDocument/2006/relationships/image" Target="../media/image28.jpeg"/><Relationship Id="rId4" Type="http://schemas.openxmlformats.org/officeDocument/2006/relationships/image" Target="../media/image10.png"/><Relationship Id="rId9" Type="http://schemas.openxmlformats.org/officeDocument/2006/relationships/image" Target="../media/image27.svg"/></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5.svg"/><Relationship Id="rId7" Type="http://schemas.openxmlformats.org/officeDocument/2006/relationships/image" Target="../media/image4.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10" Type="http://schemas.openxmlformats.org/officeDocument/2006/relationships/image" Target="../media/image28.jpeg"/><Relationship Id="rId4" Type="http://schemas.openxmlformats.org/officeDocument/2006/relationships/image" Target="../media/image10.png"/><Relationship Id="rId9" Type="http://schemas.openxmlformats.org/officeDocument/2006/relationships/image" Target="../media/image27.svg"/></Relationships>
</file>

<file path=ppt/slides/_rels/slide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3.svg"/><Relationship Id="rId5" Type="http://schemas.openxmlformats.org/officeDocument/2006/relationships/image" Target="../media/image6.svg"/><Relationship Id="rId1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diagramLayout" Target="../diagrams/layout4.xml"/><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diagramData" Target="../diagrams/data4.xml"/><Relationship Id="rId2" Type="http://schemas.openxmlformats.org/officeDocument/2006/relationships/notesSlide" Target="../notesSlides/notesSlide8.xml"/><Relationship Id="rId16" Type="http://schemas.microsoft.com/office/2007/relationships/diagramDrawing" Target="../diagrams/drawing4.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8.jpeg"/><Relationship Id="rId5" Type="http://schemas.openxmlformats.org/officeDocument/2006/relationships/image" Target="../media/image5.png"/><Relationship Id="rId15" Type="http://schemas.openxmlformats.org/officeDocument/2006/relationships/diagramColors" Target="../diagrams/colors4.xml"/><Relationship Id="rId10" Type="http://schemas.openxmlformats.org/officeDocument/2006/relationships/image" Target="../media/image27.svg"/><Relationship Id="rId4" Type="http://schemas.openxmlformats.org/officeDocument/2006/relationships/image" Target="../media/image11.svg"/><Relationship Id="rId9" Type="http://schemas.openxmlformats.org/officeDocument/2006/relationships/image" Target="../media/image53.png"/><Relationship Id="rId1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5.svg"/><Relationship Id="rId7" Type="http://schemas.openxmlformats.org/officeDocument/2006/relationships/image" Target="../media/image4.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10" Type="http://schemas.openxmlformats.org/officeDocument/2006/relationships/image" Target="../media/image28.jpeg"/><Relationship Id="rId4" Type="http://schemas.openxmlformats.org/officeDocument/2006/relationships/image" Target="../media/image10.png"/><Relationship Id="rId9" Type="http://schemas.openxmlformats.org/officeDocument/2006/relationships/image" Target="../media/image27.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8.jpeg"/><Relationship Id="rId18" Type="http://schemas.openxmlformats.org/officeDocument/2006/relationships/image" Target="../media/image33.svg"/><Relationship Id="rId3" Type="http://schemas.openxmlformats.org/officeDocument/2006/relationships/slideLayout" Target="../slideLayouts/slideLayout7.xml"/><Relationship Id="rId7" Type="http://schemas.openxmlformats.org/officeDocument/2006/relationships/image" Target="../media/image20.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audio" Target="../media/media1.wav"/><Relationship Id="rId16" Type="http://schemas.openxmlformats.org/officeDocument/2006/relationships/image" Target="../media/image31.png"/><Relationship Id="rId1" Type="http://schemas.microsoft.com/office/2007/relationships/media" Target="../media/media1.wav"/><Relationship Id="rId6" Type="http://schemas.openxmlformats.org/officeDocument/2006/relationships/image" Target="../media/image25.svg"/><Relationship Id="rId11" Type="http://schemas.openxmlformats.org/officeDocument/2006/relationships/image" Target="../media/image26.png"/><Relationship Id="rId5" Type="http://schemas.openxmlformats.org/officeDocument/2006/relationships/image" Target="../media/image24.png"/><Relationship Id="rId15" Type="http://schemas.openxmlformats.org/officeDocument/2006/relationships/image" Target="../media/image30.png"/><Relationship Id="rId10" Type="http://schemas.openxmlformats.org/officeDocument/2006/relationships/image" Target="../media/image4.svg"/><Relationship Id="rId4" Type="http://schemas.openxmlformats.org/officeDocument/2006/relationships/notesSlide" Target="../notesSlides/notesSlide1.xml"/><Relationship Id="rId9" Type="http://schemas.openxmlformats.org/officeDocument/2006/relationships/image" Target="../media/image23.png"/><Relationship Id="rId14" Type="http://schemas.openxmlformats.org/officeDocument/2006/relationships/hyperlink" Target="https://library.etbi.ie/pd" TargetMode="External"/></Relationships>
</file>

<file path=ppt/slides/_rels/slide40.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9.svg"/><Relationship Id="rId7" Type="http://schemas.openxmlformats.org/officeDocument/2006/relationships/diagramLayout" Target="../diagrams/layout5.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Data" Target="../diagrams/data5.xml"/><Relationship Id="rId5" Type="http://schemas.openxmlformats.org/officeDocument/2006/relationships/image" Target="../media/image4.svg"/><Relationship Id="rId10" Type="http://schemas.microsoft.com/office/2007/relationships/diagramDrawing" Target="../diagrams/drawing5.xml"/><Relationship Id="rId4" Type="http://schemas.openxmlformats.org/officeDocument/2006/relationships/image" Target="../media/image3.png"/><Relationship Id="rId9" Type="http://schemas.openxmlformats.org/officeDocument/2006/relationships/diagramColors" Target="../diagrams/colors5.xml"/></Relationships>
</file>

<file path=ppt/slides/_rels/slide4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www.valamis.com/hub/blooms-taxonomy" TargetMode="External"/><Relationship Id="rId5" Type="http://schemas.openxmlformats.org/officeDocument/2006/relationships/image" Target="../media/image4.sv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9.svg"/><Relationship Id="rId7" Type="http://schemas.openxmlformats.org/officeDocument/2006/relationships/image" Target="../media/image6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svg"/><Relationship Id="rId10" Type="http://schemas.openxmlformats.org/officeDocument/2006/relationships/image" Target="../media/image64.svg"/><Relationship Id="rId4" Type="http://schemas.openxmlformats.org/officeDocument/2006/relationships/image" Target="../media/image3.png"/><Relationship Id="rId9" Type="http://schemas.openxmlformats.org/officeDocument/2006/relationships/image" Target="../media/image63.png"/></Relationships>
</file>

<file path=ppt/slides/_rels/slide4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5.svg"/><Relationship Id="rId7" Type="http://schemas.openxmlformats.org/officeDocument/2006/relationships/image" Target="../media/image4.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10" Type="http://schemas.openxmlformats.org/officeDocument/2006/relationships/image" Target="../media/image28.jpeg"/><Relationship Id="rId4" Type="http://schemas.openxmlformats.org/officeDocument/2006/relationships/image" Target="../media/image10.png"/><Relationship Id="rId9" Type="http://schemas.openxmlformats.org/officeDocument/2006/relationships/image" Target="../media/image27.svg"/></Relationships>
</file>

<file path=ppt/slides/_rels/slide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www.qqi.ie/sites/docs/AwardsLibraryPdf/5N1358_AwardSpecifications_English.pdf" TargetMode="External"/><Relationship Id="rId5" Type="http://schemas.openxmlformats.org/officeDocument/2006/relationships/image" Target="../media/image4.sv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diagramQuickStyle" Target="../diagrams/quickStyle6.xml"/><Relationship Id="rId3" Type="http://schemas.openxmlformats.org/officeDocument/2006/relationships/image" Target="../media/image11.svg"/><Relationship Id="rId7" Type="http://schemas.openxmlformats.org/officeDocument/2006/relationships/image" Target="../media/image9.svg"/><Relationship Id="rId12" Type="http://schemas.openxmlformats.org/officeDocument/2006/relationships/diagramLayout" Target="../diagrams/layout6.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diagramData" Target="../diagrams/data6.xml"/><Relationship Id="rId5" Type="http://schemas.openxmlformats.org/officeDocument/2006/relationships/image" Target="../media/image6.svg"/><Relationship Id="rId15" Type="http://schemas.microsoft.com/office/2007/relationships/diagramDrawing" Target="../diagrams/drawing6.xml"/><Relationship Id="rId10" Type="http://schemas.openxmlformats.org/officeDocument/2006/relationships/image" Target="../media/image38.jpeg"/><Relationship Id="rId4" Type="http://schemas.openxmlformats.org/officeDocument/2006/relationships/image" Target="../media/image5.png"/><Relationship Id="rId9" Type="http://schemas.openxmlformats.org/officeDocument/2006/relationships/image" Target="../media/image27.svg"/><Relationship Id="rId14" Type="http://schemas.openxmlformats.org/officeDocument/2006/relationships/diagramColors" Target="../diagrams/colors6.xml"/></Relationships>
</file>

<file path=ppt/slides/_rels/slide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www.qqi.ie/sites/docs/AwardsLibraryPdf/5N1358_AwardSpecifications_English.pdf" TargetMode="Externa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4.png"/><Relationship Id="rId7" Type="http://schemas.openxmlformats.org/officeDocument/2006/relationships/image" Target="../media/image23.png"/><Relationship Id="rId12"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5.png"/><Relationship Id="rId5" Type="http://schemas.openxmlformats.org/officeDocument/2006/relationships/image" Target="../media/image20.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s://www.utica.edu/academic/Assessment/new/Blooms%20Taxonomy%20-%20Best.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3.svg"/><Relationship Id="rId5" Type="http://schemas.openxmlformats.org/officeDocument/2006/relationships/image" Target="../media/image6.svg"/><Relationship Id="rId1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www.cedefop.europa.eu/files/4156_en.pdf" TargetMode="External"/><Relationship Id="rId7" Type="http://schemas.openxmlformats.org/officeDocument/2006/relationships/hyperlink" Target="https://www.researchgate.net/publication/282655161_Curriculum_Design_in_Higher_Education_Theory_to_Practic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hyperlink" Target="https://cora.ucc.ie/bitstream/handle/10468/1613/A%20Learning%20Outcomes%20Book%20D%20Kennedy.pdf?sequence=1&amp;isAllowed=y" TargetMode="Externa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hyperlink" Target="https://www.qqi.ie/sites/default/files/media/file-uploads/Determinations%20for%20the%20outline%20National%20Framework%20of%20Qualifications.pdf" TargetMode="External"/><Relationship Id="rId3" Type="http://schemas.openxmlformats.org/officeDocument/2006/relationships/hyperlink" Target="https://www.aishe.org/wp-content/uploads/2016/01/3-Module-Design.pdf" TargetMode="External"/><Relationship Id="rId7" Type="http://schemas.openxmlformats.org/officeDocument/2006/relationships/hyperlink" Target="https://cora.ucc.ie/bitstream/handle/10468/1613/A%20Learning%20Outcomes%20Book%20D%20Kennedy.pdf?sequence=1&amp;isAllowed=y" TargetMode="External"/><Relationship Id="rId12"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hyperlink" Target="https://www.qqi.ie/sites/default/files/2021-11/nfq-grid-of-level-indicators.pdf" TargetMode="External"/><Relationship Id="rId5" Type="http://schemas.openxmlformats.org/officeDocument/2006/relationships/hyperlink" Target="https://www.cedefop.europa.eu/files/4109_en_0.pdf" TargetMode="External"/><Relationship Id="rId10" Type="http://schemas.openxmlformats.org/officeDocument/2006/relationships/image" Target="../media/image69.png"/><Relationship Id="rId4" Type="http://schemas.openxmlformats.org/officeDocument/2006/relationships/hyperlink" Target="https://blogs.shu.ac.uk/cfp/files/2018/10/Writing-Assessment-Criteria-Performance-Indicators-Handbook.pdf" TargetMode="External"/><Relationship Id="rId9" Type="http://schemas.openxmlformats.org/officeDocument/2006/relationships/hyperlink" Target="https://www.ul.ie/sites/default/files/ctl/support_-_writing_learning_outcomes_at_programme_and_module_levels.pdf" TargetMode="External"/><Relationship Id="rId1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3.svg"/><Relationship Id="rId5" Type="http://schemas.openxmlformats.org/officeDocument/2006/relationships/image" Target="../media/image6.svg"/><Relationship Id="rId1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3.png"/></Relationships>
</file>

<file path=ppt/slides/_rels/slide6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3.svg"/><Relationship Id="rId5" Type="http://schemas.openxmlformats.org/officeDocument/2006/relationships/image" Target="../media/image6.svg"/><Relationship Id="rId1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hyperlink" Target="https://www.ahead.ie/udl-framework"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4.sv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4.sv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ucdoer.ie/index.php/Using_Biggs'_Model_of_Constructive_Alignment_in_Curriculum_Design/Introduction"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9.svg"/><Relationship Id="rId3" Type="http://schemas.openxmlformats.org/officeDocument/2006/relationships/image" Target="../media/image2.svg"/><Relationship Id="rId7" Type="http://schemas.openxmlformats.org/officeDocument/2006/relationships/image" Target="../media/image19.svg"/><Relationship Id="rId12"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3.svg"/><Relationship Id="rId5" Type="http://schemas.openxmlformats.org/officeDocument/2006/relationships/image" Target="../media/image6.svg"/><Relationship Id="rId15" Type="http://schemas.openxmlformats.org/officeDocument/2006/relationships/image" Target="../media/image4.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11.svg"/><Relationship Id="rId1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5.svg"/><Relationship Id="rId7" Type="http://schemas.openxmlformats.org/officeDocument/2006/relationships/image" Target="../media/image4.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10" Type="http://schemas.openxmlformats.org/officeDocument/2006/relationships/image" Target="../media/image28.jpeg"/><Relationship Id="rId4" Type="http://schemas.openxmlformats.org/officeDocument/2006/relationships/image" Target="../media/image10.png"/><Relationship Id="rId9" Type="http://schemas.openxmlformats.org/officeDocument/2006/relationships/image" Target="../media/image27.svg"/></Relationships>
</file>

<file path=ppt/slides/_rels/slide7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7.svg"/></Relationships>
</file>

<file path=ppt/slides/_rels/slide7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7.svg"/></Relationships>
</file>

<file path=ppt/slides/_rels/slide7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1.svg"/><Relationship Id="rId12" Type="http://schemas.openxmlformats.org/officeDocument/2006/relationships/image" Target="../media/image7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svg"/><Relationship Id="rId5" Type="http://schemas.openxmlformats.org/officeDocument/2006/relationships/image" Target="../media/image19.svg"/><Relationship Id="rId10" Type="http://schemas.openxmlformats.org/officeDocument/2006/relationships/image" Target="../media/image3.png"/><Relationship Id="rId4" Type="http://schemas.openxmlformats.org/officeDocument/2006/relationships/image" Target="../media/image37.png"/><Relationship Id="rId9" Type="http://schemas.openxmlformats.org/officeDocument/2006/relationships/image" Target="../media/image9.svg"/></Relationships>
</file>

<file path=ppt/slides/_rels/slide7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5.svg"/><Relationship Id="rId7" Type="http://schemas.openxmlformats.org/officeDocument/2006/relationships/image" Target="../media/image4.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svg"/><Relationship Id="rId10" Type="http://schemas.openxmlformats.org/officeDocument/2006/relationships/image" Target="../media/image28.jpeg"/><Relationship Id="rId4" Type="http://schemas.openxmlformats.org/officeDocument/2006/relationships/image" Target="../media/image10.png"/><Relationship Id="rId9" Type="http://schemas.openxmlformats.org/officeDocument/2006/relationships/image" Target="../media/image27.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4.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1.svg"/><Relationship Id="rId10" Type="http://schemas.openxmlformats.org/officeDocument/2006/relationships/image" Target="../media/image28.jpeg"/><Relationship Id="rId4" Type="http://schemas.openxmlformats.org/officeDocument/2006/relationships/image" Target="../media/image20.png"/><Relationship Id="rId9" Type="http://schemas.openxmlformats.org/officeDocument/2006/relationships/image" Target="../media/image27.svg"/></Relationships>
</file>

<file path=ppt/slides/_rels/slide8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svg"/><Relationship Id="rId5" Type="http://schemas.openxmlformats.org/officeDocument/2006/relationships/image" Target="../media/image19.svg"/><Relationship Id="rId10" Type="http://schemas.openxmlformats.org/officeDocument/2006/relationships/image" Target="../media/image3.png"/><Relationship Id="rId4" Type="http://schemas.openxmlformats.org/officeDocument/2006/relationships/image" Target="../media/image37.png"/><Relationship Id="rId9" Type="http://schemas.openxmlformats.org/officeDocument/2006/relationships/image" Target="../media/image9.svg"/></Relationships>
</file>

<file path=ppt/slides/_rels/slide81.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png"/><Relationship Id="rId3" Type="http://schemas.openxmlformats.org/officeDocument/2006/relationships/image" Target="../media/image11.svg"/><Relationship Id="rId7" Type="http://schemas.openxmlformats.org/officeDocument/2006/relationships/image" Target="../media/image4.svg"/><Relationship Id="rId12" Type="http://schemas.openxmlformats.org/officeDocument/2006/relationships/image" Target="../media/image2.svg"/><Relationship Id="rId2" Type="http://schemas.openxmlformats.org/officeDocument/2006/relationships/image" Target="../media/image10.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png"/><Relationship Id="rId5" Type="http://schemas.openxmlformats.org/officeDocument/2006/relationships/image" Target="../media/image6.svg"/><Relationship Id="rId15" Type="http://schemas.openxmlformats.org/officeDocument/2006/relationships/image" Target="../media/image14.png"/><Relationship Id="rId10" Type="http://schemas.openxmlformats.org/officeDocument/2006/relationships/image" Target="../media/image78.svg"/><Relationship Id="rId4" Type="http://schemas.openxmlformats.org/officeDocument/2006/relationships/image" Target="../media/image5.png"/><Relationship Id="rId9" Type="http://schemas.openxmlformats.org/officeDocument/2006/relationships/image" Target="../media/image77.png"/><Relationship Id="rId14" Type="http://schemas.openxmlformats.org/officeDocument/2006/relationships/image" Target="../media/image9.sv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6.svg"/><Relationship Id="rId10" Type="http://schemas.openxmlformats.org/officeDocument/2006/relationships/image" Target="../media/image38.jpeg"/><Relationship Id="rId4" Type="http://schemas.openxmlformats.org/officeDocument/2006/relationships/image" Target="../media/image17.png"/><Relationship Id="rId9"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2448874" y="6704687"/>
            <a:ext cx="5107226" cy="5107226"/>
          </a:xfrm>
          <a:custGeom>
            <a:avLst/>
            <a:gdLst/>
            <a:ahLst/>
            <a:cxnLst/>
            <a:rect l="l" t="t" r="r" b="b"/>
            <a:pathLst>
              <a:path w="5107226" h="5107226">
                <a:moveTo>
                  <a:pt x="0" y="0"/>
                </a:moveTo>
                <a:lnTo>
                  <a:pt x="5107226" y="0"/>
                </a:lnTo>
                <a:lnTo>
                  <a:pt x="5107226" y="5107226"/>
                </a:lnTo>
                <a:lnTo>
                  <a:pt x="0" y="5107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a:extLst>
              <a:ext uri="{C183D7F6-B498-43B3-948B-1728B52AA6E4}">
                <adec:decorative xmlns:adec="http://schemas.microsoft.com/office/drawing/2017/decorative" val="1"/>
              </a:ext>
            </a:extLst>
          </p:cNvPr>
          <p:cNvSpPr/>
          <p:nvPr/>
        </p:nvSpPr>
        <p:spPr>
          <a:xfrm rot="2700000">
            <a:off x="-2479551" y="-116945"/>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a:extLst>
              <a:ext uri="{C183D7F6-B498-43B3-948B-1728B52AA6E4}">
                <adec:decorative xmlns:adec="http://schemas.microsoft.com/office/drawing/2017/decorative" val="1"/>
              </a:ext>
            </a:extLst>
          </p:cNvPr>
          <p:cNvSpPr/>
          <p:nvPr/>
        </p:nvSpPr>
        <p:spPr>
          <a:xfrm rot="2700000">
            <a:off x="950096" y="1350852"/>
            <a:ext cx="6788052" cy="6788052"/>
          </a:xfrm>
          <a:custGeom>
            <a:avLst/>
            <a:gdLst/>
            <a:ahLst/>
            <a:cxnLst/>
            <a:rect l="l" t="t" r="r" b="b"/>
            <a:pathLst>
              <a:path w="6788052" h="6788052">
                <a:moveTo>
                  <a:pt x="0" y="0"/>
                </a:moveTo>
                <a:lnTo>
                  <a:pt x="6788052" y="0"/>
                </a:lnTo>
                <a:lnTo>
                  <a:pt x="6788052" y="6788052"/>
                </a:lnTo>
                <a:lnTo>
                  <a:pt x="0" y="6788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grpSp>
        <p:nvGrpSpPr>
          <p:cNvPr id="5" name="Group 5"/>
          <p:cNvGrpSpPr>
            <a:grpSpLocks noChangeAspect="1"/>
          </p:cNvGrpSpPr>
          <p:nvPr/>
        </p:nvGrpSpPr>
        <p:grpSpPr>
          <a:xfrm rot="-2700000">
            <a:off x="1518000" y="1826059"/>
            <a:ext cx="5652245" cy="5837638"/>
            <a:chOff x="0" y="0"/>
            <a:chExt cx="6350000" cy="6558280"/>
          </a:xfrm>
        </p:grpSpPr>
        <p:sp>
          <p:nvSpPr>
            <p:cNvPr id="6" name="Freeform 6" descr="Image showing chart with training."/>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8"/>
              <a:stretch>
                <a:fillRect l="-27567" r="-27567"/>
              </a:stretch>
            </a:blipFill>
          </p:spPr>
          <p:txBody>
            <a:bodyPr/>
            <a:lstStyle/>
            <a:p>
              <a:endParaRPr lang="en-IE"/>
            </a:p>
          </p:txBody>
        </p:sp>
        <p:sp>
          <p:nvSpPr>
            <p:cNvPr id="7"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94B8AB"/>
            </a:solidFill>
          </p:spPr>
          <p:txBody>
            <a:bodyPr/>
            <a:lstStyle/>
            <a:p>
              <a:endParaRPr lang="en-IE"/>
            </a:p>
          </p:txBody>
        </p:sp>
      </p:grpSp>
      <p:grpSp>
        <p:nvGrpSpPr>
          <p:cNvPr id="8" name="Group 8"/>
          <p:cNvGrpSpPr/>
          <p:nvPr/>
        </p:nvGrpSpPr>
        <p:grpSpPr>
          <a:xfrm>
            <a:off x="17991025" y="-190969"/>
            <a:ext cx="593949" cy="10899628"/>
            <a:chOff x="0" y="0"/>
            <a:chExt cx="156431" cy="2870684"/>
          </a:xfrm>
        </p:grpSpPr>
        <p:sp>
          <p:nvSpPr>
            <p:cNvPr id="9" name="Freeform 9">
              <a:extLst>
                <a:ext uri="{C183D7F6-B498-43B3-948B-1728B52AA6E4}">
                  <adec:decorative xmlns:adec="http://schemas.microsoft.com/office/drawing/2017/decorative" val="1"/>
                </a:ext>
              </a:extLst>
            </p:cNvPr>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gradFill rotWithShape="1">
              <a:gsLst>
                <a:gs pos="0">
                  <a:srgbClr val="4F826F">
                    <a:alpha val="100000"/>
                  </a:srgbClr>
                </a:gs>
                <a:gs pos="33333">
                  <a:srgbClr val="A5E4EB">
                    <a:alpha val="100000"/>
                  </a:srgbClr>
                </a:gs>
                <a:gs pos="66667">
                  <a:srgbClr val="4F826F">
                    <a:alpha val="100000"/>
                  </a:srgbClr>
                </a:gs>
                <a:gs pos="100000">
                  <a:srgbClr val="4F826F">
                    <a:alpha val="100000"/>
                  </a:srgbClr>
                </a:gs>
              </a:gsLst>
              <a:lin ang="0"/>
            </a:gradFill>
          </p:spPr>
          <p:txBody>
            <a:bodyPr/>
            <a:lstStyle/>
            <a:p>
              <a:endParaRPr lang="en-IE"/>
            </a:p>
          </p:txBody>
        </p:sp>
        <p:sp>
          <p:nvSpPr>
            <p:cNvPr id="10" name="TextBox 10"/>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sp>
        <p:nvSpPr>
          <p:cNvPr id="11" name="Freeform 11">
            <a:extLst>
              <a:ext uri="{C183D7F6-B498-43B3-948B-1728B52AA6E4}">
                <adec:decorative xmlns:adec="http://schemas.microsoft.com/office/drawing/2017/decorative" val="1"/>
              </a:ext>
            </a:extLst>
          </p:cNvPr>
          <p:cNvSpPr/>
          <p:nvPr/>
        </p:nvSpPr>
        <p:spPr>
          <a:xfrm rot="2700000">
            <a:off x="1244078" y="-11576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a:p>
        </p:txBody>
      </p:sp>
      <p:sp>
        <p:nvSpPr>
          <p:cNvPr id="12" name="Freeform 12">
            <a:extLst>
              <a:ext uri="{C183D7F6-B498-43B3-948B-1728B52AA6E4}">
                <adec:decorative xmlns:adec="http://schemas.microsoft.com/office/drawing/2017/decorative" val="1"/>
              </a:ext>
            </a:extLst>
          </p:cNvPr>
          <p:cNvSpPr/>
          <p:nvPr/>
        </p:nvSpPr>
        <p:spPr>
          <a:xfrm rot="2700000">
            <a:off x="6482072" y="595794"/>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E"/>
          </a:p>
        </p:txBody>
      </p:sp>
      <p:sp>
        <p:nvSpPr>
          <p:cNvPr id="13" name="Freeform 13">
            <a:extLst>
              <a:ext uri="{C183D7F6-B498-43B3-948B-1728B52AA6E4}">
                <adec:decorative xmlns:adec="http://schemas.microsoft.com/office/drawing/2017/decorative" val="1"/>
              </a:ext>
            </a:extLst>
          </p:cNvPr>
          <p:cNvSpPr/>
          <p:nvPr/>
        </p:nvSpPr>
        <p:spPr>
          <a:xfrm rot="2700000">
            <a:off x="5693041" y="8359186"/>
            <a:ext cx="895958" cy="895958"/>
          </a:xfrm>
          <a:custGeom>
            <a:avLst/>
            <a:gdLst/>
            <a:ahLst/>
            <a:cxnLst/>
            <a:rect l="l" t="t" r="r" b="b"/>
            <a:pathLst>
              <a:path w="895958" h="895958">
                <a:moveTo>
                  <a:pt x="0" y="0"/>
                </a:moveTo>
                <a:lnTo>
                  <a:pt x="895958" y="0"/>
                </a:lnTo>
                <a:lnTo>
                  <a:pt x="895958" y="895958"/>
                </a:lnTo>
                <a:lnTo>
                  <a:pt x="0" y="8959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E"/>
          </a:p>
        </p:txBody>
      </p:sp>
      <p:grpSp>
        <p:nvGrpSpPr>
          <p:cNvPr id="14" name="Group 14"/>
          <p:cNvGrpSpPr/>
          <p:nvPr/>
        </p:nvGrpSpPr>
        <p:grpSpPr>
          <a:xfrm>
            <a:off x="-293432" y="2074973"/>
            <a:ext cx="896427" cy="896427"/>
            <a:chOff x="0" y="0"/>
            <a:chExt cx="812800" cy="812800"/>
          </a:xfrm>
        </p:grpSpPr>
        <p:sp>
          <p:nvSpPr>
            <p:cNvPr id="15" name="Freeform 15">
              <a:extLst>
                <a:ext uri="{C183D7F6-B498-43B3-948B-1728B52AA6E4}">
                  <adec:decorative xmlns:adec="http://schemas.microsoft.com/office/drawing/2017/decorative" val="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7" name="Group 17"/>
          <p:cNvGrpSpPr/>
          <p:nvPr/>
        </p:nvGrpSpPr>
        <p:grpSpPr>
          <a:xfrm>
            <a:off x="7709549" y="7762477"/>
            <a:ext cx="9549751" cy="1913755"/>
            <a:chOff x="0" y="0"/>
            <a:chExt cx="12733001" cy="2551673"/>
          </a:xfrm>
        </p:grpSpPr>
        <p:sp>
          <p:nvSpPr>
            <p:cNvPr id="18" name="Freeform 18"/>
            <p:cNvSpPr/>
            <p:nvPr/>
          </p:nvSpPr>
          <p:spPr>
            <a:xfrm>
              <a:off x="0" y="0"/>
              <a:ext cx="5773015" cy="2551673"/>
            </a:xfrm>
            <a:custGeom>
              <a:avLst/>
              <a:gdLst/>
              <a:ahLst/>
              <a:cxnLst/>
              <a:rect l="l" t="t" r="r" b="b"/>
              <a:pathLst>
                <a:path w="5773015" h="2551673">
                  <a:moveTo>
                    <a:pt x="0" y="0"/>
                  </a:moveTo>
                  <a:lnTo>
                    <a:pt x="5773015" y="0"/>
                  </a:lnTo>
                  <a:lnTo>
                    <a:pt x="5773015" y="2551673"/>
                  </a:lnTo>
                  <a:lnTo>
                    <a:pt x="0" y="2551673"/>
                  </a:lnTo>
                  <a:lnTo>
                    <a:pt x="0" y="0"/>
                  </a:lnTo>
                  <a:close/>
                </a:path>
              </a:pathLst>
            </a:custGeom>
            <a:blipFill>
              <a:blip r:embed="rId15"/>
              <a:stretch>
                <a:fillRect/>
              </a:stretch>
            </a:blipFill>
          </p:spPr>
          <p:txBody>
            <a:bodyPr/>
            <a:lstStyle/>
            <a:p>
              <a:endParaRPr lang="en-IE"/>
            </a:p>
          </p:txBody>
        </p:sp>
        <p:sp>
          <p:nvSpPr>
            <p:cNvPr id="19" name="Freeform 19"/>
            <p:cNvSpPr/>
            <p:nvPr/>
          </p:nvSpPr>
          <p:spPr>
            <a:xfrm>
              <a:off x="6796393" y="285844"/>
              <a:ext cx="5936609" cy="1979985"/>
            </a:xfrm>
            <a:custGeom>
              <a:avLst/>
              <a:gdLst/>
              <a:ahLst/>
              <a:cxnLst/>
              <a:rect l="l" t="t" r="r" b="b"/>
              <a:pathLst>
                <a:path w="5936609" h="1979985">
                  <a:moveTo>
                    <a:pt x="0" y="0"/>
                  </a:moveTo>
                  <a:lnTo>
                    <a:pt x="5936608" y="0"/>
                  </a:lnTo>
                  <a:lnTo>
                    <a:pt x="5936608" y="1979985"/>
                  </a:lnTo>
                  <a:lnTo>
                    <a:pt x="0" y="1979985"/>
                  </a:lnTo>
                  <a:lnTo>
                    <a:pt x="0" y="0"/>
                  </a:lnTo>
                  <a:close/>
                </a:path>
              </a:pathLst>
            </a:custGeom>
            <a:blipFill>
              <a:blip r:embed="rId16"/>
              <a:stretch>
                <a:fillRect t="-1954" b="-1954"/>
              </a:stretch>
            </a:blipFill>
          </p:spPr>
          <p:txBody>
            <a:bodyPr/>
            <a:lstStyle/>
            <a:p>
              <a:endParaRPr lang="en-IE"/>
            </a:p>
          </p:txBody>
        </p:sp>
      </p:grpSp>
      <p:grpSp>
        <p:nvGrpSpPr>
          <p:cNvPr id="20" name="Group 20"/>
          <p:cNvGrpSpPr/>
          <p:nvPr/>
        </p:nvGrpSpPr>
        <p:grpSpPr>
          <a:xfrm>
            <a:off x="8772942" y="742244"/>
            <a:ext cx="8876955" cy="6165592"/>
            <a:chOff x="0" y="76200"/>
            <a:chExt cx="11835940" cy="7154509"/>
          </a:xfrm>
        </p:grpSpPr>
        <p:sp>
          <p:nvSpPr>
            <p:cNvPr id="21" name="TextBox 21"/>
            <p:cNvSpPr txBox="1"/>
            <p:nvPr/>
          </p:nvSpPr>
          <p:spPr>
            <a:xfrm>
              <a:off x="0" y="76200"/>
              <a:ext cx="11630607" cy="4196416"/>
            </a:xfrm>
            <a:prstGeom prst="rect">
              <a:avLst/>
            </a:prstGeom>
          </p:spPr>
          <p:txBody>
            <a:bodyPr lIns="0" tIns="0" rIns="0" bIns="0" rtlCol="0" anchor="t">
              <a:spAutoFit/>
            </a:bodyPr>
            <a:lstStyle/>
            <a:p>
              <a:pPr algn="ctr">
                <a:lnSpc>
                  <a:spcPts val="9350"/>
                </a:lnSpc>
              </a:pPr>
              <a:r>
                <a:rPr lang="en-US" altLang="en-US" sz="8800" b="1" dirty="0">
                  <a:latin typeface="Calibri" panose="020F0502020204030204" pitchFamily="34" charset="0"/>
                </a:rPr>
                <a:t>ETBI/ETB Module Re-design/Update Project</a:t>
              </a:r>
              <a:endParaRPr lang="en-US" sz="8500" b="1" dirty="0">
                <a:solidFill>
                  <a:srgbClr val="040404"/>
                </a:solidFill>
                <a:latin typeface="Open Sans Bold"/>
                <a:ea typeface="Open Sans Bold"/>
                <a:cs typeface="Open Sans Bold"/>
                <a:sym typeface="Open Sans Bold"/>
              </a:endParaRPr>
            </a:p>
          </p:txBody>
        </p:sp>
        <p:sp>
          <p:nvSpPr>
            <p:cNvPr id="22" name="TextBox 22"/>
            <p:cNvSpPr txBox="1"/>
            <p:nvPr/>
          </p:nvSpPr>
          <p:spPr>
            <a:xfrm>
              <a:off x="632180" y="5509583"/>
              <a:ext cx="11203760" cy="1721126"/>
            </a:xfrm>
            <a:prstGeom prst="rect">
              <a:avLst/>
            </a:prstGeom>
          </p:spPr>
          <p:txBody>
            <a:bodyPr wrap="square" lIns="0" tIns="0" rIns="0" bIns="0" rtlCol="0" anchor="t">
              <a:spAutoFit/>
            </a:bodyPr>
            <a:lstStyle/>
            <a:p>
              <a:pPr algn="ctr">
                <a:lnSpc>
                  <a:spcPts val="3884"/>
                </a:lnSpc>
              </a:pPr>
              <a:r>
                <a:rPr lang="en-US" altLang="en-US" sz="4000" b="1" dirty="0">
                  <a:latin typeface="Calibri" panose="020F0502020204030204" pitchFamily="34" charset="0"/>
                </a:rPr>
                <a:t>Module Development for QQI CAS Awards for ETB </a:t>
              </a:r>
              <a:r>
                <a:rPr lang="en-US" altLang="en-US" sz="3200" b="1" dirty="0">
                  <a:latin typeface="Calibri" panose="020F0502020204030204" pitchFamily="34" charset="0"/>
                </a:rPr>
                <a:t>Curriculum Development Support Staff</a:t>
              </a:r>
              <a:endParaRPr lang="en-US" sz="3699" b="1" dirty="0">
                <a:solidFill>
                  <a:srgbClr val="4F826F"/>
                </a:solidFill>
                <a:latin typeface="Open Sans Semi-Bold"/>
                <a:ea typeface="Open Sans Semi-Bold"/>
                <a:cs typeface="Open Sans Semi-Bold"/>
                <a:sym typeface="Open Sans Semi-Bold"/>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746967" y="7289965"/>
            <a:ext cx="1332444" cy="1332444"/>
          </a:xfrm>
          <a:custGeom>
            <a:avLst/>
            <a:gdLst/>
            <a:ahLst/>
            <a:cxnLst/>
            <a:rect l="l" t="t" r="r" b="b"/>
            <a:pathLst>
              <a:path w="1332444" h="1332444">
                <a:moveTo>
                  <a:pt x="0" y="0"/>
                </a:moveTo>
                <a:lnTo>
                  <a:pt x="1332444" y="0"/>
                </a:lnTo>
                <a:lnTo>
                  <a:pt x="1332444" y="1332443"/>
                </a:lnTo>
                <a:lnTo>
                  <a:pt x="0" y="13324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575948" y="8446142"/>
            <a:ext cx="4129182" cy="4129182"/>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2871165">
            <a:off x="4347232" y="96795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700000">
            <a:off x="3518199" y="8531919"/>
            <a:ext cx="1190046" cy="1190046"/>
          </a:xfrm>
          <a:custGeom>
            <a:avLst/>
            <a:gdLst/>
            <a:ahLst/>
            <a:cxnLst/>
            <a:rect l="l" t="t" r="r" b="b"/>
            <a:pathLst>
              <a:path w="1190046" h="1190046">
                <a:moveTo>
                  <a:pt x="0" y="0"/>
                </a:moveTo>
                <a:lnTo>
                  <a:pt x="1190047" y="0"/>
                </a:lnTo>
                <a:lnTo>
                  <a:pt x="1190047" y="1190047"/>
                </a:lnTo>
                <a:lnTo>
                  <a:pt x="0" y="1190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204335" y="8165925"/>
            <a:ext cx="568616" cy="5686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462"/>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3" name="Group 13"/>
          <p:cNvGrpSpPr>
            <a:grpSpLocks noChangeAspect="1"/>
          </p:cNvGrpSpPr>
          <p:nvPr/>
        </p:nvGrpSpPr>
        <p:grpSpPr>
          <a:xfrm>
            <a:off x="-1017350" y="-717972"/>
            <a:ext cx="6283906" cy="6283906"/>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10"/>
              <a:stretch>
                <a:fillRect l="-37719" r="-37719"/>
              </a:stretch>
            </a:blipFill>
          </p:spPr>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sp>
      </p:grpSp>
      <p:sp>
        <p:nvSpPr>
          <p:cNvPr id="18" name="Title 1">
            <a:extLst>
              <a:ext uri="{FF2B5EF4-FFF2-40B4-BE49-F238E27FC236}">
                <a16:creationId xmlns:a16="http://schemas.microsoft.com/office/drawing/2014/main" id="{F8DC0444-A1E9-4B77-9FE2-CBE7751864A5}"/>
              </a:ext>
            </a:extLst>
          </p:cNvPr>
          <p:cNvSpPr txBox="1">
            <a:spLocks/>
          </p:cNvSpPr>
          <p:nvPr/>
        </p:nvSpPr>
        <p:spPr>
          <a:xfrm>
            <a:off x="1257300" y="547688"/>
            <a:ext cx="15773400" cy="198834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600" b="1" dirty="0"/>
              <a:t>Leader Vs Manager</a:t>
            </a:r>
            <a:endParaRPr lang="en-IE" sz="6600" b="1" dirty="0">
              <a:latin typeface="+mn-lt"/>
            </a:endParaRPr>
          </a:p>
        </p:txBody>
      </p:sp>
      <p:sp>
        <p:nvSpPr>
          <p:cNvPr id="16" name="Rectangle 15">
            <a:extLst>
              <a:ext uri="{FF2B5EF4-FFF2-40B4-BE49-F238E27FC236}">
                <a16:creationId xmlns:a16="http://schemas.microsoft.com/office/drawing/2014/main" id="{E8B0E451-494D-41B4-AD4E-E30DF49FB49D}"/>
              </a:ext>
            </a:extLst>
          </p:cNvPr>
          <p:cNvSpPr/>
          <p:nvPr/>
        </p:nvSpPr>
        <p:spPr>
          <a:xfrm>
            <a:off x="6108241" y="2968528"/>
            <a:ext cx="8574912" cy="646331"/>
          </a:xfrm>
          <a:prstGeom prst="rect">
            <a:avLst/>
          </a:prstGeom>
        </p:spPr>
        <p:txBody>
          <a:bodyPr wrap="none">
            <a:spAutoFit/>
          </a:bodyPr>
          <a:lstStyle/>
          <a:p>
            <a:r>
              <a:rPr lang="en-GB" sz="3600" dirty="0"/>
              <a:t>You are probably </a:t>
            </a:r>
            <a:r>
              <a:rPr lang="en-GB" sz="3600" b="1" dirty="0"/>
              <a:t>not </a:t>
            </a:r>
            <a:r>
              <a:rPr lang="en-GB" sz="3600" dirty="0"/>
              <a:t>the SME’s line manager</a:t>
            </a:r>
          </a:p>
        </p:txBody>
      </p:sp>
    </p:spTree>
    <p:extLst>
      <p:ext uri="{BB962C8B-B14F-4D97-AF65-F5344CB8AC3E}">
        <p14:creationId xmlns:p14="http://schemas.microsoft.com/office/powerpoint/2010/main" val="352176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14779749" y="5470953"/>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dirty="0">
              <a:latin typeface="Calibri" panose="020F0502020204030204" pitchFamily="34" charset="0"/>
            </a:endParaRPr>
          </a:p>
        </p:txBody>
      </p:sp>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dirty="0">
              <a:latin typeface="Calibri" panose="020F0502020204030204" pitchFamily="34" charset="0"/>
            </a:endParaRPr>
          </a:p>
        </p:txBody>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dirty="0">
              <a:latin typeface="Calibri" panose="020F0502020204030204" pitchFamily="34" charset="0"/>
            </a:endParaRPr>
          </a:p>
        </p:txBody>
      </p:sp>
      <p:sp>
        <p:nvSpPr>
          <p:cNvPr id="5" name="Freeform 5"/>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dirty="0">
              <a:latin typeface="Calibri" panose="020F0502020204030204" pitchFamily="34" charset="0"/>
            </a:endParaRPr>
          </a:p>
        </p:txBody>
      </p:sp>
      <p:sp>
        <p:nvSpPr>
          <p:cNvPr id="6" name="Freeform 6"/>
          <p:cNvSpPr/>
          <p:nvPr/>
        </p:nvSpPr>
        <p:spPr>
          <a:xfrm rot="2871165">
            <a:off x="18011879" y="4327246"/>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dirty="0">
              <a:latin typeface="Calibri" panose="020F0502020204030204" pitchFamily="34" charset="0"/>
            </a:endParaRPr>
          </a:p>
        </p:txBody>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dirty="0">
              <a:latin typeface="Calibri" panose="020F0502020204030204" pitchFamily="34" charset="0"/>
            </a:endParaRPr>
          </a:p>
        </p:txBody>
      </p:sp>
      <p:sp>
        <p:nvSpPr>
          <p:cNvPr id="8" name="Freeform 8"/>
          <p:cNvSpPr/>
          <p:nvPr/>
        </p:nvSpPr>
        <p:spPr>
          <a:xfrm rot="2871165">
            <a:off x="17548723" y="4045887"/>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dirty="0">
              <a:latin typeface="Calibri" panose="020F0502020204030204" pitchFamily="34" charset="0"/>
            </a:endParaRPr>
          </a:p>
        </p:txBody>
      </p:sp>
      <p:sp>
        <p:nvSpPr>
          <p:cNvPr id="9" name="Freeform 9"/>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dirty="0">
              <a:latin typeface="Calibri" panose="020F0502020204030204" pitchFamily="34" charset="0"/>
            </a:endParaRPr>
          </a:p>
        </p:txBody>
      </p:sp>
      <p:sp>
        <p:nvSpPr>
          <p:cNvPr id="10" name="Freeform 10"/>
          <p:cNvSpPr/>
          <p:nvPr/>
        </p:nvSpPr>
        <p:spPr>
          <a:xfrm rot="2871165">
            <a:off x="3979860" y="690958"/>
            <a:ext cx="282567" cy="282567"/>
          </a:xfrm>
          <a:custGeom>
            <a:avLst/>
            <a:gdLst/>
            <a:ahLst/>
            <a:cxnLst/>
            <a:rect l="l" t="t" r="r" b="b"/>
            <a:pathLst>
              <a:path w="282567" h="282567">
                <a:moveTo>
                  <a:pt x="0" y="0"/>
                </a:moveTo>
                <a:lnTo>
                  <a:pt x="282566" y="0"/>
                </a:lnTo>
                <a:lnTo>
                  <a:pt x="282566"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dirty="0">
              <a:latin typeface="Calibri" panose="020F0502020204030204" pitchFamily="34" charset="0"/>
            </a:endParaRPr>
          </a:p>
        </p:txBody>
      </p:sp>
      <p:sp>
        <p:nvSpPr>
          <p:cNvPr id="11" name="Freeform 11"/>
          <p:cNvSpPr/>
          <p:nvPr/>
        </p:nvSpPr>
        <p:spPr>
          <a:xfrm rot="2871165">
            <a:off x="16493260" y="887417"/>
            <a:ext cx="282567" cy="282567"/>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dirty="0">
              <a:latin typeface="Calibri" panose="020F0502020204030204" pitchFamily="34" charset="0"/>
            </a:endParaRPr>
          </a:p>
        </p:txBody>
      </p:sp>
      <p:sp>
        <p:nvSpPr>
          <p:cNvPr id="12" name="Freeform 12"/>
          <p:cNvSpPr/>
          <p:nvPr/>
        </p:nvSpPr>
        <p:spPr>
          <a:xfrm rot="2700000">
            <a:off x="13672865" y="849067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dirty="0">
              <a:latin typeface="Calibri" panose="020F0502020204030204" pitchFamily="34" charset="0"/>
            </a:endParaRPr>
          </a:p>
        </p:txBody>
      </p:sp>
      <p:sp>
        <p:nvSpPr>
          <p:cNvPr id="13" name="Freeform 13"/>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dirty="0">
              <a:latin typeface="Calibri" panose="020F0502020204030204" pitchFamily="34" charset="0"/>
            </a:endParaRPr>
          </a:p>
        </p:txBody>
      </p:sp>
      <p:grpSp>
        <p:nvGrpSpPr>
          <p:cNvPr id="16" name="Group 16"/>
          <p:cNvGrpSpPr/>
          <p:nvPr/>
        </p:nvGrpSpPr>
        <p:grpSpPr>
          <a:xfrm>
            <a:off x="16971666" y="5143500"/>
            <a:ext cx="575268" cy="57526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dirty="0">
                <a:latin typeface="Calibri" panose="020F0502020204030204" pitchFamily="34" charset="0"/>
              </a:endParaRPr>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dirty="0">
                <a:latin typeface="Calibri" panose="020F0502020204030204" pitchFamily="34" charset="0"/>
              </a:endParaRPr>
            </a:p>
          </p:txBody>
        </p:sp>
      </p:grpSp>
      <p:grpSp>
        <p:nvGrpSpPr>
          <p:cNvPr id="19" name="Group 19"/>
          <p:cNvGrpSpPr/>
          <p:nvPr/>
        </p:nvGrpSpPr>
        <p:grpSpPr>
          <a:xfrm>
            <a:off x="-287634" y="4685056"/>
            <a:ext cx="575268" cy="5752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dirty="0">
                <a:latin typeface="Calibri" panose="020F0502020204030204" pitchFamily="34" charset="0"/>
              </a:endParaRPr>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dirty="0">
                <a:latin typeface="Calibri" panose="020F0502020204030204" pitchFamily="34" charset="0"/>
              </a:endParaRPr>
            </a:p>
          </p:txBody>
        </p:sp>
      </p:grpSp>
      <p:sp>
        <p:nvSpPr>
          <p:cNvPr id="22" name="Title 1">
            <a:extLst>
              <a:ext uri="{FF2B5EF4-FFF2-40B4-BE49-F238E27FC236}">
                <a16:creationId xmlns:a16="http://schemas.microsoft.com/office/drawing/2014/main" id="{D9FBAE24-9E62-4616-AB7F-50AF0B8513D4}"/>
              </a:ext>
            </a:extLst>
          </p:cNvPr>
          <p:cNvSpPr txBox="1">
            <a:spLocks/>
          </p:cNvSpPr>
          <p:nvPr/>
        </p:nvSpPr>
        <p:spPr>
          <a:xfrm>
            <a:off x="3894463" y="2418525"/>
            <a:ext cx="13716000" cy="3581400"/>
          </a:xfrm>
          <a:prstGeom prst="rect">
            <a:avLst/>
          </a:prstGeom>
        </p:spPr>
        <p:txBody>
          <a:bodyPr>
            <a:normAutofit fontScale="975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n-US" dirty="0" err="1">
                <a:latin typeface="Calibri" panose="020F0502020204030204" pitchFamily="34" charset="0"/>
              </a:rPr>
              <a:t>Programme</a:t>
            </a:r>
            <a:r>
              <a:rPr lang="en-US" dirty="0">
                <a:latin typeface="Calibri" panose="020F0502020204030204" pitchFamily="34" charset="0"/>
              </a:rPr>
              <a:t> Development Story </a:t>
            </a:r>
            <a:br>
              <a:rPr lang="en-US" dirty="0">
                <a:latin typeface="Calibri" panose="020F0502020204030204" pitchFamily="34" charset="0"/>
              </a:rPr>
            </a:br>
            <a:endParaRPr lang="en-IE" dirty="0">
              <a:latin typeface="Calibri" panose="020F0502020204030204" pitchFamily="34" charset="0"/>
            </a:endParaRPr>
          </a:p>
        </p:txBody>
      </p:sp>
      <p:sp>
        <p:nvSpPr>
          <p:cNvPr id="23" name="Subtitle 5">
            <a:extLst>
              <a:ext uri="{FF2B5EF4-FFF2-40B4-BE49-F238E27FC236}">
                <a16:creationId xmlns:a16="http://schemas.microsoft.com/office/drawing/2014/main" id="{546B2071-99FF-4689-95D3-49EC59652A2A}"/>
              </a:ext>
            </a:extLst>
          </p:cNvPr>
          <p:cNvSpPr txBox="1">
            <a:spLocks/>
          </p:cNvSpPr>
          <p:nvPr/>
        </p:nvSpPr>
        <p:spPr>
          <a:xfrm>
            <a:off x="1463947" y="6138037"/>
            <a:ext cx="17594316" cy="2483643"/>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a:latin typeface="Calibri" panose="020F0502020204030204" pitchFamily="34" charset="0"/>
              </a:rPr>
              <a:t>Level 6 Certificate in Music</a:t>
            </a:r>
            <a:br>
              <a:rPr lang="en-US" dirty="0">
                <a:latin typeface="Calibri" panose="020F0502020204030204" pitchFamily="34" charset="0"/>
              </a:rPr>
            </a:br>
            <a:r>
              <a:rPr lang="en-US" dirty="0">
                <a:latin typeface="Calibri" panose="020F0502020204030204" pitchFamily="34" charset="0"/>
              </a:rPr>
              <a:t>Level 6 Certificate in Digital Media Production</a:t>
            </a:r>
          </a:p>
          <a:p>
            <a:r>
              <a:rPr lang="en-US" b="1" dirty="0">
                <a:latin typeface="Calibri" panose="020F0502020204030204" pitchFamily="34" charset="0"/>
              </a:rPr>
              <a:t>Niamh </a:t>
            </a:r>
            <a:r>
              <a:rPr lang="en-US" b="1" dirty="0" err="1">
                <a:latin typeface="Calibri" panose="020F0502020204030204" pitchFamily="34" charset="0"/>
              </a:rPr>
              <a:t>Gaine</a:t>
            </a:r>
            <a:r>
              <a:rPr lang="en-US" b="1" dirty="0">
                <a:latin typeface="Calibri" panose="020F0502020204030204" pitchFamily="34" charset="0"/>
              </a:rPr>
              <a:t> </a:t>
            </a:r>
            <a:r>
              <a:rPr lang="en-US" dirty="0">
                <a:latin typeface="Calibri" panose="020F0502020204030204" pitchFamily="34" charset="0"/>
              </a:rPr>
              <a:t>- Assistant Manager, Cork College of FET- </a:t>
            </a:r>
            <a:r>
              <a:rPr lang="en-US" dirty="0" err="1">
                <a:latin typeface="Calibri" panose="020F0502020204030204" pitchFamily="34" charset="0"/>
              </a:rPr>
              <a:t>Bishopstown</a:t>
            </a:r>
            <a:r>
              <a:rPr lang="en-US" dirty="0">
                <a:latin typeface="Calibri" panose="020F0502020204030204" pitchFamily="34" charset="0"/>
              </a:rPr>
              <a:t> Campus </a:t>
            </a:r>
            <a:endParaRPr lang="en-IE" dirty="0">
              <a:latin typeface="Calibri" panose="020F0502020204030204" pitchFamily="34" charset="0"/>
            </a:endParaRPr>
          </a:p>
          <a:p>
            <a:endParaRPr lang="en-IE" dirty="0">
              <a:latin typeface="Calibri" panose="020F0502020204030204" pitchFamily="34" charset="0"/>
            </a:endParaRPr>
          </a:p>
        </p:txBody>
      </p:sp>
    </p:spTree>
    <p:extLst>
      <p:ext uri="{BB962C8B-B14F-4D97-AF65-F5344CB8AC3E}">
        <p14:creationId xmlns:p14="http://schemas.microsoft.com/office/powerpoint/2010/main" val="2311428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14779749" y="5470953"/>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dirty="0">
              <a:latin typeface="Calibri" panose="020F0502020204030204" pitchFamily="34" charset="0"/>
            </a:endParaRPr>
          </a:p>
        </p:txBody>
      </p:sp>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dirty="0">
              <a:latin typeface="Calibri" panose="020F0502020204030204" pitchFamily="34" charset="0"/>
            </a:endParaRPr>
          </a:p>
        </p:txBody>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dirty="0">
              <a:latin typeface="Calibri" panose="020F0502020204030204" pitchFamily="34" charset="0"/>
            </a:endParaRPr>
          </a:p>
        </p:txBody>
      </p:sp>
      <p:sp>
        <p:nvSpPr>
          <p:cNvPr id="5" name="Freeform 5"/>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dirty="0">
              <a:latin typeface="Calibri" panose="020F0502020204030204" pitchFamily="34" charset="0"/>
            </a:endParaRPr>
          </a:p>
        </p:txBody>
      </p:sp>
      <p:sp>
        <p:nvSpPr>
          <p:cNvPr id="6" name="Freeform 6"/>
          <p:cNvSpPr/>
          <p:nvPr/>
        </p:nvSpPr>
        <p:spPr>
          <a:xfrm rot="2871165">
            <a:off x="18011879" y="4327246"/>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dirty="0">
              <a:latin typeface="Calibri" panose="020F0502020204030204" pitchFamily="34" charset="0"/>
            </a:endParaRPr>
          </a:p>
        </p:txBody>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dirty="0">
              <a:latin typeface="Calibri" panose="020F0502020204030204" pitchFamily="34" charset="0"/>
            </a:endParaRPr>
          </a:p>
        </p:txBody>
      </p:sp>
      <p:sp>
        <p:nvSpPr>
          <p:cNvPr id="8" name="Freeform 8"/>
          <p:cNvSpPr/>
          <p:nvPr/>
        </p:nvSpPr>
        <p:spPr>
          <a:xfrm rot="2871165">
            <a:off x="17548723" y="4045887"/>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dirty="0">
              <a:latin typeface="Calibri" panose="020F0502020204030204" pitchFamily="34" charset="0"/>
            </a:endParaRPr>
          </a:p>
        </p:txBody>
      </p:sp>
      <p:sp>
        <p:nvSpPr>
          <p:cNvPr id="9" name="Freeform 9"/>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dirty="0">
              <a:latin typeface="Calibri" panose="020F0502020204030204" pitchFamily="34" charset="0"/>
            </a:endParaRPr>
          </a:p>
        </p:txBody>
      </p:sp>
      <p:sp>
        <p:nvSpPr>
          <p:cNvPr id="10" name="Freeform 10"/>
          <p:cNvSpPr/>
          <p:nvPr/>
        </p:nvSpPr>
        <p:spPr>
          <a:xfrm rot="2871165">
            <a:off x="3979860" y="690958"/>
            <a:ext cx="282567" cy="282567"/>
          </a:xfrm>
          <a:custGeom>
            <a:avLst/>
            <a:gdLst/>
            <a:ahLst/>
            <a:cxnLst/>
            <a:rect l="l" t="t" r="r" b="b"/>
            <a:pathLst>
              <a:path w="282567" h="282567">
                <a:moveTo>
                  <a:pt x="0" y="0"/>
                </a:moveTo>
                <a:lnTo>
                  <a:pt x="282566" y="0"/>
                </a:lnTo>
                <a:lnTo>
                  <a:pt x="282566"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dirty="0">
              <a:latin typeface="Calibri" panose="020F0502020204030204" pitchFamily="34" charset="0"/>
            </a:endParaRPr>
          </a:p>
        </p:txBody>
      </p:sp>
      <p:sp>
        <p:nvSpPr>
          <p:cNvPr id="11" name="Freeform 11"/>
          <p:cNvSpPr/>
          <p:nvPr/>
        </p:nvSpPr>
        <p:spPr>
          <a:xfrm rot="2871165">
            <a:off x="16493260" y="887417"/>
            <a:ext cx="282567" cy="282567"/>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dirty="0">
              <a:latin typeface="Calibri" panose="020F0502020204030204" pitchFamily="34" charset="0"/>
            </a:endParaRPr>
          </a:p>
        </p:txBody>
      </p:sp>
      <p:sp>
        <p:nvSpPr>
          <p:cNvPr id="12" name="Freeform 12"/>
          <p:cNvSpPr/>
          <p:nvPr/>
        </p:nvSpPr>
        <p:spPr>
          <a:xfrm rot="2700000">
            <a:off x="13672865" y="849067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dirty="0">
              <a:latin typeface="Calibri" panose="020F0502020204030204" pitchFamily="34" charset="0"/>
            </a:endParaRPr>
          </a:p>
        </p:txBody>
      </p:sp>
      <p:sp>
        <p:nvSpPr>
          <p:cNvPr id="13" name="Freeform 13"/>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dirty="0">
              <a:latin typeface="Calibri" panose="020F0502020204030204" pitchFamily="34" charset="0"/>
            </a:endParaRPr>
          </a:p>
        </p:txBody>
      </p:sp>
      <p:grpSp>
        <p:nvGrpSpPr>
          <p:cNvPr id="16" name="Group 16"/>
          <p:cNvGrpSpPr/>
          <p:nvPr/>
        </p:nvGrpSpPr>
        <p:grpSpPr>
          <a:xfrm>
            <a:off x="16971666" y="5143500"/>
            <a:ext cx="575268" cy="57526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dirty="0">
                <a:latin typeface="Calibri" panose="020F0502020204030204" pitchFamily="34" charset="0"/>
              </a:endParaRPr>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dirty="0">
                <a:latin typeface="Calibri" panose="020F0502020204030204" pitchFamily="34" charset="0"/>
              </a:endParaRPr>
            </a:p>
          </p:txBody>
        </p:sp>
      </p:grpSp>
      <p:grpSp>
        <p:nvGrpSpPr>
          <p:cNvPr id="19" name="Group 19"/>
          <p:cNvGrpSpPr/>
          <p:nvPr/>
        </p:nvGrpSpPr>
        <p:grpSpPr>
          <a:xfrm>
            <a:off x="-287634" y="4685056"/>
            <a:ext cx="575268" cy="5752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dirty="0">
                <a:latin typeface="Calibri" panose="020F0502020204030204" pitchFamily="34" charset="0"/>
              </a:endParaRPr>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dirty="0">
                <a:latin typeface="Calibri" panose="020F0502020204030204" pitchFamily="34" charset="0"/>
              </a:endParaRPr>
            </a:p>
          </p:txBody>
        </p:sp>
      </p:grpSp>
      <p:pic>
        <p:nvPicPr>
          <p:cNvPr id="22" name="Picture 21">
            <a:extLst>
              <a:ext uri="{FF2B5EF4-FFF2-40B4-BE49-F238E27FC236}">
                <a16:creationId xmlns:a16="http://schemas.microsoft.com/office/drawing/2014/main" id="{91DB6092-2656-4E15-B72D-CF42E65D18C0}"/>
              </a:ext>
            </a:extLst>
          </p:cNvPr>
          <p:cNvPicPr>
            <a:picLocks noChangeAspect="1"/>
          </p:cNvPicPr>
          <p:nvPr/>
        </p:nvPicPr>
        <p:blipFill>
          <a:blip r:embed="rId16"/>
          <a:stretch>
            <a:fillRect/>
          </a:stretch>
        </p:blipFill>
        <p:spPr>
          <a:xfrm>
            <a:off x="4087090" y="636429"/>
            <a:ext cx="11245193" cy="8422650"/>
          </a:xfrm>
          <a:prstGeom prst="rect">
            <a:avLst/>
          </a:prstGeom>
        </p:spPr>
      </p:pic>
    </p:spTree>
    <p:extLst>
      <p:ext uri="{BB962C8B-B14F-4D97-AF65-F5344CB8AC3E}">
        <p14:creationId xmlns:p14="http://schemas.microsoft.com/office/powerpoint/2010/main" val="2875084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14779749" y="5470953"/>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dirty="0">
              <a:latin typeface="Calibri" panose="020F0502020204030204" pitchFamily="34" charset="0"/>
            </a:endParaRPr>
          </a:p>
        </p:txBody>
      </p:sp>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dirty="0">
              <a:latin typeface="Calibri" panose="020F0502020204030204" pitchFamily="34" charset="0"/>
            </a:endParaRPr>
          </a:p>
        </p:txBody>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dirty="0">
              <a:latin typeface="Calibri" panose="020F0502020204030204" pitchFamily="34" charset="0"/>
            </a:endParaRPr>
          </a:p>
        </p:txBody>
      </p:sp>
      <p:sp>
        <p:nvSpPr>
          <p:cNvPr id="5" name="Freeform 5"/>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dirty="0">
              <a:latin typeface="Calibri" panose="020F0502020204030204" pitchFamily="34" charset="0"/>
            </a:endParaRPr>
          </a:p>
        </p:txBody>
      </p:sp>
      <p:sp>
        <p:nvSpPr>
          <p:cNvPr id="6" name="Freeform 6"/>
          <p:cNvSpPr/>
          <p:nvPr/>
        </p:nvSpPr>
        <p:spPr>
          <a:xfrm rot="2871165">
            <a:off x="18011879" y="4327246"/>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dirty="0">
              <a:latin typeface="Calibri" panose="020F0502020204030204" pitchFamily="34" charset="0"/>
            </a:endParaRPr>
          </a:p>
        </p:txBody>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dirty="0">
              <a:latin typeface="Calibri" panose="020F0502020204030204" pitchFamily="34" charset="0"/>
            </a:endParaRPr>
          </a:p>
        </p:txBody>
      </p:sp>
      <p:sp>
        <p:nvSpPr>
          <p:cNvPr id="8" name="Freeform 8"/>
          <p:cNvSpPr/>
          <p:nvPr/>
        </p:nvSpPr>
        <p:spPr>
          <a:xfrm rot="2871165">
            <a:off x="17548723" y="4045887"/>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dirty="0">
              <a:latin typeface="Calibri" panose="020F0502020204030204" pitchFamily="34" charset="0"/>
            </a:endParaRPr>
          </a:p>
        </p:txBody>
      </p:sp>
      <p:sp>
        <p:nvSpPr>
          <p:cNvPr id="9" name="Freeform 9"/>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dirty="0">
              <a:latin typeface="Calibri" panose="020F0502020204030204" pitchFamily="34" charset="0"/>
            </a:endParaRPr>
          </a:p>
        </p:txBody>
      </p:sp>
      <p:sp>
        <p:nvSpPr>
          <p:cNvPr id="10" name="Freeform 10"/>
          <p:cNvSpPr/>
          <p:nvPr/>
        </p:nvSpPr>
        <p:spPr>
          <a:xfrm rot="2871165">
            <a:off x="3979860" y="690958"/>
            <a:ext cx="282567" cy="282567"/>
          </a:xfrm>
          <a:custGeom>
            <a:avLst/>
            <a:gdLst/>
            <a:ahLst/>
            <a:cxnLst/>
            <a:rect l="l" t="t" r="r" b="b"/>
            <a:pathLst>
              <a:path w="282567" h="282567">
                <a:moveTo>
                  <a:pt x="0" y="0"/>
                </a:moveTo>
                <a:lnTo>
                  <a:pt x="282566" y="0"/>
                </a:lnTo>
                <a:lnTo>
                  <a:pt x="282566"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dirty="0">
              <a:latin typeface="Calibri" panose="020F0502020204030204" pitchFamily="34" charset="0"/>
            </a:endParaRPr>
          </a:p>
        </p:txBody>
      </p:sp>
      <p:sp>
        <p:nvSpPr>
          <p:cNvPr id="11" name="Freeform 11"/>
          <p:cNvSpPr/>
          <p:nvPr/>
        </p:nvSpPr>
        <p:spPr>
          <a:xfrm rot="2871165">
            <a:off x="16493260" y="887417"/>
            <a:ext cx="282567" cy="282567"/>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dirty="0">
              <a:latin typeface="Calibri" panose="020F0502020204030204" pitchFamily="34" charset="0"/>
            </a:endParaRPr>
          </a:p>
        </p:txBody>
      </p:sp>
      <p:sp>
        <p:nvSpPr>
          <p:cNvPr id="12" name="Freeform 12"/>
          <p:cNvSpPr/>
          <p:nvPr/>
        </p:nvSpPr>
        <p:spPr>
          <a:xfrm rot="2700000">
            <a:off x="13672865" y="849067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dirty="0">
              <a:latin typeface="Calibri" panose="020F0502020204030204" pitchFamily="34" charset="0"/>
            </a:endParaRPr>
          </a:p>
        </p:txBody>
      </p:sp>
      <p:sp>
        <p:nvSpPr>
          <p:cNvPr id="13" name="Freeform 13"/>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dirty="0">
              <a:latin typeface="Calibri" panose="020F0502020204030204" pitchFamily="34" charset="0"/>
            </a:endParaRPr>
          </a:p>
        </p:txBody>
      </p:sp>
      <p:sp>
        <p:nvSpPr>
          <p:cNvPr id="14" name="TextBox 14"/>
          <p:cNvSpPr txBox="1"/>
          <p:nvPr/>
        </p:nvSpPr>
        <p:spPr>
          <a:xfrm>
            <a:off x="3722029" y="718409"/>
            <a:ext cx="12912515" cy="1150828"/>
          </a:xfrm>
          <a:prstGeom prst="rect">
            <a:avLst/>
          </a:prstGeom>
        </p:spPr>
        <p:txBody>
          <a:bodyPr lIns="0" tIns="0" rIns="0" bIns="0" rtlCol="0" anchor="t">
            <a:spAutoFit/>
          </a:bodyPr>
          <a:lstStyle/>
          <a:p>
            <a:pPr algn="ctr">
              <a:lnSpc>
                <a:spcPts val="9900"/>
              </a:lnSpc>
            </a:pPr>
            <a:r>
              <a:rPr lang="en-US" sz="6000" b="1" dirty="0">
                <a:solidFill>
                  <a:srgbClr val="040404"/>
                </a:solidFill>
                <a:latin typeface="Open Sans Bold"/>
                <a:ea typeface="Open Sans Bold"/>
                <a:cs typeface="Open Sans Bold"/>
                <a:sym typeface="Open Sans Bold"/>
              </a:rPr>
              <a:t>Reflecting on the Process</a:t>
            </a:r>
            <a:endParaRPr lang="en-US" sz="9000" b="1" dirty="0">
              <a:solidFill>
                <a:srgbClr val="040404"/>
              </a:solidFill>
              <a:latin typeface="Open Sans Bold"/>
              <a:ea typeface="Open Sans Bold"/>
              <a:cs typeface="Open Sans Bold"/>
              <a:sym typeface="Open Sans Bold"/>
            </a:endParaRPr>
          </a:p>
        </p:txBody>
      </p:sp>
      <p:sp>
        <p:nvSpPr>
          <p:cNvPr id="15" name="TextBox 15"/>
          <p:cNvSpPr txBox="1"/>
          <p:nvPr/>
        </p:nvSpPr>
        <p:spPr>
          <a:xfrm>
            <a:off x="3447329" y="2280477"/>
            <a:ext cx="12512817" cy="3385542"/>
          </a:xfrm>
          <a:prstGeom prst="rect">
            <a:avLst/>
          </a:prstGeom>
        </p:spPr>
        <p:txBody>
          <a:bodyPr wrap="square" lIns="0" tIns="0" rIns="0" bIns="0" rtlCol="0" anchor="t">
            <a:spAutoFit/>
          </a:bodyPr>
          <a:lstStyle/>
          <a:p>
            <a:r>
              <a:rPr lang="en-US" sz="4400" dirty="0">
                <a:latin typeface="Calibri" panose="020F0502020204030204" pitchFamily="34" charset="0"/>
              </a:rPr>
              <a:t>Case Studies</a:t>
            </a:r>
          </a:p>
          <a:p>
            <a:endParaRPr lang="en-US" sz="4400" dirty="0">
              <a:latin typeface="Calibri" panose="020F0502020204030204" pitchFamily="34" charset="0"/>
            </a:endParaRPr>
          </a:p>
          <a:p>
            <a:pPr marL="571500" indent="-571500">
              <a:buFont typeface="Arial" panose="020B0604020202020204" pitchFamily="34" charset="0"/>
              <a:buChar char="•"/>
            </a:pPr>
            <a:r>
              <a:rPr lang="en-US" sz="4400" dirty="0">
                <a:latin typeface="Calibri" panose="020F0502020204030204" pitchFamily="34" charset="0"/>
              </a:rPr>
              <a:t>David Crowley, MSLETB</a:t>
            </a:r>
          </a:p>
          <a:p>
            <a:pPr marL="571500" indent="-571500">
              <a:buFont typeface="Arial" panose="020B0604020202020204" pitchFamily="34" charset="0"/>
              <a:buChar char="•"/>
            </a:pPr>
            <a:r>
              <a:rPr lang="en-US" sz="4400" dirty="0">
                <a:latin typeface="Calibri" panose="020F0502020204030204" pitchFamily="34" charset="0"/>
              </a:rPr>
              <a:t>Niamh </a:t>
            </a:r>
            <a:r>
              <a:rPr lang="en-US" sz="4400" dirty="0" err="1">
                <a:latin typeface="Calibri" panose="020F0502020204030204" pitchFamily="34" charset="0"/>
              </a:rPr>
              <a:t>Gaine</a:t>
            </a:r>
            <a:r>
              <a:rPr lang="en-US" sz="4400" dirty="0">
                <a:latin typeface="Calibri" panose="020F0502020204030204" pitchFamily="34" charset="0"/>
              </a:rPr>
              <a:t>, Cork ETB</a:t>
            </a:r>
          </a:p>
          <a:p>
            <a:pPr marL="571500" indent="-571500">
              <a:buFont typeface="Arial" panose="020B0604020202020204" pitchFamily="34" charset="0"/>
              <a:buChar char="•"/>
            </a:pPr>
            <a:r>
              <a:rPr lang="en-US" sz="4400" dirty="0">
                <a:latin typeface="Calibri" panose="020F0502020204030204" pitchFamily="34" charset="0"/>
              </a:rPr>
              <a:t>Fiona Fay, DDLETB</a:t>
            </a:r>
          </a:p>
        </p:txBody>
      </p:sp>
      <p:grpSp>
        <p:nvGrpSpPr>
          <p:cNvPr id="16" name="Group 16"/>
          <p:cNvGrpSpPr/>
          <p:nvPr/>
        </p:nvGrpSpPr>
        <p:grpSpPr>
          <a:xfrm>
            <a:off x="16971666" y="5143500"/>
            <a:ext cx="575268" cy="57526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dirty="0">
                <a:latin typeface="Calibri" panose="020F0502020204030204" pitchFamily="34" charset="0"/>
              </a:endParaRPr>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dirty="0">
                <a:latin typeface="Calibri" panose="020F0502020204030204" pitchFamily="34" charset="0"/>
              </a:endParaRPr>
            </a:p>
          </p:txBody>
        </p:sp>
      </p:grpSp>
      <p:grpSp>
        <p:nvGrpSpPr>
          <p:cNvPr id="19" name="Group 19"/>
          <p:cNvGrpSpPr/>
          <p:nvPr/>
        </p:nvGrpSpPr>
        <p:grpSpPr>
          <a:xfrm>
            <a:off x="-287634" y="4685056"/>
            <a:ext cx="575268" cy="5752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dirty="0">
                <a:latin typeface="Calibri" panose="020F0502020204030204" pitchFamily="34" charset="0"/>
              </a:endParaRPr>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dirty="0">
                <a:latin typeface="Calibri" panose="020F0502020204030204" pitchFamily="34" charset="0"/>
              </a:endParaRPr>
            </a:p>
          </p:txBody>
        </p:sp>
      </p:grpSp>
    </p:spTree>
    <p:extLst>
      <p:ext uri="{BB962C8B-B14F-4D97-AF65-F5344CB8AC3E}">
        <p14:creationId xmlns:p14="http://schemas.microsoft.com/office/powerpoint/2010/main" val="3431769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14779749" y="5470953"/>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dirty="0">
              <a:latin typeface="Calibri" panose="020F0502020204030204" pitchFamily="34" charset="0"/>
            </a:endParaRPr>
          </a:p>
        </p:txBody>
      </p:sp>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dirty="0">
              <a:latin typeface="Calibri" panose="020F0502020204030204" pitchFamily="34" charset="0"/>
            </a:endParaRPr>
          </a:p>
        </p:txBody>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dirty="0">
              <a:latin typeface="Calibri" panose="020F0502020204030204" pitchFamily="34" charset="0"/>
            </a:endParaRPr>
          </a:p>
        </p:txBody>
      </p:sp>
      <p:sp>
        <p:nvSpPr>
          <p:cNvPr id="5" name="Freeform 5"/>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dirty="0">
              <a:latin typeface="Calibri" panose="020F0502020204030204" pitchFamily="34" charset="0"/>
            </a:endParaRPr>
          </a:p>
        </p:txBody>
      </p:sp>
      <p:sp>
        <p:nvSpPr>
          <p:cNvPr id="6" name="Freeform 6"/>
          <p:cNvSpPr/>
          <p:nvPr/>
        </p:nvSpPr>
        <p:spPr>
          <a:xfrm rot="2871165">
            <a:off x="18011879" y="4327246"/>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dirty="0">
              <a:latin typeface="Calibri" panose="020F0502020204030204" pitchFamily="34" charset="0"/>
            </a:endParaRPr>
          </a:p>
        </p:txBody>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dirty="0">
              <a:latin typeface="Calibri" panose="020F0502020204030204" pitchFamily="34" charset="0"/>
            </a:endParaRPr>
          </a:p>
        </p:txBody>
      </p:sp>
      <p:sp>
        <p:nvSpPr>
          <p:cNvPr id="8" name="Freeform 8"/>
          <p:cNvSpPr/>
          <p:nvPr/>
        </p:nvSpPr>
        <p:spPr>
          <a:xfrm rot="2871165">
            <a:off x="17548723" y="4045887"/>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dirty="0">
              <a:latin typeface="Calibri" panose="020F0502020204030204" pitchFamily="34" charset="0"/>
            </a:endParaRPr>
          </a:p>
        </p:txBody>
      </p:sp>
      <p:sp>
        <p:nvSpPr>
          <p:cNvPr id="9" name="Freeform 9"/>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dirty="0">
              <a:latin typeface="Calibri" panose="020F0502020204030204" pitchFamily="34" charset="0"/>
            </a:endParaRPr>
          </a:p>
        </p:txBody>
      </p:sp>
      <p:sp>
        <p:nvSpPr>
          <p:cNvPr id="10" name="Freeform 10"/>
          <p:cNvSpPr/>
          <p:nvPr/>
        </p:nvSpPr>
        <p:spPr>
          <a:xfrm rot="2871165">
            <a:off x="3979860" y="690958"/>
            <a:ext cx="282567" cy="282567"/>
          </a:xfrm>
          <a:custGeom>
            <a:avLst/>
            <a:gdLst/>
            <a:ahLst/>
            <a:cxnLst/>
            <a:rect l="l" t="t" r="r" b="b"/>
            <a:pathLst>
              <a:path w="282567" h="282567">
                <a:moveTo>
                  <a:pt x="0" y="0"/>
                </a:moveTo>
                <a:lnTo>
                  <a:pt x="282566" y="0"/>
                </a:lnTo>
                <a:lnTo>
                  <a:pt x="282566"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dirty="0">
              <a:latin typeface="Calibri" panose="020F0502020204030204" pitchFamily="34" charset="0"/>
            </a:endParaRPr>
          </a:p>
        </p:txBody>
      </p:sp>
      <p:sp>
        <p:nvSpPr>
          <p:cNvPr id="11" name="Freeform 11"/>
          <p:cNvSpPr/>
          <p:nvPr/>
        </p:nvSpPr>
        <p:spPr>
          <a:xfrm rot="2871165">
            <a:off x="16493260" y="887417"/>
            <a:ext cx="282567" cy="282567"/>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dirty="0">
              <a:latin typeface="Calibri" panose="020F0502020204030204" pitchFamily="34" charset="0"/>
            </a:endParaRPr>
          </a:p>
        </p:txBody>
      </p:sp>
      <p:sp>
        <p:nvSpPr>
          <p:cNvPr id="12" name="Freeform 12"/>
          <p:cNvSpPr/>
          <p:nvPr/>
        </p:nvSpPr>
        <p:spPr>
          <a:xfrm rot="2700000">
            <a:off x="13672865" y="849067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dirty="0">
              <a:latin typeface="Calibri" panose="020F0502020204030204" pitchFamily="34" charset="0"/>
            </a:endParaRPr>
          </a:p>
        </p:txBody>
      </p:sp>
      <p:sp>
        <p:nvSpPr>
          <p:cNvPr id="13" name="Freeform 13"/>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dirty="0">
              <a:latin typeface="Calibri" panose="020F0502020204030204" pitchFamily="34" charset="0"/>
            </a:endParaRPr>
          </a:p>
        </p:txBody>
      </p:sp>
      <p:sp>
        <p:nvSpPr>
          <p:cNvPr id="14" name="TextBox 14"/>
          <p:cNvSpPr txBox="1"/>
          <p:nvPr/>
        </p:nvSpPr>
        <p:spPr>
          <a:xfrm>
            <a:off x="3722029" y="718409"/>
            <a:ext cx="12912515" cy="1150828"/>
          </a:xfrm>
          <a:prstGeom prst="rect">
            <a:avLst/>
          </a:prstGeom>
        </p:spPr>
        <p:txBody>
          <a:bodyPr lIns="0" tIns="0" rIns="0" bIns="0" rtlCol="0" anchor="t">
            <a:spAutoFit/>
          </a:bodyPr>
          <a:lstStyle/>
          <a:p>
            <a:pPr algn="ctr">
              <a:lnSpc>
                <a:spcPts val="9900"/>
              </a:lnSpc>
            </a:pPr>
            <a:r>
              <a:rPr lang="en-US" sz="6000" b="1" dirty="0">
                <a:solidFill>
                  <a:srgbClr val="040404"/>
                </a:solidFill>
                <a:latin typeface="Open Sans Bold"/>
                <a:ea typeface="Open Sans Bold"/>
                <a:cs typeface="Open Sans Bold"/>
                <a:sym typeface="Open Sans Bold"/>
              </a:rPr>
              <a:t>Reflecting on the Process</a:t>
            </a:r>
            <a:endParaRPr lang="en-US" sz="9000" b="1" dirty="0">
              <a:solidFill>
                <a:srgbClr val="040404"/>
              </a:solidFill>
              <a:latin typeface="Open Sans Bold"/>
              <a:ea typeface="Open Sans Bold"/>
              <a:cs typeface="Open Sans Bold"/>
              <a:sym typeface="Open Sans Bold"/>
            </a:endParaRPr>
          </a:p>
        </p:txBody>
      </p:sp>
      <p:sp>
        <p:nvSpPr>
          <p:cNvPr id="15" name="TextBox 15"/>
          <p:cNvSpPr txBox="1"/>
          <p:nvPr/>
        </p:nvSpPr>
        <p:spPr>
          <a:xfrm>
            <a:off x="3447329" y="2280477"/>
            <a:ext cx="12512817" cy="3385542"/>
          </a:xfrm>
          <a:prstGeom prst="rect">
            <a:avLst/>
          </a:prstGeom>
        </p:spPr>
        <p:txBody>
          <a:bodyPr wrap="square" lIns="0" tIns="0" rIns="0" bIns="0" rtlCol="0" anchor="t">
            <a:spAutoFit/>
          </a:bodyPr>
          <a:lstStyle/>
          <a:p>
            <a:r>
              <a:rPr lang="en-US" sz="4400" dirty="0">
                <a:latin typeface="Calibri" panose="020F0502020204030204" pitchFamily="34" charset="0"/>
              </a:rPr>
              <a:t>Case Studies</a:t>
            </a:r>
          </a:p>
          <a:p>
            <a:endParaRPr lang="en-US" sz="4400" dirty="0">
              <a:latin typeface="Calibri" panose="020F0502020204030204" pitchFamily="34" charset="0"/>
            </a:endParaRPr>
          </a:p>
          <a:p>
            <a:pPr marL="571500" indent="-571500">
              <a:buFont typeface="Arial" panose="020B0604020202020204" pitchFamily="34" charset="0"/>
              <a:buChar char="•"/>
            </a:pPr>
            <a:r>
              <a:rPr lang="en-US" sz="4400" dirty="0">
                <a:latin typeface="Calibri" panose="020F0502020204030204" pitchFamily="34" charset="0"/>
              </a:rPr>
              <a:t>David Crowley, MSLETB</a:t>
            </a:r>
          </a:p>
          <a:p>
            <a:pPr marL="571500" indent="-571500">
              <a:buFont typeface="Arial" panose="020B0604020202020204" pitchFamily="34" charset="0"/>
              <a:buChar char="•"/>
            </a:pPr>
            <a:r>
              <a:rPr lang="en-US" sz="4400" dirty="0">
                <a:latin typeface="Calibri" panose="020F0502020204030204" pitchFamily="34" charset="0"/>
              </a:rPr>
              <a:t>Niamh </a:t>
            </a:r>
            <a:r>
              <a:rPr lang="en-US" sz="4400" dirty="0" err="1">
                <a:latin typeface="Calibri" panose="020F0502020204030204" pitchFamily="34" charset="0"/>
              </a:rPr>
              <a:t>Gaine</a:t>
            </a:r>
            <a:r>
              <a:rPr lang="en-US" sz="4400" dirty="0">
                <a:latin typeface="Calibri" panose="020F0502020204030204" pitchFamily="34" charset="0"/>
              </a:rPr>
              <a:t>, Cork ETB</a:t>
            </a:r>
          </a:p>
          <a:p>
            <a:pPr marL="571500" indent="-571500">
              <a:buFont typeface="Arial" panose="020B0604020202020204" pitchFamily="34" charset="0"/>
              <a:buChar char="•"/>
            </a:pPr>
            <a:r>
              <a:rPr lang="en-US" sz="4400" dirty="0">
                <a:latin typeface="Calibri" panose="020F0502020204030204" pitchFamily="34" charset="0"/>
              </a:rPr>
              <a:t>Fiona Fay, DDLETB</a:t>
            </a:r>
          </a:p>
        </p:txBody>
      </p:sp>
      <p:grpSp>
        <p:nvGrpSpPr>
          <p:cNvPr id="16" name="Group 16"/>
          <p:cNvGrpSpPr/>
          <p:nvPr/>
        </p:nvGrpSpPr>
        <p:grpSpPr>
          <a:xfrm>
            <a:off x="16971666" y="5143500"/>
            <a:ext cx="575268" cy="57526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dirty="0">
                <a:latin typeface="Calibri" panose="020F0502020204030204" pitchFamily="34" charset="0"/>
              </a:endParaRPr>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dirty="0">
                <a:latin typeface="Calibri" panose="020F0502020204030204" pitchFamily="34" charset="0"/>
              </a:endParaRPr>
            </a:p>
          </p:txBody>
        </p:sp>
      </p:grpSp>
      <p:grpSp>
        <p:nvGrpSpPr>
          <p:cNvPr id="19" name="Group 19"/>
          <p:cNvGrpSpPr/>
          <p:nvPr/>
        </p:nvGrpSpPr>
        <p:grpSpPr>
          <a:xfrm>
            <a:off x="-287634" y="4685056"/>
            <a:ext cx="575268" cy="5752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dirty="0">
                <a:latin typeface="Calibri" panose="020F0502020204030204" pitchFamily="34" charset="0"/>
              </a:endParaRPr>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dirty="0">
                <a:latin typeface="Calibri" panose="020F0502020204030204" pitchFamily="34" charset="0"/>
              </a:endParaRPr>
            </a:p>
          </p:txBody>
        </p:sp>
      </p:grpSp>
    </p:spTree>
    <p:extLst>
      <p:ext uri="{BB962C8B-B14F-4D97-AF65-F5344CB8AC3E}">
        <p14:creationId xmlns:p14="http://schemas.microsoft.com/office/powerpoint/2010/main" val="1375537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A2FC8B-4FC4-71CA-6B97-A3C2E075ED1D}"/>
              </a:ext>
            </a:extLst>
          </p:cNvPr>
          <p:cNvPicPr>
            <a:picLocks noChangeAspect="1"/>
          </p:cNvPicPr>
          <p:nvPr/>
        </p:nvPicPr>
        <p:blipFill>
          <a:blip r:embed="rId2"/>
          <a:stretch>
            <a:fillRect/>
          </a:stretch>
        </p:blipFill>
        <p:spPr>
          <a:xfrm>
            <a:off x="4059382" y="2353315"/>
            <a:ext cx="9628910" cy="7249565"/>
          </a:xfrm>
          <a:prstGeom prst="rect">
            <a:avLst/>
          </a:prstGeom>
        </p:spPr>
      </p:pic>
      <p:sp>
        <p:nvSpPr>
          <p:cNvPr id="5" name="TextBox 4">
            <a:extLst>
              <a:ext uri="{FF2B5EF4-FFF2-40B4-BE49-F238E27FC236}">
                <a16:creationId xmlns:a16="http://schemas.microsoft.com/office/drawing/2014/main" id="{1FFDC7EB-9B8B-AAE3-8E1D-2ABBBA3DF29A}"/>
              </a:ext>
            </a:extLst>
          </p:cNvPr>
          <p:cNvSpPr txBox="1"/>
          <p:nvPr/>
        </p:nvSpPr>
        <p:spPr>
          <a:xfrm>
            <a:off x="2145674" y="1177545"/>
            <a:ext cx="13104891" cy="1938992"/>
          </a:xfrm>
          <a:prstGeom prst="rect">
            <a:avLst/>
          </a:prstGeom>
          <a:noFill/>
        </p:spPr>
        <p:txBody>
          <a:bodyPr wrap="square" rtlCol="0">
            <a:spAutoFit/>
          </a:bodyPr>
          <a:lstStyle/>
          <a:p>
            <a:pPr algn="ctr" defTabSz="1371600"/>
            <a:r>
              <a:rPr lang="en-US" sz="6000" b="1" dirty="0">
                <a:solidFill>
                  <a:prstClr val="black"/>
                </a:solidFill>
                <a:latin typeface="Calibri" panose="020F0502020204030204" pitchFamily="34" charset="0"/>
              </a:rPr>
              <a:t>Programme Development is a  Rhizomatic Process </a:t>
            </a:r>
            <a:endParaRPr lang="en-IE" sz="6000" b="1" dirty="0">
              <a:solidFill>
                <a:prstClr val="black"/>
              </a:solidFill>
              <a:latin typeface="Calibri" panose="020F0502020204030204" pitchFamily="34" charset="0"/>
            </a:endParaRPr>
          </a:p>
        </p:txBody>
      </p:sp>
      <p:sp>
        <p:nvSpPr>
          <p:cNvPr id="6" name="Freeform 3">
            <a:extLst>
              <a:ext uri="{FF2B5EF4-FFF2-40B4-BE49-F238E27FC236}">
                <a16:creationId xmlns:a16="http://schemas.microsoft.com/office/drawing/2014/main" id="{B8E73532-2D2C-4164-A5EC-0DA203BA1B1E}"/>
              </a:ext>
            </a:extLst>
          </p:cNvPr>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4">
            <a:extLst>
              <a:ext uri="{FF2B5EF4-FFF2-40B4-BE49-F238E27FC236}">
                <a16:creationId xmlns:a16="http://schemas.microsoft.com/office/drawing/2014/main" id="{A0B7B60C-B8F7-4C6A-854A-93C273685F4A}"/>
              </a:ext>
            </a:extLst>
          </p:cNvPr>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5">
            <a:extLst>
              <a:ext uri="{FF2B5EF4-FFF2-40B4-BE49-F238E27FC236}">
                <a16:creationId xmlns:a16="http://schemas.microsoft.com/office/drawing/2014/main" id="{43D1178F-88D2-4EEA-B5C8-A25BFED2EFF1}"/>
              </a:ext>
            </a:extLst>
          </p:cNvPr>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7">
            <a:extLst>
              <a:ext uri="{FF2B5EF4-FFF2-40B4-BE49-F238E27FC236}">
                <a16:creationId xmlns:a16="http://schemas.microsoft.com/office/drawing/2014/main" id="{C22A89A9-966F-425C-ABE3-B99EF0EA8FC6}"/>
              </a:ext>
            </a:extLst>
          </p:cNvPr>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9">
            <a:extLst>
              <a:ext uri="{FF2B5EF4-FFF2-40B4-BE49-F238E27FC236}">
                <a16:creationId xmlns:a16="http://schemas.microsoft.com/office/drawing/2014/main" id="{0EDC243D-F563-4865-8E37-759B8C5CD280}"/>
              </a:ext>
            </a:extLst>
          </p:cNvPr>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0">
            <a:extLst>
              <a:ext uri="{FF2B5EF4-FFF2-40B4-BE49-F238E27FC236}">
                <a16:creationId xmlns:a16="http://schemas.microsoft.com/office/drawing/2014/main" id="{0534AE45-7741-4EF5-9DA4-E1E7C4923194}"/>
              </a:ext>
            </a:extLst>
          </p:cNvPr>
          <p:cNvSpPr/>
          <p:nvPr/>
        </p:nvSpPr>
        <p:spPr>
          <a:xfrm rot="2871165">
            <a:off x="3979860" y="690958"/>
            <a:ext cx="282567" cy="282567"/>
          </a:xfrm>
          <a:custGeom>
            <a:avLst/>
            <a:gdLst/>
            <a:ahLst/>
            <a:cxnLst/>
            <a:rect l="l" t="t" r="r" b="b"/>
            <a:pathLst>
              <a:path w="282567" h="282567">
                <a:moveTo>
                  <a:pt x="0" y="0"/>
                </a:moveTo>
                <a:lnTo>
                  <a:pt x="282566" y="0"/>
                </a:lnTo>
                <a:lnTo>
                  <a:pt x="282566" y="282567"/>
                </a:lnTo>
                <a:lnTo>
                  <a:pt x="0" y="282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3">
            <a:extLst>
              <a:ext uri="{FF2B5EF4-FFF2-40B4-BE49-F238E27FC236}">
                <a16:creationId xmlns:a16="http://schemas.microsoft.com/office/drawing/2014/main" id="{64B14A69-FCFF-49FE-985E-77AF268607E2}"/>
              </a:ext>
            </a:extLst>
          </p:cNvPr>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3" name="Group 19">
            <a:extLst>
              <a:ext uri="{FF2B5EF4-FFF2-40B4-BE49-F238E27FC236}">
                <a16:creationId xmlns:a16="http://schemas.microsoft.com/office/drawing/2014/main" id="{7B89171D-AE05-4CBB-BE86-E413461D0958}"/>
              </a:ext>
            </a:extLst>
          </p:cNvPr>
          <p:cNvGrpSpPr/>
          <p:nvPr/>
        </p:nvGrpSpPr>
        <p:grpSpPr>
          <a:xfrm>
            <a:off x="-287634" y="4685056"/>
            <a:ext cx="575268" cy="575268"/>
            <a:chOff x="0" y="0"/>
            <a:chExt cx="812800" cy="812800"/>
          </a:xfrm>
        </p:grpSpPr>
        <p:sp>
          <p:nvSpPr>
            <p:cNvPr id="14" name="Freeform 20">
              <a:extLst>
                <a:ext uri="{FF2B5EF4-FFF2-40B4-BE49-F238E27FC236}">
                  <a16:creationId xmlns:a16="http://schemas.microsoft.com/office/drawing/2014/main" id="{B60F8A4E-E886-4963-883C-B5CD6C32891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5" name="TextBox 21">
              <a:extLst>
                <a:ext uri="{FF2B5EF4-FFF2-40B4-BE49-F238E27FC236}">
                  <a16:creationId xmlns:a16="http://schemas.microsoft.com/office/drawing/2014/main" id="{3AB2CC80-6203-4416-9999-5A78DEC93849}"/>
                </a:ext>
              </a:extLst>
            </p:cNvPr>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dirty="0">
                <a:latin typeface="Calibri" panose="020F0502020204030204" pitchFamily="34" charset="0"/>
              </a:endParaRPr>
            </a:p>
          </p:txBody>
        </p:sp>
      </p:grpSp>
    </p:spTree>
    <p:extLst>
      <p:ext uri="{BB962C8B-B14F-4D97-AF65-F5344CB8AC3E}">
        <p14:creationId xmlns:p14="http://schemas.microsoft.com/office/powerpoint/2010/main" val="2389659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D4EB33-9B52-6055-8DB6-00E8E7DBEFEA}"/>
              </a:ext>
            </a:extLst>
          </p:cNvPr>
          <p:cNvPicPr>
            <a:picLocks noChangeAspect="1"/>
          </p:cNvPicPr>
          <p:nvPr/>
        </p:nvPicPr>
        <p:blipFill>
          <a:blip r:embed="rId2"/>
          <a:stretch>
            <a:fillRect/>
          </a:stretch>
        </p:blipFill>
        <p:spPr>
          <a:xfrm>
            <a:off x="4668984" y="779321"/>
            <a:ext cx="7647708" cy="7647708"/>
          </a:xfrm>
          <a:prstGeom prst="rect">
            <a:avLst/>
          </a:prstGeom>
        </p:spPr>
      </p:pic>
      <p:sp>
        <p:nvSpPr>
          <p:cNvPr id="3" name="Freeform 4">
            <a:extLst>
              <a:ext uri="{FF2B5EF4-FFF2-40B4-BE49-F238E27FC236}">
                <a16:creationId xmlns:a16="http://schemas.microsoft.com/office/drawing/2014/main" id="{5AAD0C0B-8485-4364-97D7-932B2D0A2350}"/>
              </a:ext>
            </a:extLst>
          </p:cNvPr>
          <p:cNvSpPr/>
          <p:nvPr/>
        </p:nvSpPr>
        <p:spPr>
          <a:xfrm rot="2700000">
            <a:off x="-51582" y="6926587"/>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E" dirty="0">
              <a:latin typeface="Calibri" panose="020F0502020204030204" pitchFamily="34" charset="0"/>
            </a:endParaRPr>
          </a:p>
        </p:txBody>
      </p:sp>
      <p:sp>
        <p:nvSpPr>
          <p:cNvPr id="4" name="Freeform 5">
            <a:extLst>
              <a:ext uri="{FF2B5EF4-FFF2-40B4-BE49-F238E27FC236}">
                <a16:creationId xmlns:a16="http://schemas.microsoft.com/office/drawing/2014/main" id="{2C7AA7AE-6796-4130-8A39-B67F8ECD11EB}"/>
              </a:ext>
            </a:extLst>
          </p:cNvPr>
          <p:cNvSpPr/>
          <p:nvPr/>
        </p:nvSpPr>
        <p:spPr>
          <a:xfrm rot="2871165">
            <a:off x="2196342" y="6352729"/>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dirty="0">
              <a:latin typeface="Calibri" panose="020F0502020204030204" pitchFamily="34" charset="0"/>
            </a:endParaRPr>
          </a:p>
        </p:txBody>
      </p:sp>
      <p:sp>
        <p:nvSpPr>
          <p:cNvPr id="5" name="Freeform 7">
            <a:extLst>
              <a:ext uri="{FF2B5EF4-FFF2-40B4-BE49-F238E27FC236}">
                <a16:creationId xmlns:a16="http://schemas.microsoft.com/office/drawing/2014/main" id="{BB21F0AF-C60B-41FE-BC17-F6CA981707A4}"/>
              </a:ext>
            </a:extLst>
          </p:cNvPr>
          <p:cNvSpPr/>
          <p:nvPr/>
        </p:nvSpPr>
        <p:spPr>
          <a:xfrm rot="2871165">
            <a:off x="16258262" y="7990562"/>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dirty="0">
              <a:latin typeface="Calibri" panose="020F0502020204030204" pitchFamily="34" charset="0"/>
            </a:endParaRPr>
          </a:p>
        </p:txBody>
      </p:sp>
      <p:sp>
        <p:nvSpPr>
          <p:cNvPr id="6" name="Freeform 9">
            <a:extLst>
              <a:ext uri="{FF2B5EF4-FFF2-40B4-BE49-F238E27FC236}">
                <a16:creationId xmlns:a16="http://schemas.microsoft.com/office/drawing/2014/main" id="{BF7E8CF9-9952-466E-B3DA-C626B379E156}"/>
              </a:ext>
            </a:extLst>
          </p:cNvPr>
          <p:cNvSpPr/>
          <p:nvPr/>
        </p:nvSpPr>
        <p:spPr>
          <a:xfrm rot="2871165">
            <a:off x="2043270" y="10418253"/>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dirty="0">
              <a:latin typeface="Calibri" panose="020F0502020204030204" pitchFamily="34" charset="0"/>
            </a:endParaRPr>
          </a:p>
        </p:txBody>
      </p:sp>
      <p:sp>
        <p:nvSpPr>
          <p:cNvPr id="7" name="Freeform 13">
            <a:extLst>
              <a:ext uri="{FF2B5EF4-FFF2-40B4-BE49-F238E27FC236}">
                <a16:creationId xmlns:a16="http://schemas.microsoft.com/office/drawing/2014/main" id="{14BA6311-0AAE-4F91-B7F4-C4877C135CF7}"/>
              </a:ext>
            </a:extLst>
          </p:cNvPr>
          <p:cNvSpPr/>
          <p:nvPr/>
        </p:nvSpPr>
        <p:spPr>
          <a:xfrm rot="2700000">
            <a:off x="16485087" y="8359607"/>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E" dirty="0">
              <a:latin typeface="Calibri" panose="020F0502020204030204" pitchFamily="34" charset="0"/>
            </a:endParaRPr>
          </a:p>
        </p:txBody>
      </p:sp>
      <p:grpSp>
        <p:nvGrpSpPr>
          <p:cNvPr id="8" name="Group 19">
            <a:extLst>
              <a:ext uri="{FF2B5EF4-FFF2-40B4-BE49-F238E27FC236}">
                <a16:creationId xmlns:a16="http://schemas.microsoft.com/office/drawing/2014/main" id="{13F8C518-11CF-4839-B7F5-07F2F5A63220}"/>
              </a:ext>
            </a:extLst>
          </p:cNvPr>
          <p:cNvGrpSpPr/>
          <p:nvPr/>
        </p:nvGrpSpPr>
        <p:grpSpPr>
          <a:xfrm>
            <a:off x="1144018" y="5568544"/>
            <a:ext cx="575268" cy="575268"/>
            <a:chOff x="0" y="0"/>
            <a:chExt cx="812800" cy="812800"/>
          </a:xfrm>
        </p:grpSpPr>
        <p:sp>
          <p:nvSpPr>
            <p:cNvPr id="9" name="Freeform 20">
              <a:extLst>
                <a:ext uri="{FF2B5EF4-FFF2-40B4-BE49-F238E27FC236}">
                  <a16:creationId xmlns:a16="http://schemas.microsoft.com/office/drawing/2014/main" id="{7CB8C996-D6D0-49F5-AFAD-45C12A5ED84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dirty="0">
                <a:latin typeface="Calibri" panose="020F0502020204030204" pitchFamily="34" charset="0"/>
              </a:endParaRPr>
            </a:p>
          </p:txBody>
        </p:sp>
        <p:sp>
          <p:nvSpPr>
            <p:cNvPr id="10" name="TextBox 21">
              <a:extLst>
                <a:ext uri="{FF2B5EF4-FFF2-40B4-BE49-F238E27FC236}">
                  <a16:creationId xmlns:a16="http://schemas.microsoft.com/office/drawing/2014/main" id="{0F369D8A-894F-48AF-B4A3-5CC234657EA1}"/>
                </a:ext>
              </a:extLst>
            </p:cNvPr>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dirty="0">
                <a:latin typeface="Calibri" panose="020F0502020204030204" pitchFamily="34" charset="0"/>
              </a:endParaRPr>
            </a:p>
          </p:txBody>
        </p:sp>
      </p:grpSp>
      <p:sp>
        <p:nvSpPr>
          <p:cNvPr id="11" name="Freeform 3">
            <a:extLst>
              <a:ext uri="{FF2B5EF4-FFF2-40B4-BE49-F238E27FC236}">
                <a16:creationId xmlns:a16="http://schemas.microsoft.com/office/drawing/2014/main" id="{1E90373F-A84A-4378-BB81-F9ADE7392431}"/>
              </a:ext>
            </a:extLst>
          </p:cNvPr>
          <p:cNvSpPr/>
          <p:nvPr/>
        </p:nvSpPr>
        <p:spPr>
          <a:xfrm rot="2700000">
            <a:off x="-1971280" y="-1642013"/>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13">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2447622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14779749" y="5470953"/>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871165">
            <a:off x="18011879" y="4327246"/>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rot="2871165">
            <a:off x="17548723" y="4045887"/>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2871165">
            <a:off x="3979860" y="690958"/>
            <a:ext cx="282567" cy="282567"/>
          </a:xfrm>
          <a:custGeom>
            <a:avLst/>
            <a:gdLst/>
            <a:ahLst/>
            <a:cxnLst/>
            <a:rect l="l" t="t" r="r" b="b"/>
            <a:pathLst>
              <a:path w="282567" h="282567">
                <a:moveTo>
                  <a:pt x="0" y="0"/>
                </a:moveTo>
                <a:lnTo>
                  <a:pt x="282566" y="0"/>
                </a:lnTo>
                <a:lnTo>
                  <a:pt x="282566"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2871165">
            <a:off x="16493260" y="887417"/>
            <a:ext cx="282567" cy="282567"/>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rot="2700000">
            <a:off x="13672865" y="849067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TextBox 14"/>
          <p:cNvSpPr txBox="1"/>
          <p:nvPr/>
        </p:nvSpPr>
        <p:spPr>
          <a:xfrm>
            <a:off x="1690645" y="4972690"/>
            <a:ext cx="12912515" cy="2420406"/>
          </a:xfrm>
          <a:prstGeom prst="rect">
            <a:avLst/>
          </a:prstGeom>
        </p:spPr>
        <p:txBody>
          <a:bodyPr lIns="0" tIns="0" rIns="0" bIns="0" rtlCol="0" anchor="t">
            <a:spAutoFit/>
          </a:bodyPr>
          <a:lstStyle/>
          <a:p>
            <a:pPr algn="ctr">
              <a:lnSpc>
                <a:spcPts val="9900"/>
              </a:lnSpc>
            </a:pPr>
            <a:r>
              <a:rPr lang="en-US" sz="6000" b="1" dirty="0">
                <a:solidFill>
                  <a:srgbClr val="040404"/>
                </a:solidFill>
                <a:latin typeface="Open Sans Bold"/>
                <a:ea typeface="Open Sans Bold"/>
                <a:cs typeface="Open Sans Bold"/>
                <a:sym typeface="Open Sans Bold"/>
              </a:rPr>
              <a:t>Fiona Fay</a:t>
            </a:r>
          </a:p>
          <a:p>
            <a:pPr algn="ctr">
              <a:lnSpc>
                <a:spcPts val="9900"/>
              </a:lnSpc>
            </a:pPr>
            <a:r>
              <a:rPr lang="en-US" sz="6000" b="1" dirty="0">
                <a:solidFill>
                  <a:srgbClr val="040404"/>
                </a:solidFill>
                <a:latin typeface="Open Sans Bold"/>
                <a:ea typeface="Open Sans Bold"/>
                <a:cs typeface="Open Sans Bold"/>
                <a:sym typeface="Open Sans Bold"/>
              </a:rPr>
              <a:t>DDLETB</a:t>
            </a:r>
          </a:p>
        </p:txBody>
      </p:sp>
      <p:grpSp>
        <p:nvGrpSpPr>
          <p:cNvPr id="16" name="Group 16"/>
          <p:cNvGrpSpPr/>
          <p:nvPr/>
        </p:nvGrpSpPr>
        <p:grpSpPr>
          <a:xfrm>
            <a:off x="16971666" y="5143500"/>
            <a:ext cx="575268" cy="57526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dirty="0">
                <a:latin typeface="Calibri" panose="020F0502020204030204" pitchFamily="34" charset="0"/>
              </a:endParaRPr>
            </a:p>
          </p:txBody>
        </p:sp>
      </p:grpSp>
      <p:grpSp>
        <p:nvGrpSpPr>
          <p:cNvPr id="19" name="Group 19"/>
          <p:cNvGrpSpPr/>
          <p:nvPr/>
        </p:nvGrpSpPr>
        <p:grpSpPr>
          <a:xfrm>
            <a:off x="-287634" y="4685056"/>
            <a:ext cx="575268" cy="5752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dirty="0">
                <a:latin typeface="Calibri" panose="020F0502020204030204" pitchFamily="34" charset="0"/>
              </a:endParaRPr>
            </a:p>
          </p:txBody>
        </p:sp>
      </p:grpSp>
    </p:spTree>
    <p:extLst>
      <p:ext uri="{BB962C8B-B14F-4D97-AF65-F5344CB8AC3E}">
        <p14:creationId xmlns:p14="http://schemas.microsoft.com/office/powerpoint/2010/main" val="1162462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C68A55F-7B32-44D8-AEE5-1AF405326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2590C170-E8AD-D12B-F5DE-D38581C04886}"/>
              </a:ext>
            </a:extLst>
          </p:cNvPr>
          <p:cNvSpPr>
            <a:spLocks noGrp="1"/>
          </p:cNvSpPr>
          <p:nvPr>
            <p:ph type="title"/>
          </p:nvPr>
        </p:nvSpPr>
        <p:spPr>
          <a:xfrm>
            <a:off x="982980" y="643546"/>
            <a:ext cx="4251960" cy="8186384"/>
          </a:xfrm>
        </p:spPr>
        <p:txBody>
          <a:bodyPr anchor="ctr">
            <a:normAutofit/>
          </a:bodyPr>
          <a:lstStyle/>
          <a:p>
            <a:r>
              <a:rPr lang="en-IE" sz="4650" b="1" dirty="0"/>
              <a:t>Working in curriculum support with SMEs</a:t>
            </a:r>
            <a:r>
              <a:rPr lang="en-IE" sz="4650" dirty="0"/>
              <a:t>:</a:t>
            </a:r>
            <a:br>
              <a:rPr lang="en-IE" sz="4650" dirty="0">
                <a:ea typeface="Calibri Light"/>
                <a:cs typeface="Calibri Light"/>
              </a:rPr>
            </a:br>
            <a:br>
              <a:rPr lang="en-IE" sz="4650" dirty="0"/>
            </a:br>
            <a:r>
              <a:rPr lang="en-IE" sz="4650" dirty="0"/>
              <a:t>learning to date </a:t>
            </a:r>
            <a:br>
              <a:rPr lang="en-IE" sz="4650" dirty="0"/>
            </a:br>
            <a:br>
              <a:rPr lang="en-IE" sz="4650" dirty="0"/>
            </a:br>
            <a:r>
              <a:rPr lang="en-IE" sz="4650" dirty="0"/>
              <a:t>Fiona Fay, DDLETB</a:t>
            </a:r>
            <a:br>
              <a:rPr lang="en-IE" sz="4650" dirty="0"/>
            </a:br>
            <a:endParaRPr lang="en-IE" sz="4650" dirty="0"/>
          </a:p>
        </p:txBody>
      </p:sp>
      <p:sp>
        <p:nvSpPr>
          <p:cNvPr id="26" name="Rectangle 25">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2980" y="9168512"/>
            <a:ext cx="1625346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8" name="Rectangle 27">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67812" y="7029126"/>
            <a:ext cx="82296" cy="4251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aphicFrame>
        <p:nvGraphicFramePr>
          <p:cNvPr id="19" name="Content Placeholder 2">
            <a:extLst>
              <a:ext uri="{FF2B5EF4-FFF2-40B4-BE49-F238E27FC236}">
                <a16:creationId xmlns:a16="http://schemas.microsoft.com/office/drawing/2014/main" id="{6B503B34-0F14-88A9-820A-8F79A515F5C5}"/>
              </a:ext>
            </a:extLst>
          </p:cNvPr>
          <p:cNvGraphicFramePr>
            <a:graphicFrameLocks noGrp="1"/>
          </p:cNvGraphicFramePr>
          <p:nvPr>
            <p:ph idx="1"/>
            <p:extLst>
              <p:ext uri="{D42A27DB-BD31-4B8C-83A1-F6EECF244321}">
                <p14:modId xmlns:p14="http://schemas.microsoft.com/office/powerpoint/2010/main" val="1904379851"/>
              </p:ext>
            </p:extLst>
          </p:nvPr>
        </p:nvGraphicFramePr>
        <p:xfrm>
          <a:off x="6062472" y="643545"/>
          <a:ext cx="11178540" cy="8189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reeform 3">
            <a:extLst>
              <a:ext uri="{FF2B5EF4-FFF2-40B4-BE49-F238E27FC236}">
                <a16:creationId xmlns:a16="http://schemas.microsoft.com/office/drawing/2014/main" id="{F72F7B33-A983-4F29-9F18-9792B5BF3206}"/>
              </a:ext>
            </a:extLst>
          </p:cNvPr>
          <p:cNvSpPr/>
          <p:nvPr/>
        </p:nvSpPr>
        <p:spPr>
          <a:xfrm rot="2700000">
            <a:off x="-3386384" y="-2592955"/>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a:p>
        </p:txBody>
      </p:sp>
      <p:sp>
        <p:nvSpPr>
          <p:cNvPr id="8" name="Freeform 4">
            <a:extLst>
              <a:ext uri="{FF2B5EF4-FFF2-40B4-BE49-F238E27FC236}">
                <a16:creationId xmlns:a16="http://schemas.microsoft.com/office/drawing/2014/main" id="{2B309880-D4F9-40EB-A418-199B0978CD1E}"/>
              </a:ext>
            </a:extLst>
          </p:cNvPr>
          <p:cNvSpPr/>
          <p:nvPr/>
        </p:nvSpPr>
        <p:spPr>
          <a:xfrm rot="2700000">
            <a:off x="-2396218" y="3343364"/>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a:p>
        </p:txBody>
      </p:sp>
      <p:sp>
        <p:nvSpPr>
          <p:cNvPr id="9" name="Freeform 5">
            <a:extLst>
              <a:ext uri="{FF2B5EF4-FFF2-40B4-BE49-F238E27FC236}">
                <a16:creationId xmlns:a16="http://schemas.microsoft.com/office/drawing/2014/main" id="{4075A34D-1E7B-40D7-835A-877CE883101E}"/>
              </a:ext>
            </a:extLst>
          </p:cNvPr>
          <p:cNvSpPr/>
          <p:nvPr/>
        </p:nvSpPr>
        <p:spPr>
          <a:xfrm rot="2871165">
            <a:off x="-148294" y="2769506"/>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E"/>
          </a:p>
        </p:txBody>
      </p:sp>
      <p:sp>
        <p:nvSpPr>
          <p:cNvPr id="10" name="Freeform 7">
            <a:extLst>
              <a:ext uri="{FF2B5EF4-FFF2-40B4-BE49-F238E27FC236}">
                <a16:creationId xmlns:a16="http://schemas.microsoft.com/office/drawing/2014/main" id="{57AEE5CC-6314-4CA2-A570-4809B1300F6B}"/>
              </a:ext>
            </a:extLst>
          </p:cNvPr>
          <p:cNvSpPr/>
          <p:nvPr/>
        </p:nvSpPr>
        <p:spPr>
          <a:xfrm rot="2871165">
            <a:off x="902522" y="-2425331"/>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E"/>
          </a:p>
        </p:txBody>
      </p:sp>
      <p:sp>
        <p:nvSpPr>
          <p:cNvPr id="11" name="Freeform 9">
            <a:extLst>
              <a:ext uri="{FF2B5EF4-FFF2-40B4-BE49-F238E27FC236}">
                <a16:creationId xmlns:a16="http://schemas.microsoft.com/office/drawing/2014/main" id="{DB20B088-910A-444B-A97A-7BFA4EC0D78F}"/>
              </a:ext>
            </a:extLst>
          </p:cNvPr>
          <p:cNvSpPr/>
          <p:nvPr/>
        </p:nvSpPr>
        <p:spPr>
          <a:xfrm rot="2871165">
            <a:off x="-301366" y="6835030"/>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a:p>
        </p:txBody>
      </p:sp>
      <p:sp>
        <p:nvSpPr>
          <p:cNvPr id="12" name="Freeform 13">
            <a:extLst>
              <a:ext uri="{FF2B5EF4-FFF2-40B4-BE49-F238E27FC236}">
                <a16:creationId xmlns:a16="http://schemas.microsoft.com/office/drawing/2014/main" id="{30281A14-F852-41FE-B8DE-C04DB5AB5612}"/>
              </a:ext>
            </a:extLst>
          </p:cNvPr>
          <p:cNvSpPr/>
          <p:nvPr/>
        </p:nvSpPr>
        <p:spPr>
          <a:xfrm rot="2700000">
            <a:off x="881652" y="-1842834"/>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E"/>
          </a:p>
        </p:txBody>
      </p:sp>
      <p:grpSp>
        <p:nvGrpSpPr>
          <p:cNvPr id="13" name="Group 19">
            <a:extLst>
              <a:ext uri="{FF2B5EF4-FFF2-40B4-BE49-F238E27FC236}">
                <a16:creationId xmlns:a16="http://schemas.microsoft.com/office/drawing/2014/main" id="{EEB01A8D-4DD3-4835-926D-861A8CDECA51}"/>
              </a:ext>
            </a:extLst>
          </p:cNvPr>
          <p:cNvGrpSpPr/>
          <p:nvPr/>
        </p:nvGrpSpPr>
        <p:grpSpPr>
          <a:xfrm>
            <a:off x="-1200618" y="1985321"/>
            <a:ext cx="575268" cy="575268"/>
            <a:chOff x="0" y="0"/>
            <a:chExt cx="812800" cy="812800"/>
          </a:xfrm>
        </p:grpSpPr>
        <p:sp>
          <p:nvSpPr>
            <p:cNvPr id="14" name="Freeform 20">
              <a:extLst>
                <a:ext uri="{FF2B5EF4-FFF2-40B4-BE49-F238E27FC236}">
                  <a16:creationId xmlns:a16="http://schemas.microsoft.com/office/drawing/2014/main" id="{93B5BD61-1321-4378-AA18-581FF35C0EB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15" name="TextBox 21">
              <a:extLst>
                <a:ext uri="{FF2B5EF4-FFF2-40B4-BE49-F238E27FC236}">
                  <a16:creationId xmlns:a16="http://schemas.microsoft.com/office/drawing/2014/main" id="{A9DA2668-DDA9-41CB-BD42-477C02570DC1}"/>
                </a:ext>
              </a:extLst>
            </p:cNvPr>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6" name="Freeform 4">
            <a:extLst>
              <a:ext uri="{FF2B5EF4-FFF2-40B4-BE49-F238E27FC236}">
                <a16:creationId xmlns:a16="http://schemas.microsoft.com/office/drawing/2014/main" id="{3689FE2E-F4D3-421C-92A1-600CAA2B5945}"/>
              </a:ext>
            </a:extLst>
          </p:cNvPr>
          <p:cNvSpPr/>
          <p:nvPr/>
        </p:nvSpPr>
        <p:spPr>
          <a:xfrm rot="2700000">
            <a:off x="15851734" y="9265666"/>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a:p>
        </p:txBody>
      </p:sp>
      <p:sp>
        <p:nvSpPr>
          <p:cNvPr id="17" name="Freeform 5">
            <a:extLst>
              <a:ext uri="{FF2B5EF4-FFF2-40B4-BE49-F238E27FC236}">
                <a16:creationId xmlns:a16="http://schemas.microsoft.com/office/drawing/2014/main" id="{29C738EF-A212-4B07-9E87-09AF5FF053BD}"/>
              </a:ext>
            </a:extLst>
          </p:cNvPr>
          <p:cNvSpPr/>
          <p:nvPr/>
        </p:nvSpPr>
        <p:spPr>
          <a:xfrm rot="2871165">
            <a:off x="17051849" y="8964246"/>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E"/>
          </a:p>
        </p:txBody>
      </p:sp>
    </p:spTree>
    <p:extLst>
      <p:ext uri="{BB962C8B-B14F-4D97-AF65-F5344CB8AC3E}">
        <p14:creationId xmlns:p14="http://schemas.microsoft.com/office/powerpoint/2010/main" val="1283878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14779749" y="5470953"/>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5" name="Freeform 5"/>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6" name="Freeform 6"/>
          <p:cNvSpPr/>
          <p:nvPr/>
        </p:nvSpPr>
        <p:spPr>
          <a:xfrm rot="2871165">
            <a:off x="18011879" y="4327246"/>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a:p>
        </p:txBody>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a:p>
        </p:txBody>
      </p:sp>
      <p:sp>
        <p:nvSpPr>
          <p:cNvPr id="8" name="Freeform 8"/>
          <p:cNvSpPr/>
          <p:nvPr/>
        </p:nvSpPr>
        <p:spPr>
          <a:xfrm rot="2871165">
            <a:off x="17548723" y="4045887"/>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9" name="Freeform 9"/>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0" name="Freeform 10"/>
          <p:cNvSpPr/>
          <p:nvPr/>
        </p:nvSpPr>
        <p:spPr>
          <a:xfrm rot="2871165">
            <a:off x="3979860" y="690958"/>
            <a:ext cx="282567" cy="282567"/>
          </a:xfrm>
          <a:custGeom>
            <a:avLst/>
            <a:gdLst/>
            <a:ahLst/>
            <a:cxnLst/>
            <a:rect l="l" t="t" r="r" b="b"/>
            <a:pathLst>
              <a:path w="282567" h="282567">
                <a:moveTo>
                  <a:pt x="0" y="0"/>
                </a:moveTo>
                <a:lnTo>
                  <a:pt x="282566" y="0"/>
                </a:lnTo>
                <a:lnTo>
                  <a:pt x="282566"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1" name="Freeform 11"/>
          <p:cNvSpPr/>
          <p:nvPr/>
        </p:nvSpPr>
        <p:spPr>
          <a:xfrm rot="2871165">
            <a:off x="16493260" y="887417"/>
            <a:ext cx="282567" cy="282567"/>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a:p>
        </p:txBody>
      </p:sp>
      <p:sp>
        <p:nvSpPr>
          <p:cNvPr id="12" name="Freeform 12"/>
          <p:cNvSpPr/>
          <p:nvPr/>
        </p:nvSpPr>
        <p:spPr>
          <a:xfrm rot="2700000">
            <a:off x="13672865" y="849067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3" name="Freeform 13"/>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a:p>
        </p:txBody>
      </p:sp>
      <p:sp>
        <p:nvSpPr>
          <p:cNvPr id="14" name="TextBox 14"/>
          <p:cNvSpPr txBox="1"/>
          <p:nvPr/>
        </p:nvSpPr>
        <p:spPr>
          <a:xfrm>
            <a:off x="3722029" y="718409"/>
            <a:ext cx="12912515" cy="1150828"/>
          </a:xfrm>
          <a:prstGeom prst="rect">
            <a:avLst/>
          </a:prstGeom>
        </p:spPr>
        <p:txBody>
          <a:bodyPr lIns="0" tIns="0" rIns="0" bIns="0" rtlCol="0" anchor="t">
            <a:spAutoFit/>
          </a:bodyPr>
          <a:lstStyle/>
          <a:p>
            <a:pPr algn="ctr">
              <a:lnSpc>
                <a:spcPts val="9900"/>
              </a:lnSpc>
            </a:pPr>
            <a:r>
              <a:rPr lang="en-US" sz="6000" b="1" dirty="0">
                <a:solidFill>
                  <a:srgbClr val="040404"/>
                </a:solidFill>
                <a:latin typeface="Open Sans Bold"/>
                <a:ea typeface="Open Sans Bold"/>
                <a:cs typeface="Open Sans Bold"/>
                <a:sym typeface="Open Sans Bold"/>
              </a:rPr>
              <a:t>Exploring our Beliefs and Values </a:t>
            </a:r>
            <a:endParaRPr lang="en-US" sz="9000" b="1" dirty="0">
              <a:solidFill>
                <a:srgbClr val="040404"/>
              </a:solidFill>
              <a:latin typeface="Open Sans Bold"/>
              <a:ea typeface="Open Sans Bold"/>
              <a:cs typeface="Open Sans Bold"/>
              <a:sym typeface="Open Sans Bold"/>
            </a:endParaRPr>
          </a:p>
        </p:txBody>
      </p:sp>
      <p:sp>
        <p:nvSpPr>
          <p:cNvPr id="15" name="TextBox 15"/>
          <p:cNvSpPr txBox="1"/>
          <p:nvPr/>
        </p:nvSpPr>
        <p:spPr>
          <a:xfrm>
            <a:off x="3447329" y="2280477"/>
            <a:ext cx="12512817" cy="6508961"/>
          </a:xfrm>
          <a:prstGeom prst="rect">
            <a:avLst/>
          </a:prstGeom>
        </p:spPr>
        <p:txBody>
          <a:bodyPr wrap="square" lIns="0" tIns="0" rIns="0" bIns="0" rtlCol="0" anchor="t">
            <a:sp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Geraldine O’ Neill, UCD, 2015, Curriculum Design in Higher Education: Theory to Practice </a:t>
            </a:r>
            <a:endParaRPr lang="en-IE" sz="3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1200"/>
              </a:spcAft>
              <a:buNone/>
            </a:pPr>
            <a:r>
              <a:rPr lang="en-US" sz="3200" b="1" dirty="0">
                <a:latin typeface="Calibri" panose="020F0502020204030204" pitchFamily="34" charset="0"/>
                <a:ea typeface="Calibri" panose="020F0502020204030204" pitchFamily="34" charset="0"/>
                <a:cs typeface="Times New Roman" panose="02020603050405020304" pitchFamily="18" charset="0"/>
              </a:rPr>
              <a:t>Chapter 3 Needs Analysis and Educational Philosophy pp. 16 - 24</a:t>
            </a:r>
            <a:endParaRPr lang="en-IE"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3200" dirty="0">
                <a:latin typeface="Calibri" panose="020F0502020204030204" pitchFamily="34" charset="0"/>
                <a:ea typeface="Calibri" panose="020F0502020204030204" pitchFamily="34" charset="0"/>
                <a:cs typeface="Times New Roman" panose="02020603050405020304" pitchFamily="18" charset="0"/>
              </a:rPr>
              <a:t>The starting point of a </a:t>
            </a:r>
            <a:r>
              <a:rPr lang="en-US" sz="3200" dirty="0" err="1">
                <a:latin typeface="Calibri" panose="020F0502020204030204" pitchFamily="34" charset="0"/>
                <a:ea typeface="Calibri" panose="020F0502020204030204" pitchFamily="34" charset="0"/>
                <a:cs typeface="Times New Roman" panose="02020603050405020304" pitchFamily="18" charset="0"/>
              </a:rPr>
              <a:t>programme</a:t>
            </a:r>
            <a:r>
              <a:rPr lang="en-US" sz="3200" dirty="0">
                <a:latin typeface="Calibri" panose="020F0502020204030204" pitchFamily="34" charset="0"/>
                <a:ea typeface="Calibri" panose="020F0502020204030204" pitchFamily="34" charset="0"/>
                <a:cs typeface="Times New Roman" panose="02020603050405020304" pitchFamily="18" charset="0"/>
              </a:rPr>
              <a:t> design is;</a:t>
            </a:r>
            <a:endParaRPr lang="en-IE" sz="3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1200"/>
              </a:spcAft>
              <a:buNone/>
            </a:pPr>
            <a:r>
              <a:rPr lang="en-US" sz="3200" b="1" i="1" dirty="0">
                <a:latin typeface="Calibri" panose="020F0502020204030204" pitchFamily="34" charset="0"/>
                <a:ea typeface="Calibri" panose="020F0502020204030204" pitchFamily="34" charset="0"/>
                <a:cs typeface="Times New Roman" panose="02020603050405020304" pitchFamily="18" charset="0"/>
              </a:rPr>
              <a:t>b)  The development and articulation of a set of values and beliefs that the </a:t>
            </a:r>
            <a:r>
              <a:rPr lang="en-US" sz="3200" b="1" i="1" dirty="0" err="1">
                <a:latin typeface="Calibri" panose="020F0502020204030204" pitchFamily="34" charset="0"/>
                <a:ea typeface="Calibri" panose="020F0502020204030204" pitchFamily="34" charset="0"/>
                <a:cs typeface="Times New Roman" panose="02020603050405020304" pitchFamily="18" charset="0"/>
              </a:rPr>
              <a:t>programme</a:t>
            </a:r>
            <a:r>
              <a:rPr lang="en-US" sz="3200" b="1" i="1" dirty="0">
                <a:latin typeface="Calibri" panose="020F0502020204030204" pitchFamily="34" charset="0"/>
                <a:ea typeface="Calibri" panose="020F0502020204030204" pitchFamily="34" charset="0"/>
                <a:cs typeface="Times New Roman" panose="02020603050405020304" pitchFamily="18" charset="0"/>
              </a:rPr>
              <a:t> team aspire to , </a:t>
            </a:r>
            <a:r>
              <a:rPr lang="en-US" sz="3200" b="1" i="1" dirty="0" err="1">
                <a:latin typeface="Calibri" panose="020F0502020204030204" pitchFamily="34" charset="0"/>
                <a:ea typeface="Calibri" panose="020F0502020204030204" pitchFamily="34" charset="0"/>
                <a:cs typeface="Times New Roman" panose="02020603050405020304" pitchFamily="18" charset="0"/>
              </a:rPr>
              <a:t>ie</a:t>
            </a:r>
            <a:r>
              <a:rPr lang="en-US" sz="3200" b="1" i="1" dirty="0">
                <a:latin typeface="Calibri" panose="020F0502020204030204" pitchFamily="34" charset="0"/>
                <a:ea typeface="Calibri" panose="020F0502020204030204" pitchFamily="34" charset="0"/>
                <a:cs typeface="Times New Roman" panose="02020603050405020304" pitchFamily="18" charset="0"/>
              </a:rPr>
              <a:t>. A </a:t>
            </a:r>
            <a:r>
              <a:rPr lang="en-US" sz="3200" b="1" i="1" dirty="0" err="1">
                <a:latin typeface="Calibri" panose="020F0502020204030204" pitchFamily="34" charset="0"/>
                <a:ea typeface="Calibri" panose="020F0502020204030204" pitchFamily="34" charset="0"/>
                <a:cs typeface="Times New Roman" panose="02020603050405020304" pitchFamily="18" charset="0"/>
              </a:rPr>
              <a:t>programme</a:t>
            </a:r>
            <a:r>
              <a:rPr lang="en-US" sz="3200" b="1" i="1" dirty="0">
                <a:latin typeface="Calibri" panose="020F0502020204030204" pitchFamily="34" charset="0"/>
                <a:ea typeface="Calibri" panose="020F0502020204030204" pitchFamily="34" charset="0"/>
                <a:cs typeface="Times New Roman" panose="02020603050405020304" pitchFamily="18" charset="0"/>
              </a:rPr>
              <a:t> educational philosophy</a:t>
            </a:r>
            <a:endParaRPr lang="en-IE" sz="3200" b="1" i="1" dirty="0">
              <a:latin typeface="Calibri" panose="020F0502020204030204" pitchFamily="34" charset="0"/>
              <a:ea typeface="Calibri" panose="020F0502020204030204" pitchFamily="34" charset="0"/>
              <a:cs typeface="Times New Roman" panose="02020603050405020304" pitchFamily="18" charset="0"/>
            </a:endParaRPr>
          </a:p>
          <a:p>
            <a:r>
              <a:rPr lang="en-US" altLang="en-US" sz="3200" dirty="0"/>
              <a:t>Dialogue and articulate individual educational and subject / discipline / professional values</a:t>
            </a:r>
          </a:p>
          <a:p>
            <a:r>
              <a:rPr lang="en-US" altLang="en-US" sz="3200" dirty="0"/>
              <a:t>Negotiate and agree a shared vision and some common values</a:t>
            </a:r>
          </a:p>
          <a:p>
            <a:r>
              <a:rPr lang="en-US" altLang="en-US" sz="3200" dirty="0"/>
              <a:t>This will inform a more coherent choice and sequence of </a:t>
            </a:r>
            <a:r>
              <a:rPr lang="en-US" altLang="en-US" sz="3200" dirty="0" err="1"/>
              <a:t>programme</a:t>
            </a:r>
            <a:r>
              <a:rPr lang="en-US" altLang="en-US" sz="3200" dirty="0"/>
              <a:t> outcomes, content , teaching, learning and assessment approaches in the </a:t>
            </a:r>
            <a:r>
              <a:rPr lang="en-US" altLang="en-US" sz="3200" dirty="0" err="1"/>
              <a:t>programme</a:t>
            </a:r>
            <a:endParaRPr lang="en-US" altLang="en-US" sz="3200" dirty="0"/>
          </a:p>
        </p:txBody>
      </p:sp>
      <p:grpSp>
        <p:nvGrpSpPr>
          <p:cNvPr id="16" name="Group 16"/>
          <p:cNvGrpSpPr/>
          <p:nvPr/>
        </p:nvGrpSpPr>
        <p:grpSpPr>
          <a:xfrm>
            <a:off x="16971666" y="5143500"/>
            <a:ext cx="575268" cy="57526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9" name="Group 19"/>
          <p:cNvGrpSpPr/>
          <p:nvPr/>
        </p:nvGrpSpPr>
        <p:grpSpPr>
          <a:xfrm>
            <a:off x="-287634" y="4685056"/>
            <a:ext cx="575268" cy="5752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Tree>
    <p:extLst>
      <p:ext uri="{BB962C8B-B14F-4D97-AF65-F5344CB8AC3E}">
        <p14:creationId xmlns:p14="http://schemas.microsoft.com/office/powerpoint/2010/main" val="901932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14779749" y="5470953"/>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871165">
            <a:off x="18011879" y="4327246"/>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rot="2871165">
            <a:off x="17548723" y="4045887"/>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2871165">
            <a:off x="3979860" y="690958"/>
            <a:ext cx="282567" cy="282567"/>
          </a:xfrm>
          <a:custGeom>
            <a:avLst/>
            <a:gdLst/>
            <a:ahLst/>
            <a:cxnLst/>
            <a:rect l="l" t="t" r="r" b="b"/>
            <a:pathLst>
              <a:path w="282567" h="282567">
                <a:moveTo>
                  <a:pt x="0" y="0"/>
                </a:moveTo>
                <a:lnTo>
                  <a:pt x="282566" y="0"/>
                </a:lnTo>
                <a:lnTo>
                  <a:pt x="282566"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2871165">
            <a:off x="16493260" y="887417"/>
            <a:ext cx="282567" cy="282567"/>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rot="2700000">
            <a:off x="13672865" y="849067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TextBox 14"/>
          <p:cNvSpPr txBox="1"/>
          <p:nvPr/>
        </p:nvSpPr>
        <p:spPr>
          <a:xfrm>
            <a:off x="3663841" y="0"/>
            <a:ext cx="12912515" cy="1150828"/>
          </a:xfrm>
          <a:prstGeom prst="rect">
            <a:avLst/>
          </a:prstGeom>
        </p:spPr>
        <p:txBody>
          <a:bodyPr lIns="0" tIns="0" rIns="0" bIns="0" rtlCol="0" anchor="t">
            <a:spAutoFit/>
          </a:bodyPr>
          <a:lstStyle/>
          <a:p>
            <a:pPr algn="ctr">
              <a:lnSpc>
                <a:spcPts val="9900"/>
              </a:lnSpc>
            </a:pPr>
            <a:r>
              <a:rPr lang="en-US" sz="6000" b="1" dirty="0">
                <a:solidFill>
                  <a:srgbClr val="040404"/>
                </a:solidFill>
                <a:latin typeface="Open Sans Bold"/>
                <a:ea typeface="Open Sans Bold"/>
                <a:cs typeface="Open Sans Bold"/>
                <a:sym typeface="Open Sans Bold"/>
              </a:rPr>
              <a:t>Plan for the day</a:t>
            </a:r>
            <a:endParaRPr lang="en-US" sz="9000" b="1" dirty="0">
              <a:solidFill>
                <a:srgbClr val="040404"/>
              </a:solidFill>
              <a:latin typeface="Open Sans Bold"/>
              <a:ea typeface="Open Sans Bold"/>
              <a:cs typeface="Open Sans Bold"/>
              <a:sym typeface="Open Sans Bold"/>
            </a:endParaRPr>
          </a:p>
        </p:txBody>
      </p:sp>
      <p:grpSp>
        <p:nvGrpSpPr>
          <p:cNvPr id="16" name="Group 16"/>
          <p:cNvGrpSpPr/>
          <p:nvPr/>
        </p:nvGrpSpPr>
        <p:grpSpPr>
          <a:xfrm>
            <a:off x="16971666" y="5143500"/>
            <a:ext cx="575268" cy="57526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9" name="Group 19"/>
          <p:cNvGrpSpPr/>
          <p:nvPr/>
        </p:nvGrpSpPr>
        <p:grpSpPr>
          <a:xfrm>
            <a:off x="-287634" y="4685056"/>
            <a:ext cx="575268" cy="5752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aphicFrame>
        <p:nvGraphicFramePr>
          <p:cNvPr id="22" name="Table 21">
            <a:extLst>
              <a:ext uri="{FF2B5EF4-FFF2-40B4-BE49-F238E27FC236}">
                <a16:creationId xmlns:a16="http://schemas.microsoft.com/office/drawing/2014/main" id="{6A0F69CB-4075-441F-A38D-3AE678C66823}"/>
              </a:ext>
            </a:extLst>
          </p:cNvPr>
          <p:cNvGraphicFramePr>
            <a:graphicFrameLocks noGrp="1"/>
          </p:cNvGraphicFramePr>
          <p:nvPr>
            <p:extLst>
              <p:ext uri="{D42A27DB-BD31-4B8C-83A1-F6EECF244321}">
                <p14:modId xmlns:p14="http://schemas.microsoft.com/office/powerpoint/2010/main" val="1972975489"/>
              </p:ext>
            </p:extLst>
          </p:nvPr>
        </p:nvGraphicFramePr>
        <p:xfrm>
          <a:off x="3355997" y="2037564"/>
          <a:ext cx="12244261" cy="7431154"/>
        </p:xfrm>
        <a:graphic>
          <a:graphicData uri="http://schemas.openxmlformats.org/drawingml/2006/table">
            <a:tbl>
              <a:tblPr firstRow="1" firstCol="1" bandRow="1">
                <a:tableStyleId>{5C22544A-7EE6-4342-B048-85BDC9FD1C3A}</a:tableStyleId>
              </a:tblPr>
              <a:tblGrid>
                <a:gridCol w="2677356">
                  <a:extLst>
                    <a:ext uri="{9D8B030D-6E8A-4147-A177-3AD203B41FA5}">
                      <a16:colId xmlns:a16="http://schemas.microsoft.com/office/drawing/2014/main" val="661166895"/>
                    </a:ext>
                  </a:extLst>
                </a:gridCol>
                <a:gridCol w="9566905">
                  <a:extLst>
                    <a:ext uri="{9D8B030D-6E8A-4147-A177-3AD203B41FA5}">
                      <a16:colId xmlns:a16="http://schemas.microsoft.com/office/drawing/2014/main" val="3474982036"/>
                    </a:ext>
                  </a:extLst>
                </a:gridCol>
              </a:tblGrid>
              <a:tr h="1134259">
                <a:tc>
                  <a:txBody>
                    <a:bodyPr/>
                    <a:lstStyle/>
                    <a:p>
                      <a:pPr>
                        <a:lnSpc>
                          <a:spcPct val="107000"/>
                        </a:lnSpc>
                        <a:spcAft>
                          <a:spcPts val="0"/>
                        </a:spcAft>
                      </a:pPr>
                      <a:r>
                        <a:rPr lang="en-US" sz="2800">
                          <a:effectLst/>
                        </a:rPr>
                        <a:t>10.00 – 10.15</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50000"/>
                      </a:schemeClr>
                    </a:solidFill>
                  </a:tcPr>
                </a:tc>
                <a:tc>
                  <a:txBody>
                    <a:bodyPr/>
                    <a:lstStyle/>
                    <a:p>
                      <a:pPr marL="342900" lvl="0" indent="-342900">
                        <a:spcAft>
                          <a:spcPts val="0"/>
                        </a:spcAft>
                        <a:buFont typeface="Symbol" panose="05050102010706020507" pitchFamily="18" charset="2"/>
                        <a:buChar char=""/>
                      </a:pPr>
                      <a:r>
                        <a:rPr lang="en-US" sz="2800" b="0" dirty="0">
                          <a:solidFill>
                            <a:schemeClr val="tx1"/>
                          </a:solidFill>
                          <a:effectLst/>
                        </a:rPr>
                        <a:t>Welcome &amp; overview of the session</a:t>
                      </a:r>
                      <a:endParaRPr lang="en-IE" sz="2800" b="0" dirty="0">
                        <a:solidFill>
                          <a:schemeClr val="tx1"/>
                        </a:solidFill>
                        <a:effectLst/>
                      </a:endParaRPr>
                    </a:p>
                    <a:p>
                      <a:pPr marL="342900" lvl="0" indent="-342900">
                        <a:spcAft>
                          <a:spcPts val="0"/>
                        </a:spcAft>
                        <a:buFont typeface="Symbol" panose="05050102010706020507" pitchFamily="18" charset="2"/>
                        <a:buChar char=""/>
                      </a:pPr>
                      <a:r>
                        <a:rPr lang="en-US" sz="2800" b="0" dirty="0">
                          <a:solidFill>
                            <a:schemeClr val="tx1"/>
                          </a:solidFill>
                          <a:effectLst/>
                        </a:rPr>
                        <a:t>Introduction to the Resource Bank</a:t>
                      </a:r>
                      <a:endParaRPr lang="en-IE" sz="2800" b="0" dirty="0">
                        <a:solidFill>
                          <a:schemeClr val="tx1"/>
                        </a:solidFill>
                        <a:effectLst/>
                      </a:endParaRPr>
                    </a:p>
                    <a:p>
                      <a:pPr marL="342900" lvl="0" indent="-342900">
                        <a:spcAft>
                          <a:spcPts val="0"/>
                        </a:spcAft>
                        <a:buFont typeface="Symbol" panose="05050102010706020507" pitchFamily="18" charset="2"/>
                        <a:buChar char=""/>
                      </a:pPr>
                      <a:r>
                        <a:rPr lang="en-US" sz="2800" b="0" dirty="0">
                          <a:solidFill>
                            <a:schemeClr val="tx1"/>
                          </a:solidFill>
                          <a:effectLst/>
                        </a:rPr>
                        <a:t>Relevant FESS upcoming PD events</a:t>
                      </a:r>
                      <a:endParaRPr lang="en-IE" sz="2800" b="0" dirty="0">
                        <a:solidFill>
                          <a:schemeClr val="tx1"/>
                        </a:solidFill>
                        <a:effectLst/>
                        <a:latin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771646585"/>
                  </a:ext>
                </a:extLst>
              </a:tr>
              <a:tr h="782639">
                <a:tc>
                  <a:txBody>
                    <a:bodyPr/>
                    <a:lstStyle/>
                    <a:p>
                      <a:pPr>
                        <a:lnSpc>
                          <a:spcPct val="107000"/>
                        </a:lnSpc>
                        <a:spcAft>
                          <a:spcPts val="0"/>
                        </a:spcAft>
                      </a:pPr>
                      <a:r>
                        <a:rPr lang="en-US" sz="2800">
                          <a:effectLst/>
                        </a:rPr>
                        <a:t>10.15 – 10.45</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50000"/>
                      </a:schemeClr>
                    </a:solidFill>
                  </a:tcPr>
                </a:tc>
                <a:tc>
                  <a:txBody>
                    <a:bodyPr/>
                    <a:lstStyle/>
                    <a:p>
                      <a:pPr>
                        <a:lnSpc>
                          <a:spcPct val="107000"/>
                        </a:lnSpc>
                        <a:spcAft>
                          <a:spcPts val="0"/>
                        </a:spcAft>
                      </a:pPr>
                      <a:r>
                        <a:rPr lang="en-US" sz="2800" dirty="0">
                          <a:effectLst/>
                        </a:rPr>
                        <a:t>Working with subject-matter experts</a:t>
                      </a:r>
                      <a:endParaRPr lang="en-IE" sz="2800" dirty="0">
                        <a:effectLst/>
                      </a:endParaRPr>
                    </a:p>
                    <a:p>
                      <a:pPr marL="342900" lvl="0" indent="-342900">
                        <a:spcAft>
                          <a:spcPts val="0"/>
                        </a:spcAft>
                        <a:buFont typeface="Symbol" panose="05050102010706020507" pitchFamily="18" charset="2"/>
                        <a:buChar char=""/>
                      </a:pPr>
                      <a:r>
                        <a:rPr lang="en-US" sz="2800" dirty="0">
                          <a:effectLst/>
                        </a:rPr>
                        <a:t>Sharing Expertise</a:t>
                      </a:r>
                      <a:endParaRPr lang="en-IE" sz="28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4076834"/>
                  </a:ext>
                </a:extLst>
              </a:tr>
              <a:tr h="386593">
                <a:tc>
                  <a:txBody>
                    <a:bodyPr/>
                    <a:lstStyle/>
                    <a:p>
                      <a:pPr>
                        <a:lnSpc>
                          <a:spcPct val="107000"/>
                        </a:lnSpc>
                        <a:spcAft>
                          <a:spcPts val="0"/>
                        </a:spcAft>
                      </a:pPr>
                      <a:r>
                        <a:rPr lang="en-US" sz="2800">
                          <a:effectLst/>
                        </a:rPr>
                        <a:t>10.45 – 11.00</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50000"/>
                      </a:schemeClr>
                    </a:solidFill>
                  </a:tcPr>
                </a:tc>
                <a:tc>
                  <a:txBody>
                    <a:bodyPr/>
                    <a:lstStyle/>
                    <a:p>
                      <a:pPr marL="0" lvl="0" indent="0">
                        <a:spcAft>
                          <a:spcPts val="0"/>
                        </a:spcAft>
                        <a:buFont typeface="Symbol" panose="05050102010706020507" pitchFamily="18" charset="2"/>
                        <a:buNone/>
                      </a:pPr>
                      <a:r>
                        <a:rPr lang="en-US" sz="2800" dirty="0">
                          <a:effectLst/>
                        </a:rPr>
                        <a:t>Exploring our educational values and beliefs</a:t>
                      </a:r>
                      <a:endParaRPr lang="en-IE" sz="2800" dirty="0">
                        <a:effectLst/>
                        <a:latin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157085029"/>
                  </a:ext>
                </a:extLst>
              </a:tr>
              <a:tr h="386593">
                <a:tc>
                  <a:txBody>
                    <a:bodyPr/>
                    <a:lstStyle/>
                    <a:p>
                      <a:pPr>
                        <a:lnSpc>
                          <a:spcPct val="107000"/>
                        </a:lnSpc>
                        <a:spcAft>
                          <a:spcPts val="0"/>
                        </a:spcAft>
                      </a:pPr>
                      <a:r>
                        <a:rPr lang="en-US" sz="2800">
                          <a:effectLst/>
                        </a:rPr>
                        <a:t>11.00 – 11.15</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50000"/>
                      </a:schemeClr>
                    </a:solidFill>
                  </a:tcPr>
                </a:tc>
                <a:tc>
                  <a:txBody>
                    <a:bodyPr/>
                    <a:lstStyle/>
                    <a:p>
                      <a:pPr>
                        <a:lnSpc>
                          <a:spcPct val="107000"/>
                        </a:lnSpc>
                        <a:spcAft>
                          <a:spcPts val="0"/>
                        </a:spcAft>
                      </a:pPr>
                      <a:r>
                        <a:rPr lang="en-US" sz="2800">
                          <a:effectLst/>
                        </a:rPr>
                        <a:t>Break</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7275259"/>
                  </a:ext>
                </a:extLst>
              </a:tr>
              <a:tr h="791146">
                <a:tc>
                  <a:txBody>
                    <a:bodyPr/>
                    <a:lstStyle/>
                    <a:p>
                      <a:pPr>
                        <a:lnSpc>
                          <a:spcPct val="107000"/>
                        </a:lnSpc>
                        <a:spcAft>
                          <a:spcPts val="0"/>
                        </a:spcAft>
                      </a:pPr>
                      <a:r>
                        <a:rPr lang="en-US" sz="2800">
                          <a:effectLst/>
                        </a:rPr>
                        <a:t>11.15– 13.00</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50000"/>
                      </a:schemeClr>
                    </a:solidFill>
                  </a:tcPr>
                </a:tc>
                <a:tc>
                  <a:txBody>
                    <a:bodyPr/>
                    <a:lstStyle/>
                    <a:p>
                      <a:pPr>
                        <a:lnSpc>
                          <a:spcPct val="107000"/>
                        </a:lnSpc>
                        <a:spcAft>
                          <a:spcPts val="0"/>
                        </a:spcAft>
                      </a:pPr>
                      <a:r>
                        <a:rPr lang="en-US" sz="2800" dirty="0">
                          <a:effectLst/>
                        </a:rPr>
                        <a:t>Writing module learning outcomes for selected modules leading to CAS minor award/s </a:t>
                      </a:r>
                      <a:endParaRPr lang="en-IE" sz="2800" dirty="0">
                        <a:effectLst/>
                      </a:endParaRPr>
                    </a:p>
                    <a:p>
                      <a:pPr>
                        <a:lnSpc>
                          <a:spcPct val="107000"/>
                        </a:lnSpc>
                        <a:spcAft>
                          <a:spcPts val="0"/>
                        </a:spcAft>
                      </a:pPr>
                      <a:r>
                        <a:rPr lang="en-US" sz="2800" dirty="0">
                          <a:effectLst/>
                        </a:rPr>
                        <a:t>Activity</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640406204"/>
                  </a:ext>
                </a:extLst>
              </a:tr>
              <a:tr h="386593">
                <a:tc>
                  <a:txBody>
                    <a:bodyPr/>
                    <a:lstStyle/>
                    <a:p>
                      <a:pPr>
                        <a:lnSpc>
                          <a:spcPct val="107000"/>
                        </a:lnSpc>
                        <a:spcAft>
                          <a:spcPts val="0"/>
                        </a:spcAft>
                      </a:pPr>
                      <a:r>
                        <a:rPr lang="en-US" sz="2800">
                          <a:effectLst/>
                        </a:rPr>
                        <a:t>13.00 – 14.00</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50000"/>
                      </a:schemeClr>
                    </a:solidFill>
                  </a:tcPr>
                </a:tc>
                <a:tc>
                  <a:txBody>
                    <a:bodyPr/>
                    <a:lstStyle/>
                    <a:p>
                      <a:pPr>
                        <a:lnSpc>
                          <a:spcPct val="107000"/>
                        </a:lnSpc>
                        <a:spcAft>
                          <a:spcPts val="0"/>
                        </a:spcAft>
                      </a:pPr>
                      <a:r>
                        <a:rPr lang="en-US" sz="2800">
                          <a:effectLst/>
                        </a:rPr>
                        <a:t>Lunch</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1616580"/>
                  </a:ext>
                </a:extLst>
              </a:tr>
              <a:tr h="1520852">
                <a:tc>
                  <a:txBody>
                    <a:bodyPr/>
                    <a:lstStyle/>
                    <a:p>
                      <a:pPr>
                        <a:lnSpc>
                          <a:spcPct val="107000"/>
                        </a:lnSpc>
                        <a:spcAft>
                          <a:spcPts val="0"/>
                        </a:spcAft>
                      </a:pPr>
                      <a:r>
                        <a:rPr lang="en-US" sz="2800">
                          <a:effectLst/>
                        </a:rPr>
                        <a:t>14.00 – 15.00</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50000"/>
                      </a:schemeClr>
                    </a:solidFill>
                  </a:tcPr>
                </a:tc>
                <a:tc>
                  <a:txBody>
                    <a:bodyPr/>
                    <a:lstStyle/>
                    <a:p>
                      <a:pPr marL="342900" lvl="0" indent="-342900">
                        <a:spcAft>
                          <a:spcPts val="0"/>
                        </a:spcAft>
                        <a:buFont typeface="Symbol" panose="05050102010706020507" pitchFamily="18" charset="2"/>
                        <a:buChar char=""/>
                      </a:pPr>
                      <a:r>
                        <a:rPr lang="en-US" sz="2800" dirty="0">
                          <a:effectLst/>
                        </a:rPr>
                        <a:t>The principle of constructive alignment</a:t>
                      </a:r>
                      <a:endParaRPr lang="en-IE" sz="2800" dirty="0">
                        <a:effectLst/>
                      </a:endParaRPr>
                    </a:p>
                    <a:p>
                      <a:pPr marL="342900" lvl="0" indent="-342900">
                        <a:spcAft>
                          <a:spcPts val="0"/>
                        </a:spcAft>
                        <a:buFont typeface="Symbol" panose="05050102010706020507" pitchFamily="18" charset="2"/>
                        <a:buChar char=""/>
                      </a:pPr>
                      <a:r>
                        <a:rPr lang="en-US" sz="2800" dirty="0">
                          <a:effectLst/>
                        </a:rPr>
                        <a:t>Selection of assessment techniques</a:t>
                      </a:r>
                      <a:endParaRPr lang="en-IE" sz="2800" dirty="0">
                        <a:effectLst/>
                      </a:endParaRPr>
                    </a:p>
                    <a:p>
                      <a:pPr marL="342900" lvl="0" indent="-342900">
                        <a:spcAft>
                          <a:spcPts val="0"/>
                        </a:spcAft>
                        <a:buFont typeface="Symbol" panose="05050102010706020507" pitchFamily="18" charset="2"/>
                        <a:buChar char=""/>
                      </a:pPr>
                      <a:r>
                        <a:rPr lang="en-US" sz="2800" dirty="0">
                          <a:effectLst/>
                        </a:rPr>
                        <a:t>The development of assessment guidelines</a:t>
                      </a:r>
                      <a:endParaRPr lang="en-IE" sz="2800" dirty="0">
                        <a:effectLst/>
                      </a:endParaRPr>
                    </a:p>
                    <a:p>
                      <a:pPr>
                        <a:lnSpc>
                          <a:spcPct val="107000"/>
                        </a:lnSpc>
                        <a:spcAft>
                          <a:spcPts val="0"/>
                        </a:spcAft>
                      </a:pPr>
                      <a:r>
                        <a:rPr lang="en-US" sz="2800" dirty="0">
                          <a:effectLst/>
                        </a:rPr>
                        <a:t>Activity</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2340437876"/>
                  </a:ext>
                </a:extLst>
              </a:tr>
              <a:tr h="791146">
                <a:tc>
                  <a:txBody>
                    <a:bodyPr/>
                    <a:lstStyle/>
                    <a:p>
                      <a:pPr>
                        <a:lnSpc>
                          <a:spcPct val="107000"/>
                        </a:lnSpc>
                        <a:spcAft>
                          <a:spcPts val="0"/>
                        </a:spcAft>
                      </a:pPr>
                      <a:r>
                        <a:rPr lang="en-US" sz="2800" dirty="0">
                          <a:effectLst/>
                        </a:rPr>
                        <a:t>15.00 – 16.00</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50000"/>
                      </a:schemeClr>
                    </a:solidFill>
                  </a:tcPr>
                </a:tc>
                <a:tc>
                  <a:txBody>
                    <a:bodyPr/>
                    <a:lstStyle/>
                    <a:p>
                      <a:pPr>
                        <a:lnSpc>
                          <a:spcPct val="107000"/>
                        </a:lnSpc>
                        <a:spcAft>
                          <a:spcPts val="0"/>
                        </a:spcAft>
                      </a:pPr>
                      <a:r>
                        <a:rPr lang="en-US" sz="2800" dirty="0">
                          <a:effectLst/>
                        </a:rPr>
                        <a:t>Devising assessment criteria </a:t>
                      </a:r>
                      <a:endParaRPr lang="en-IE" sz="2800" dirty="0">
                        <a:effectLst/>
                      </a:endParaRPr>
                    </a:p>
                    <a:p>
                      <a:pPr>
                        <a:lnSpc>
                          <a:spcPct val="107000"/>
                        </a:lnSpc>
                        <a:spcAft>
                          <a:spcPts val="0"/>
                        </a:spcAft>
                      </a:pPr>
                      <a:r>
                        <a:rPr lang="en-US" sz="2800" dirty="0">
                          <a:effectLst/>
                        </a:rPr>
                        <a:t>Activity</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674615"/>
                  </a:ext>
                </a:extLst>
              </a:tr>
            </a:tbl>
          </a:graphicData>
        </a:graphic>
      </p:graphicFrame>
    </p:spTree>
    <p:extLst>
      <p:ext uri="{BB962C8B-B14F-4D97-AF65-F5344CB8AC3E}">
        <p14:creationId xmlns:p14="http://schemas.microsoft.com/office/powerpoint/2010/main" val="963309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14779749" y="5470953"/>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5" name="Freeform 5"/>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6" name="Freeform 6"/>
          <p:cNvSpPr/>
          <p:nvPr/>
        </p:nvSpPr>
        <p:spPr>
          <a:xfrm rot="2871165">
            <a:off x="18011879" y="4327246"/>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a:p>
        </p:txBody>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a:p>
        </p:txBody>
      </p:sp>
      <p:sp>
        <p:nvSpPr>
          <p:cNvPr id="8" name="Freeform 8"/>
          <p:cNvSpPr/>
          <p:nvPr/>
        </p:nvSpPr>
        <p:spPr>
          <a:xfrm rot="2871165">
            <a:off x="17548723" y="4045887"/>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9" name="Freeform 9"/>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0" name="Freeform 10"/>
          <p:cNvSpPr/>
          <p:nvPr/>
        </p:nvSpPr>
        <p:spPr>
          <a:xfrm rot="2871165">
            <a:off x="3979860" y="690958"/>
            <a:ext cx="282567" cy="282567"/>
          </a:xfrm>
          <a:custGeom>
            <a:avLst/>
            <a:gdLst/>
            <a:ahLst/>
            <a:cxnLst/>
            <a:rect l="l" t="t" r="r" b="b"/>
            <a:pathLst>
              <a:path w="282567" h="282567">
                <a:moveTo>
                  <a:pt x="0" y="0"/>
                </a:moveTo>
                <a:lnTo>
                  <a:pt x="282566" y="0"/>
                </a:lnTo>
                <a:lnTo>
                  <a:pt x="282566"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1" name="Freeform 11"/>
          <p:cNvSpPr/>
          <p:nvPr/>
        </p:nvSpPr>
        <p:spPr>
          <a:xfrm rot="2871165">
            <a:off x="16493260" y="887417"/>
            <a:ext cx="282567" cy="282567"/>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a:p>
        </p:txBody>
      </p:sp>
      <p:sp>
        <p:nvSpPr>
          <p:cNvPr id="12" name="Freeform 12"/>
          <p:cNvSpPr/>
          <p:nvPr/>
        </p:nvSpPr>
        <p:spPr>
          <a:xfrm rot="2700000">
            <a:off x="13672865" y="849067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3" name="Freeform 13"/>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a:p>
        </p:txBody>
      </p:sp>
      <p:sp>
        <p:nvSpPr>
          <p:cNvPr id="14" name="TextBox 14"/>
          <p:cNvSpPr txBox="1"/>
          <p:nvPr/>
        </p:nvSpPr>
        <p:spPr>
          <a:xfrm>
            <a:off x="3722029" y="718409"/>
            <a:ext cx="12912515" cy="1150828"/>
          </a:xfrm>
          <a:prstGeom prst="rect">
            <a:avLst/>
          </a:prstGeom>
        </p:spPr>
        <p:txBody>
          <a:bodyPr lIns="0" tIns="0" rIns="0" bIns="0" rtlCol="0" anchor="t">
            <a:spAutoFit/>
          </a:bodyPr>
          <a:lstStyle/>
          <a:p>
            <a:pPr algn="ctr">
              <a:lnSpc>
                <a:spcPts val="9900"/>
              </a:lnSpc>
            </a:pPr>
            <a:r>
              <a:rPr lang="en-US" sz="6000" b="1" dirty="0">
                <a:solidFill>
                  <a:srgbClr val="040404"/>
                </a:solidFill>
                <a:latin typeface="Open Sans Bold"/>
                <a:ea typeface="Open Sans Bold"/>
                <a:cs typeface="Open Sans Bold"/>
                <a:sym typeface="Open Sans Bold"/>
              </a:rPr>
              <a:t>Exploring our Beliefs and Values </a:t>
            </a:r>
            <a:endParaRPr lang="en-US" sz="9000" b="1" dirty="0">
              <a:solidFill>
                <a:srgbClr val="040404"/>
              </a:solidFill>
              <a:latin typeface="Open Sans Bold"/>
              <a:ea typeface="Open Sans Bold"/>
              <a:cs typeface="Open Sans Bold"/>
              <a:sym typeface="Open Sans Bold"/>
            </a:endParaRPr>
          </a:p>
        </p:txBody>
      </p:sp>
      <p:sp>
        <p:nvSpPr>
          <p:cNvPr id="15" name="TextBox 15"/>
          <p:cNvSpPr txBox="1"/>
          <p:nvPr/>
        </p:nvSpPr>
        <p:spPr>
          <a:xfrm>
            <a:off x="3447329" y="2280477"/>
            <a:ext cx="12512817" cy="6524863"/>
          </a:xfrm>
          <a:prstGeom prst="rect">
            <a:avLst/>
          </a:prstGeom>
        </p:spPr>
        <p:txBody>
          <a:bodyPr wrap="square" lIns="0" tIns="0" rIns="0" bIns="0" rtlCol="0" anchor="t">
            <a:spAutoFit/>
          </a:bodyPr>
          <a:lstStyle/>
          <a:p>
            <a:r>
              <a:rPr lang="en-US" sz="4400" dirty="0">
                <a:latin typeface="Calibri" panose="020F0502020204030204" pitchFamily="34" charset="0"/>
                <a:ea typeface="Calibri" panose="020F0502020204030204" pitchFamily="34" charset="0"/>
                <a:cs typeface="Times New Roman" panose="02020603050405020304" pitchFamily="18" charset="0"/>
              </a:rPr>
              <a:t>Define a set of values and beliefs that the </a:t>
            </a:r>
            <a:r>
              <a:rPr lang="en-US" sz="4400" dirty="0" err="1">
                <a:latin typeface="Calibri" panose="020F0502020204030204" pitchFamily="34" charset="0"/>
                <a:ea typeface="Calibri" panose="020F0502020204030204" pitchFamily="34" charset="0"/>
                <a:cs typeface="Times New Roman" panose="02020603050405020304" pitchFamily="18" charset="0"/>
              </a:rPr>
              <a:t>programme</a:t>
            </a:r>
            <a:r>
              <a:rPr lang="en-US" sz="4400" dirty="0">
                <a:latin typeface="Calibri" panose="020F0502020204030204" pitchFamily="34" charset="0"/>
                <a:ea typeface="Calibri" panose="020F0502020204030204" pitchFamily="34" charset="0"/>
                <a:cs typeface="Times New Roman" panose="02020603050405020304" pitchFamily="18" charset="0"/>
              </a:rPr>
              <a:t> team aspire to …</a:t>
            </a:r>
            <a:br>
              <a:rPr lang="en-IE" sz="4400" dirty="0">
                <a:latin typeface="Calibri" panose="020F0502020204030204" pitchFamily="34" charset="0"/>
                <a:ea typeface="Calibri" panose="020F0502020204030204" pitchFamily="34" charset="0"/>
                <a:cs typeface="Times New Roman" panose="02020603050405020304" pitchFamily="18" charset="0"/>
              </a:rPr>
            </a:br>
            <a:r>
              <a:rPr lang="en-US" sz="3600" i="1" dirty="0">
                <a:latin typeface="Calibri" panose="020F0502020204030204" pitchFamily="34" charset="0"/>
                <a:ea typeface="Calibri" panose="020F0502020204030204" pitchFamily="34" charset="0"/>
                <a:cs typeface="Times New Roman" panose="02020603050405020304" pitchFamily="18" charset="0"/>
              </a:rPr>
              <a:t>Peter De Witt (founder and CEO of Instructional Leadership Collective </a:t>
            </a:r>
          </a:p>
          <a:p>
            <a:r>
              <a:rPr lang="en-US" sz="4400" dirty="0"/>
              <a:t>- Your core beliefs and values / Why you got into education in the first place?</a:t>
            </a:r>
          </a:p>
          <a:p>
            <a:r>
              <a:rPr lang="en-US" sz="4400" dirty="0"/>
              <a:t>‘’We should always evolve in our beliefs, but we should never lose sight of why we entered into education in the first place’’</a:t>
            </a:r>
          </a:p>
          <a:p>
            <a:endParaRPr lang="en-US" sz="4400" dirty="0"/>
          </a:p>
        </p:txBody>
      </p:sp>
      <p:grpSp>
        <p:nvGrpSpPr>
          <p:cNvPr id="16" name="Group 16"/>
          <p:cNvGrpSpPr/>
          <p:nvPr/>
        </p:nvGrpSpPr>
        <p:grpSpPr>
          <a:xfrm>
            <a:off x="16971666" y="5143500"/>
            <a:ext cx="575268" cy="57526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9" name="Group 19"/>
          <p:cNvGrpSpPr/>
          <p:nvPr/>
        </p:nvGrpSpPr>
        <p:grpSpPr>
          <a:xfrm>
            <a:off x="-287634" y="4685056"/>
            <a:ext cx="575268" cy="5752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Tree>
    <p:extLst>
      <p:ext uri="{BB962C8B-B14F-4D97-AF65-F5344CB8AC3E}">
        <p14:creationId xmlns:p14="http://schemas.microsoft.com/office/powerpoint/2010/main" val="873379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14779749" y="5470953"/>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5" name="Freeform 5"/>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6" name="Freeform 6"/>
          <p:cNvSpPr/>
          <p:nvPr/>
        </p:nvSpPr>
        <p:spPr>
          <a:xfrm rot="2871165">
            <a:off x="18011879" y="4327246"/>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a:p>
        </p:txBody>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a:p>
        </p:txBody>
      </p:sp>
      <p:sp>
        <p:nvSpPr>
          <p:cNvPr id="8" name="Freeform 8"/>
          <p:cNvSpPr/>
          <p:nvPr/>
        </p:nvSpPr>
        <p:spPr>
          <a:xfrm rot="2871165">
            <a:off x="17548723" y="4045887"/>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9" name="Freeform 9"/>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0" name="Freeform 10"/>
          <p:cNvSpPr/>
          <p:nvPr/>
        </p:nvSpPr>
        <p:spPr>
          <a:xfrm rot="2871165">
            <a:off x="3979860" y="690958"/>
            <a:ext cx="282567" cy="282567"/>
          </a:xfrm>
          <a:custGeom>
            <a:avLst/>
            <a:gdLst/>
            <a:ahLst/>
            <a:cxnLst/>
            <a:rect l="l" t="t" r="r" b="b"/>
            <a:pathLst>
              <a:path w="282567" h="282567">
                <a:moveTo>
                  <a:pt x="0" y="0"/>
                </a:moveTo>
                <a:lnTo>
                  <a:pt x="282566" y="0"/>
                </a:lnTo>
                <a:lnTo>
                  <a:pt x="282566"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1" name="Freeform 11"/>
          <p:cNvSpPr/>
          <p:nvPr/>
        </p:nvSpPr>
        <p:spPr>
          <a:xfrm rot="2871165">
            <a:off x="16493260" y="887417"/>
            <a:ext cx="282567" cy="282567"/>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a:p>
        </p:txBody>
      </p:sp>
      <p:sp>
        <p:nvSpPr>
          <p:cNvPr id="12" name="Freeform 12"/>
          <p:cNvSpPr/>
          <p:nvPr/>
        </p:nvSpPr>
        <p:spPr>
          <a:xfrm rot="2700000">
            <a:off x="13672865" y="849067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3" name="Freeform 13"/>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a:p>
        </p:txBody>
      </p:sp>
      <p:sp>
        <p:nvSpPr>
          <p:cNvPr id="14" name="TextBox 14"/>
          <p:cNvSpPr txBox="1"/>
          <p:nvPr/>
        </p:nvSpPr>
        <p:spPr>
          <a:xfrm>
            <a:off x="3722029" y="718410"/>
            <a:ext cx="12238117" cy="2424895"/>
          </a:xfrm>
          <a:prstGeom prst="rect">
            <a:avLst/>
          </a:prstGeom>
        </p:spPr>
        <p:txBody>
          <a:bodyPr wrap="square" lIns="0" tIns="0" rIns="0" bIns="0" rtlCol="0" anchor="t">
            <a:spAutoFit/>
          </a:bodyPr>
          <a:lstStyle/>
          <a:p>
            <a:pPr algn="ctr">
              <a:lnSpc>
                <a:spcPts val="9900"/>
              </a:lnSpc>
            </a:pPr>
            <a:r>
              <a:rPr lang="en-US" sz="6000" b="1" dirty="0"/>
              <a:t>Some prompts for reflection</a:t>
            </a:r>
          </a:p>
          <a:p>
            <a:pPr algn="ctr">
              <a:lnSpc>
                <a:spcPts val="9900"/>
              </a:lnSpc>
            </a:pPr>
            <a:endParaRPr lang="en-IE" sz="6000" b="1" kern="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TextBox 15"/>
          <p:cNvSpPr txBox="1"/>
          <p:nvPr/>
        </p:nvSpPr>
        <p:spPr>
          <a:xfrm>
            <a:off x="3695653" y="4623911"/>
            <a:ext cx="12238117" cy="2277547"/>
          </a:xfrm>
          <a:prstGeom prst="rect">
            <a:avLst/>
          </a:prstGeom>
        </p:spPr>
        <p:txBody>
          <a:bodyPr wrap="square" lIns="0" tIns="0" rIns="0" bIns="0" rtlCol="0" anchor="t">
            <a:spAutoFit/>
          </a:bodyPr>
          <a:lstStyle/>
          <a:p>
            <a:pPr marL="571500" indent="-571500">
              <a:buFont typeface="Arial" panose="020B0604020202020204" pitchFamily="34" charset="0"/>
              <a:buChar char="•"/>
            </a:pPr>
            <a:endParaRPr lang="en-US" sz="4400" b="1" kern="0" dirty="0">
              <a:latin typeface="Calibri" panose="020F0502020204030204" pitchFamily="34" charset="0"/>
              <a:ea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endParaRPr lang="en-US" sz="4400" b="1" kern="0" dirty="0">
              <a:latin typeface="Calibri" panose="020F0502020204030204" pitchFamily="34" charset="0"/>
              <a:ea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IE" sz="1600" b="1" kern="0" dirty="0">
                <a:latin typeface="Calibri" panose="020F0502020204030204" pitchFamily="34" charset="0"/>
                <a:ea typeface="Times New Roman" panose="02020603050405020304" pitchFamily="18" charset="0"/>
                <a:cs typeface="Times New Roman" panose="02020603050405020304" pitchFamily="18" charset="0"/>
              </a:rPr>
              <a:t>Professional Development prompts, National Forum for Teaching and Learning </a:t>
            </a:r>
            <a:r>
              <a:rPr lang="en-IE" sz="1600" b="1" i="1" kern="0" dirty="0" err="1">
                <a:latin typeface="Calibri" panose="020F0502020204030204" pitchFamily="34" charset="0"/>
                <a:ea typeface="Times New Roman" panose="02020603050405020304" pitchFamily="18" charset="0"/>
                <a:cs typeface="Times New Roman" panose="02020603050405020304" pitchFamily="18" charset="0"/>
              </a:rPr>
              <a:t>eZine</a:t>
            </a:r>
            <a:r>
              <a:rPr lang="en-IE" sz="1600" b="1" i="1" kern="0" dirty="0">
                <a:latin typeface="Calibri" panose="020F0502020204030204" pitchFamily="34" charset="0"/>
                <a:ea typeface="Times New Roman" panose="02020603050405020304" pitchFamily="18" charset="0"/>
                <a:cs typeface="Times New Roman" panose="02020603050405020304" pitchFamily="18" charset="0"/>
              </a:rPr>
              <a:t> and </a:t>
            </a:r>
            <a:r>
              <a:rPr lang="en-IE" sz="1600" b="1" kern="0" dirty="0">
                <a:latin typeface="Calibri" panose="020F0502020204030204" pitchFamily="34" charset="0"/>
                <a:ea typeface="Times New Roman" panose="02020603050405020304" pitchFamily="18" charset="0"/>
                <a:cs typeface="Times New Roman" panose="02020603050405020304" pitchFamily="18" charset="0"/>
              </a:rPr>
              <a:t>Centre for Teaching and Learning MU</a:t>
            </a:r>
            <a:endParaRPr lang="en-US" sz="1600" b="1" dirty="0">
              <a:solidFill>
                <a:srgbClr val="040404"/>
              </a:solidFill>
              <a:latin typeface="Open Sans Bold"/>
              <a:ea typeface="Open Sans Bold"/>
              <a:cs typeface="Open Sans Bold"/>
              <a:sym typeface="Open Sans Bold"/>
            </a:endParaRPr>
          </a:p>
          <a:p>
            <a:pPr marL="571500" indent="-571500">
              <a:buFont typeface="Arial" panose="020B0604020202020204" pitchFamily="34" charset="0"/>
              <a:buChar char="•"/>
            </a:pPr>
            <a:endParaRPr lang="en-US" sz="4400" dirty="0"/>
          </a:p>
        </p:txBody>
      </p:sp>
      <p:grpSp>
        <p:nvGrpSpPr>
          <p:cNvPr id="16" name="Group 16"/>
          <p:cNvGrpSpPr/>
          <p:nvPr/>
        </p:nvGrpSpPr>
        <p:grpSpPr>
          <a:xfrm>
            <a:off x="16971666" y="5143500"/>
            <a:ext cx="575268" cy="57526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9" name="Group 19"/>
          <p:cNvGrpSpPr/>
          <p:nvPr/>
        </p:nvGrpSpPr>
        <p:grpSpPr>
          <a:xfrm>
            <a:off x="-287634" y="4685056"/>
            <a:ext cx="575268" cy="5752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aphicFrame>
        <p:nvGraphicFramePr>
          <p:cNvPr id="28" name="Table 27">
            <a:extLst>
              <a:ext uri="{FF2B5EF4-FFF2-40B4-BE49-F238E27FC236}">
                <a16:creationId xmlns:a16="http://schemas.microsoft.com/office/drawing/2014/main" id="{DA81C19D-C823-6DFC-1FD0-5B8AA0BC9BD1}"/>
              </a:ext>
            </a:extLst>
          </p:cNvPr>
          <p:cNvGraphicFramePr>
            <a:graphicFrameLocks noGrp="1"/>
          </p:cNvGraphicFramePr>
          <p:nvPr>
            <p:extLst>
              <p:ext uri="{D42A27DB-BD31-4B8C-83A1-F6EECF244321}">
                <p14:modId xmlns:p14="http://schemas.microsoft.com/office/powerpoint/2010/main" val="1404639995"/>
              </p:ext>
            </p:extLst>
          </p:nvPr>
        </p:nvGraphicFramePr>
        <p:xfrm>
          <a:off x="3548620" y="2870020"/>
          <a:ext cx="11691380" cy="6834747"/>
        </p:xfrm>
        <a:graphic>
          <a:graphicData uri="http://schemas.openxmlformats.org/drawingml/2006/table">
            <a:tbl>
              <a:tblPr firstRow="1" bandRow="1">
                <a:tableStyleId>{F5AB1C69-6EDB-4FF4-983F-18BD219EF322}</a:tableStyleId>
              </a:tblPr>
              <a:tblGrid>
                <a:gridCol w="5516684">
                  <a:extLst>
                    <a:ext uri="{9D8B030D-6E8A-4147-A177-3AD203B41FA5}">
                      <a16:colId xmlns:a16="http://schemas.microsoft.com/office/drawing/2014/main" val="299211714"/>
                    </a:ext>
                  </a:extLst>
                </a:gridCol>
                <a:gridCol w="6174696">
                  <a:extLst>
                    <a:ext uri="{9D8B030D-6E8A-4147-A177-3AD203B41FA5}">
                      <a16:colId xmlns:a16="http://schemas.microsoft.com/office/drawing/2014/main" val="3334611470"/>
                    </a:ext>
                  </a:extLst>
                </a:gridCol>
              </a:tblGrid>
              <a:tr h="545580">
                <a:tc>
                  <a:txBody>
                    <a:bodyPr/>
                    <a:lstStyle/>
                    <a:p>
                      <a:endParaRPr lang="en-IE" dirty="0"/>
                    </a:p>
                  </a:txBody>
                  <a:tcPr/>
                </a:tc>
                <a:tc>
                  <a:txBody>
                    <a:bodyPr/>
                    <a:lstStyle/>
                    <a:p>
                      <a:endParaRPr lang="en-IE" dirty="0"/>
                    </a:p>
                  </a:txBody>
                  <a:tcPr/>
                </a:tc>
                <a:extLst>
                  <a:ext uri="{0D108BD9-81ED-4DB2-BD59-A6C34878D82A}">
                    <a16:rowId xmlns:a16="http://schemas.microsoft.com/office/drawing/2014/main" val="4016767058"/>
                  </a:ext>
                </a:extLst>
              </a:tr>
              <a:tr h="5423405">
                <a:tc>
                  <a:txBody>
                    <a:bodyPr/>
                    <a:lstStyle/>
                    <a:p>
                      <a:pPr marL="342900" marR="0" lvl="0" indent="-342900" algn="l" defTabSz="914400" rtl="0" eaLnBrk="0" fontAlgn="base" latinLnBrk="0" hangingPunct="0">
                        <a:lnSpc>
                          <a:spcPct val="107000"/>
                        </a:lnSpc>
                        <a:spcBef>
                          <a:spcPct val="20000"/>
                        </a:spcBef>
                        <a:spcAft>
                          <a:spcPts val="800"/>
                        </a:spcAft>
                        <a:buClrTx/>
                        <a:buSzTx/>
                        <a:buFont typeface="Arial" panose="020B0604020202020204" pitchFamily="34" charset="0"/>
                        <a:buChar char="•"/>
                        <a:tabLst/>
                        <a:defRPr/>
                      </a:pPr>
                      <a:r>
                        <a:rPr kumimoji="0" lang="en-IE" sz="2800" b="0" i="0" u="none" strike="noStrike" kern="1200" cap="none" spc="0" normalizeH="0" baseline="0" noProof="0" dirty="0">
                          <a:ln>
                            <a:noFill/>
                          </a:ln>
                          <a:solidFill>
                            <a:srgbClr val="10253F"/>
                          </a:solidFill>
                          <a:effectLst/>
                          <a:uLnTx/>
                          <a:uFillTx/>
                          <a:latin typeface="Calibri" panose="020F0502020204030204" pitchFamily="34" charset="0"/>
                          <a:ea typeface="Calibri" panose="020F0502020204030204" pitchFamily="34" charset="0"/>
                          <a:cs typeface="+mn-cs"/>
                        </a:rPr>
                        <a:t>One of the things that is most enjoyable about education is ...</a:t>
                      </a:r>
                      <a:endParaRPr kumimoji="0" lang="en-IE" sz="2800" b="0" i="0" u="none" strike="noStrike" kern="1200" cap="none" spc="0" normalizeH="0" baseline="0" noProof="0" dirty="0">
                        <a:ln>
                          <a:noFill/>
                        </a:ln>
                        <a:solidFill>
                          <a:srgbClr val="10253F"/>
                        </a:solidFill>
                        <a:effectLst/>
                        <a:uLnTx/>
                        <a:uFillTx/>
                        <a:latin typeface="Times New Roman" panose="02020603050405020304" pitchFamily="18" charset="0"/>
                        <a:ea typeface="Calibri" panose="020F0502020204030204" pitchFamily="34" charset="0"/>
                        <a:cs typeface="+mn-cs"/>
                      </a:endParaRPr>
                    </a:p>
                    <a:p>
                      <a:pPr marL="342900" marR="0" lvl="0" indent="-342900" algn="l" defTabSz="914400" rtl="0" eaLnBrk="0" fontAlgn="base" latinLnBrk="0" hangingPunct="0">
                        <a:lnSpc>
                          <a:spcPct val="107000"/>
                        </a:lnSpc>
                        <a:spcBef>
                          <a:spcPct val="20000"/>
                        </a:spcBef>
                        <a:spcAft>
                          <a:spcPts val="800"/>
                        </a:spcAft>
                        <a:buClrTx/>
                        <a:buSzTx/>
                        <a:buFont typeface="Arial" panose="020B0604020202020204" pitchFamily="34" charset="0"/>
                        <a:buChar char="•"/>
                        <a:tabLst/>
                        <a:defRPr/>
                      </a:pPr>
                      <a:r>
                        <a:rPr kumimoji="0" lang="en-IE" sz="2800" b="0" i="0" u="none" strike="noStrike" kern="1200" cap="none" spc="0" normalizeH="0" baseline="0" noProof="0" dirty="0">
                          <a:ln>
                            <a:noFill/>
                          </a:ln>
                          <a:solidFill>
                            <a:srgbClr val="10253F"/>
                          </a:solidFill>
                          <a:effectLst/>
                          <a:uLnTx/>
                          <a:uFillTx/>
                          <a:latin typeface="Calibri" panose="020F0502020204030204" pitchFamily="34" charset="0"/>
                          <a:ea typeface="Calibri" panose="020F0502020204030204" pitchFamily="34" charset="0"/>
                          <a:cs typeface="+mn-cs"/>
                        </a:rPr>
                        <a:t> How do learners learn? ... How can I support them?</a:t>
                      </a:r>
                      <a:endParaRPr kumimoji="0" lang="en-IE" sz="2800" b="0" i="0" u="none" strike="noStrike" kern="1200" cap="none" spc="0" normalizeH="0" baseline="0" noProof="0" dirty="0">
                        <a:ln>
                          <a:noFill/>
                        </a:ln>
                        <a:solidFill>
                          <a:srgbClr val="10253F"/>
                        </a:solidFill>
                        <a:effectLst/>
                        <a:uLnTx/>
                        <a:uFillTx/>
                        <a:latin typeface="Times New Roman" panose="02020603050405020304" pitchFamily="18" charset="0"/>
                        <a:ea typeface="Calibri" panose="020F0502020204030204" pitchFamily="34" charset="0"/>
                        <a:cs typeface="+mn-cs"/>
                      </a:endParaRPr>
                    </a:p>
                    <a:p>
                      <a:pPr marL="342900" marR="0" lvl="0" indent="-342900" algn="l" defTabSz="914400" rtl="0" eaLnBrk="0" fontAlgn="base" latinLnBrk="0" hangingPunct="0">
                        <a:lnSpc>
                          <a:spcPct val="107000"/>
                        </a:lnSpc>
                        <a:spcBef>
                          <a:spcPct val="20000"/>
                        </a:spcBef>
                        <a:spcAft>
                          <a:spcPts val="800"/>
                        </a:spcAft>
                        <a:buClrTx/>
                        <a:buSzTx/>
                        <a:buFont typeface="Arial" panose="020B0604020202020204" pitchFamily="34" charset="0"/>
                        <a:buChar char="•"/>
                        <a:tabLst/>
                        <a:defRPr/>
                      </a:pPr>
                      <a:r>
                        <a:rPr kumimoji="0" lang="en-IE" sz="2800" b="0" i="0" u="none" strike="noStrike" kern="1200" cap="none" spc="0" normalizeH="0" baseline="0" noProof="0" dirty="0">
                          <a:ln>
                            <a:noFill/>
                          </a:ln>
                          <a:solidFill>
                            <a:srgbClr val="10253F"/>
                          </a:solidFill>
                          <a:effectLst/>
                          <a:uLnTx/>
                          <a:uFillTx/>
                          <a:latin typeface="Calibri" panose="020F0502020204030204" pitchFamily="34" charset="0"/>
                          <a:ea typeface="Calibri" panose="020F0502020204030204" pitchFamily="34" charset="0"/>
                          <a:cs typeface="+mn-cs"/>
                        </a:rPr>
                        <a:t>  A learning environment ought to be ...</a:t>
                      </a:r>
                    </a:p>
                    <a:p>
                      <a:pPr marL="342900" marR="0" lvl="0" indent="-342900" algn="l" defTabSz="914400" rtl="0" eaLnBrk="0" fontAlgn="base" latinLnBrk="0" hangingPunct="0">
                        <a:lnSpc>
                          <a:spcPct val="107000"/>
                        </a:lnSpc>
                        <a:spcBef>
                          <a:spcPct val="20000"/>
                        </a:spcBef>
                        <a:spcAft>
                          <a:spcPts val="800"/>
                        </a:spcAft>
                        <a:buClrTx/>
                        <a:buSzTx/>
                        <a:buFont typeface="Arial" panose="020B0604020202020204" pitchFamily="34" charset="0"/>
                        <a:buChar char="•"/>
                        <a:tabLst/>
                        <a:defRPr/>
                      </a:pPr>
                      <a:r>
                        <a:rPr kumimoji="0" lang="en-IE" sz="2800" b="0" i="0" u="none" strike="noStrike" kern="1200" cap="none" spc="0" normalizeH="0" baseline="0" noProof="0" dirty="0">
                          <a:ln>
                            <a:noFill/>
                          </a:ln>
                          <a:solidFill>
                            <a:srgbClr val="10253F"/>
                          </a:solidFill>
                          <a:effectLst/>
                          <a:uLnTx/>
                          <a:uFillTx/>
                          <a:latin typeface="Calibri" panose="020F0502020204030204" pitchFamily="34" charset="0"/>
                          <a:ea typeface="Calibri" panose="020F0502020204030204" pitchFamily="34" charset="0"/>
                          <a:cs typeface="+mn-cs"/>
                        </a:rPr>
                        <a:t> Why Assess ? </a:t>
                      </a:r>
                    </a:p>
                    <a:p>
                      <a:pPr marL="342900" marR="0" lvl="0" indent="-342900" algn="l" defTabSz="914400" rtl="0" eaLnBrk="0" fontAlgn="base" latinLnBrk="0" hangingPunct="0">
                        <a:lnSpc>
                          <a:spcPct val="107000"/>
                        </a:lnSpc>
                        <a:spcBef>
                          <a:spcPct val="20000"/>
                        </a:spcBef>
                        <a:spcAft>
                          <a:spcPts val="800"/>
                        </a:spcAft>
                        <a:buClrTx/>
                        <a:buSzTx/>
                        <a:buFont typeface="Arial" panose="020B0604020202020204" pitchFamily="34" charset="0"/>
                        <a:buChar char="•"/>
                        <a:tabLst/>
                        <a:defRPr/>
                      </a:pPr>
                      <a:r>
                        <a:rPr kumimoji="0" lang="en-IE" sz="2800" b="0" i="0" u="none" strike="noStrike" kern="1200" cap="none" spc="0" normalizeH="0" baseline="0" noProof="0" dirty="0">
                          <a:ln>
                            <a:noFill/>
                          </a:ln>
                          <a:solidFill>
                            <a:srgbClr val="10253F"/>
                          </a:solidFill>
                          <a:effectLst/>
                          <a:uLnTx/>
                          <a:uFillTx/>
                          <a:latin typeface="Calibri" panose="020F0502020204030204" pitchFamily="34" charset="0"/>
                          <a:ea typeface="Calibri" panose="020F0502020204030204" pitchFamily="34" charset="0"/>
                          <a:cs typeface="+mn-cs"/>
                        </a:rPr>
                        <a:t>How to Assess ? ...</a:t>
                      </a:r>
                      <a:endParaRPr kumimoji="0" lang="en-IE" sz="2800" b="0" i="0" u="none" strike="noStrike" kern="1200" cap="none" spc="0" normalizeH="0" baseline="0" noProof="0" dirty="0">
                        <a:ln>
                          <a:noFill/>
                        </a:ln>
                        <a:solidFill>
                          <a:srgbClr val="10253F"/>
                        </a:solidFill>
                        <a:effectLst/>
                        <a:uLnTx/>
                        <a:uFillTx/>
                        <a:latin typeface="Times New Roman" panose="02020603050405020304" pitchFamily="18" charset="0"/>
                        <a:ea typeface="Calibri" panose="020F0502020204030204" pitchFamily="34" charset="0"/>
                        <a:cs typeface="+mn-cs"/>
                      </a:endParaRPr>
                    </a:p>
                    <a:p>
                      <a:endParaRPr lang="en-IE" sz="2800" dirty="0"/>
                    </a:p>
                  </a:txBody>
                  <a:tcPr/>
                </a:tc>
                <a:tc>
                  <a:txBody>
                    <a:bodyPr/>
                    <a:lstStyle/>
                    <a:p>
                      <a:r>
                        <a:rPr lang="en-IE" sz="2800" kern="1200" dirty="0">
                          <a:solidFill>
                            <a:schemeClr val="dk1"/>
                          </a:solidFill>
                          <a:effectLst/>
                          <a:latin typeface="+mn-lt"/>
                          <a:ea typeface="+mn-ea"/>
                          <a:cs typeface="+mn-cs"/>
                        </a:rPr>
                        <a:t>Inclusion in FET looks like ...</a:t>
                      </a:r>
                    </a:p>
                    <a:p>
                      <a:r>
                        <a:rPr lang="en-IE" sz="2800" kern="1200" dirty="0">
                          <a:solidFill>
                            <a:schemeClr val="dk1"/>
                          </a:solidFill>
                          <a:effectLst/>
                          <a:latin typeface="+mn-lt"/>
                          <a:ea typeface="+mn-ea"/>
                          <a:cs typeface="+mn-cs"/>
                        </a:rPr>
                        <a:t> </a:t>
                      </a:r>
                    </a:p>
                    <a:p>
                      <a:r>
                        <a:rPr lang="en-IE" sz="2800" kern="1200" dirty="0">
                          <a:solidFill>
                            <a:schemeClr val="dk1"/>
                          </a:solidFill>
                          <a:effectLst/>
                          <a:latin typeface="+mn-lt"/>
                          <a:ea typeface="+mn-ea"/>
                          <a:cs typeface="+mn-cs"/>
                        </a:rPr>
                        <a:t>If I could change one thing in FET I would ...</a:t>
                      </a:r>
                    </a:p>
                    <a:p>
                      <a:r>
                        <a:rPr lang="en-IE" sz="2800" kern="1200" dirty="0">
                          <a:solidFill>
                            <a:schemeClr val="dk1"/>
                          </a:solidFill>
                          <a:effectLst/>
                          <a:latin typeface="+mn-lt"/>
                          <a:ea typeface="+mn-ea"/>
                          <a:cs typeface="+mn-cs"/>
                        </a:rPr>
                        <a:t> </a:t>
                      </a:r>
                    </a:p>
                    <a:p>
                      <a:r>
                        <a:rPr lang="en-IE" sz="2800" kern="1200" dirty="0">
                          <a:solidFill>
                            <a:schemeClr val="dk1"/>
                          </a:solidFill>
                          <a:effectLst/>
                          <a:latin typeface="+mn-lt"/>
                          <a:ea typeface="+mn-ea"/>
                          <a:cs typeface="+mn-cs"/>
                        </a:rPr>
                        <a:t>What is the purpose of FET ? ...</a:t>
                      </a:r>
                    </a:p>
                    <a:p>
                      <a:r>
                        <a:rPr lang="en-IE" sz="2800" kern="1200" dirty="0">
                          <a:solidFill>
                            <a:schemeClr val="dk1"/>
                          </a:solidFill>
                          <a:effectLst/>
                          <a:latin typeface="+mn-lt"/>
                          <a:ea typeface="+mn-ea"/>
                          <a:cs typeface="+mn-cs"/>
                        </a:rPr>
                        <a:t> </a:t>
                      </a:r>
                    </a:p>
                    <a:p>
                      <a:r>
                        <a:rPr lang="en-IE" sz="2800" kern="1200" dirty="0">
                          <a:solidFill>
                            <a:schemeClr val="dk1"/>
                          </a:solidFill>
                          <a:effectLst/>
                          <a:latin typeface="+mn-lt"/>
                          <a:ea typeface="+mn-ea"/>
                          <a:cs typeface="+mn-cs"/>
                        </a:rPr>
                        <a:t>I am an educator. This means my role involves ...</a:t>
                      </a:r>
                    </a:p>
                    <a:p>
                      <a:pPr marL="0" marR="0" lvl="0" indent="0" algn="l" defTabSz="914400" rtl="0" eaLnBrk="0" fontAlgn="base" latinLnBrk="0" hangingPunct="0">
                        <a:lnSpc>
                          <a:spcPct val="107000"/>
                        </a:lnSpc>
                        <a:spcBef>
                          <a:spcPct val="20000"/>
                        </a:spcBef>
                        <a:spcAft>
                          <a:spcPts val="800"/>
                        </a:spcAft>
                        <a:buClrTx/>
                        <a:buSzTx/>
                        <a:buFont typeface="Arial" panose="020B0604020202020204" pitchFamily="34" charset="0"/>
                        <a:buNone/>
                        <a:tabLst/>
                        <a:defRPr/>
                      </a:pPr>
                      <a:endParaRPr kumimoji="0" lang="en-IE" sz="2800" b="0" i="0" u="none" strike="noStrike" kern="1200" cap="none" spc="0" normalizeH="0" baseline="0" noProof="0" dirty="0">
                        <a:ln>
                          <a:noFill/>
                        </a:ln>
                        <a:solidFill>
                          <a:srgbClr val="10253F"/>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0" fontAlgn="base" latinLnBrk="0" hangingPunct="0">
                        <a:lnSpc>
                          <a:spcPct val="107000"/>
                        </a:lnSpc>
                        <a:spcBef>
                          <a:spcPct val="20000"/>
                        </a:spcBef>
                        <a:spcAft>
                          <a:spcPts val="800"/>
                        </a:spcAft>
                        <a:buClrTx/>
                        <a:buSzTx/>
                        <a:buFont typeface="Arial" panose="020B0604020202020204" pitchFamily="34" charset="0"/>
                        <a:buNone/>
                        <a:tabLst/>
                        <a:defRPr/>
                      </a:pPr>
                      <a:r>
                        <a:rPr kumimoji="0" lang="en-IE" sz="2800" b="1" i="0" u="none" strike="noStrike" kern="1200" cap="none" spc="0" normalizeH="0" baseline="0" noProof="0" dirty="0">
                          <a:ln>
                            <a:noFill/>
                          </a:ln>
                          <a:solidFill>
                            <a:srgbClr val="10253F"/>
                          </a:solidFill>
                          <a:effectLst/>
                          <a:uLnTx/>
                          <a:uFillTx/>
                          <a:latin typeface="Calibri" panose="020F0502020204030204" pitchFamily="34" charset="0"/>
                          <a:ea typeface="Calibri" panose="020F0502020204030204" pitchFamily="34" charset="0"/>
                          <a:cs typeface="+mn-cs"/>
                        </a:rPr>
                        <a:t>Education matters because ...</a:t>
                      </a:r>
                    </a:p>
                    <a:p>
                      <a:pPr marL="0" marR="0" lvl="0" indent="0" algn="l" defTabSz="914400" rtl="0" eaLnBrk="0" fontAlgn="base" latinLnBrk="0" hangingPunct="0">
                        <a:lnSpc>
                          <a:spcPct val="107000"/>
                        </a:lnSpc>
                        <a:spcBef>
                          <a:spcPct val="20000"/>
                        </a:spcBef>
                        <a:spcAft>
                          <a:spcPts val="800"/>
                        </a:spcAft>
                        <a:buClrTx/>
                        <a:buSzTx/>
                        <a:buFont typeface="Arial" panose="020B0604020202020204" pitchFamily="34" charset="0"/>
                        <a:buNone/>
                        <a:tabLst/>
                        <a:defRPr/>
                      </a:pPr>
                      <a:r>
                        <a:rPr kumimoji="0" lang="en-IE" sz="2800" b="1" i="0" u="none" strike="noStrike" kern="1200" cap="none" spc="0" normalizeH="0" baseline="0" noProof="0" dirty="0">
                          <a:ln>
                            <a:noFill/>
                          </a:ln>
                          <a:solidFill>
                            <a:srgbClr val="10253F"/>
                          </a:solidFill>
                          <a:effectLst/>
                          <a:uLnTx/>
                          <a:uFillTx/>
                          <a:latin typeface="Calibri" panose="020F0502020204030204" pitchFamily="34" charset="0"/>
                          <a:cs typeface="+mn-cs"/>
                        </a:rPr>
                        <a:t>Why am I an educator ….. ?</a:t>
                      </a:r>
                      <a:endParaRPr lang="en-IE" sz="2800" b="1" dirty="0"/>
                    </a:p>
                    <a:p>
                      <a:endParaRPr lang="en-IE" sz="2800" dirty="0"/>
                    </a:p>
                  </a:txBody>
                  <a:tcPr/>
                </a:tc>
                <a:extLst>
                  <a:ext uri="{0D108BD9-81ED-4DB2-BD59-A6C34878D82A}">
                    <a16:rowId xmlns:a16="http://schemas.microsoft.com/office/drawing/2014/main" val="1440069950"/>
                  </a:ext>
                </a:extLst>
              </a:tr>
            </a:tbl>
          </a:graphicData>
        </a:graphic>
      </p:graphicFrame>
    </p:spTree>
    <p:extLst>
      <p:ext uri="{BB962C8B-B14F-4D97-AF65-F5344CB8AC3E}">
        <p14:creationId xmlns:p14="http://schemas.microsoft.com/office/powerpoint/2010/main" val="2084255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Shape 53">
            <a:extLst>
              <a:ext uri="{FF2B5EF4-FFF2-40B4-BE49-F238E27FC236}">
                <a16:creationId xmlns:a16="http://schemas.microsoft.com/office/drawing/2014/main" id="{403C6F8A-7194-F418-3ED6-7269B34FB513}"/>
              </a:ext>
            </a:extLst>
          </p:cNvPr>
          <p:cNvSpPr/>
          <p:nvPr/>
        </p:nvSpPr>
        <p:spPr>
          <a:xfrm>
            <a:off x="8668805" y="3330089"/>
            <a:ext cx="976233" cy="1032308"/>
          </a:xfrm>
          <a:custGeom>
            <a:avLst/>
            <a:gdLst>
              <a:gd name="connsiteX0" fmla="*/ 325411 w 650822"/>
              <a:gd name="connsiteY0" fmla="*/ 0 h 688205"/>
              <a:gd name="connsiteX1" fmla="*/ 333381 w 650822"/>
              <a:gd name="connsiteY1" fmla="*/ 4326 h 688205"/>
              <a:gd name="connsiteX2" fmla="*/ 650822 w 650822"/>
              <a:gd name="connsiteY2" fmla="*/ 601361 h 688205"/>
              <a:gd name="connsiteX3" fmla="*/ 647105 w 650822"/>
              <a:gd name="connsiteY3" fmla="*/ 674977 h 688205"/>
              <a:gd name="connsiteX4" fmla="*/ 645086 w 650822"/>
              <a:gd name="connsiteY4" fmla="*/ 688205 h 688205"/>
              <a:gd name="connsiteX5" fmla="*/ 589332 w 650822"/>
              <a:gd name="connsiteY5" fmla="*/ 657942 h 688205"/>
              <a:gd name="connsiteX6" fmla="*/ 309076 w 650822"/>
              <a:gd name="connsiteY6" fmla="*/ 601361 h 688205"/>
              <a:gd name="connsiteX7" fmla="*/ 28820 w 650822"/>
              <a:gd name="connsiteY7" fmla="*/ 657942 h 688205"/>
              <a:gd name="connsiteX8" fmla="*/ 3550 w 650822"/>
              <a:gd name="connsiteY8" fmla="*/ 671659 h 688205"/>
              <a:gd name="connsiteX9" fmla="*/ 0 w 650822"/>
              <a:gd name="connsiteY9" fmla="*/ 601361 h 688205"/>
              <a:gd name="connsiteX10" fmla="*/ 317441 w 650822"/>
              <a:gd name="connsiteY10" fmla="*/ 4326 h 688205"/>
              <a:gd name="connsiteX11" fmla="*/ 325411 w 650822"/>
              <a:gd name="connsiteY11" fmla="*/ 0 h 68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822" h="688205">
                <a:moveTo>
                  <a:pt x="325411" y="0"/>
                </a:moveTo>
                <a:lnTo>
                  <a:pt x="333381" y="4326"/>
                </a:lnTo>
                <a:cubicBezTo>
                  <a:pt x="524902" y="133715"/>
                  <a:pt x="650822" y="352833"/>
                  <a:pt x="650822" y="601361"/>
                </a:cubicBezTo>
                <a:cubicBezTo>
                  <a:pt x="650822" y="626214"/>
                  <a:pt x="649563" y="650773"/>
                  <a:pt x="647105" y="674977"/>
                </a:cubicBezTo>
                <a:lnTo>
                  <a:pt x="645086" y="688205"/>
                </a:lnTo>
                <a:lnTo>
                  <a:pt x="589332" y="657942"/>
                </a:lnTo>
                <a:cubicBezTo>
                  <a:pt x="503193" y="621508"/>
                  <a:pt x="408487" y="601361"/>
                  <a:pt x="309076" y="601361"/>
                </a:cubicBezTo>
                <a:cubicBezTo>
                  <a:pt x="209665" y="601361"/>
                  <a:pt x="114959" y="621508"/>
                  <a:pt x="28820" y="657942"/>
                </a:cubicBezTo>
                <a:lnTo>
                  <a:pt x="3550" y="671659"/>
                </a:lnTo>
                <a:lnTo>
                  <a:pt x="0" y="601361"/>
                </a:lnTo>
                <a:cubicBezTo>
                  <a:pt x="0" y="352833"/>
                  <a:pt x="125920" y="133715"/>
                  <a:pt x="317441" y="4326"/>
                </a:cubicBezTo>
                <a:lnTo>
                  <a:pt x="325411" y="0"/>
                </a:lnTo>
                <a:close/>
              </a:path>
            </a:pathLst>
          </a:custGeom>
          <a:pattFill prst="pct40">
            <a:fgClr>
              <a:schemeClr val="bg2">
                <a:lumMod val="75000"/>
              </a:schemeClr>
            </a:fgClr>
            <a:bgClr>
              <a:schemeClr val="bg1"/>
            </a:bgClr>
          </a:patt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E" sz="2700"/>
          </a:p>
        </p:txBody>
      </p:sp>
      <p:sp>
        <p:nvSpPr>
          <p:cNvPr id="53" name="Freeform: Shape 52">
            <a:extLst>
              <a:ext uri="{FF2B5EF4-FFF2-40B4-BE49-F238E27FC236}">
                <a16:creationId xmlns:a16="http://schemas.microsoft.com/office/drawing/2014/main" id="{45E9173F-4FF0-9599-2FF6-39B51914CA88}"/>
              </a:ext>
            </a:extLst>
          </p:cNvPr>
          <p:cNvSpPr/>
          <p:nvPr/>
        </p:nvSpPr>
        <p:spPr>
          <a:xfrm>
            <a:off x="8072606" y="4274391"/>
            <a:ext cx="1095899" cy="974553"/>
          </a:xfrm>
          <a:custGeom>
            <a:avLst/>
            <a:gdLst>
              <a:gd name="connsiteX0" fmla="*/ 408738 w 730599"/>
              <a:gd name="connsiteY0" fmla="*/ 0 h 649702"/>
              <a:gd name="connsiteX1" fmla="*/ 408905 w 730599"/>
              <a:gd name="connsiteY1" fmla="*/ 3318 h 649702"/>
              <a:gd name="connsiteX2" fmla="*/ 722629 w 730599"/>
              <a:gd name="connsiteY2" fmla="*/ 526737 h 649702"/>
              <a:gd name="connsiteX3" fmla="*/ 730599 w 730599"/>
              <a:gd name="connsiteY3" fmla="*/ 531063 h 649702"/>
              <a:gd name="connsiteX4" fmla="*/ 616266 w 730599"/>
              <a:gd name="connsiteY4" fmla="*/ 593121 h 649702"/>
              <a:gd name="connsiteX5" fmla="*/ 336010 w 730599"/>
              <a:gd name="connsiteY5" fmla="*/ 649702 h 649702"/>
              <a:gd name="connsiteX6" fmla="*/ 55754 w 730599"/>
              <a:gd name="connsiteY6" fmla="*/ 593121 h 649702"/>
              <a:gd name="connsiteX7" fmla="*/ 0 w 730599"/>
              <a:gd name="connsiteY7" fmla="*/ 562859 h 649702"/>
              <a:gd name="connsiteX8" fmla="*/ 8892 w 730599"/>
              <a:gd name="connsiteY8" fmla="*/ 504597 h 649702"/>
              <a:gd name="connsiteX9" fmla="*/ 311705 w 730599"/>
              <a:gd name="connsiteY9" fmla="*/ 52667 h 649702"/>
              <a:gd name="connsiteX10" fmla="*/ 408738 w 730599"/>
              <a:gd name="connsiteY10" fmla="*/ 0 h 64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599" h="649702">
                <a:moveTo>
                  <a:pt x="408738" y="0"/>
                </a:moveTo>
                <a:lnTo>
                  <a:pt x="408905" y="3318"/>
                </a:lnTo>
                <a:cubicBezTo>
                  <a:pt x="431028" y="221157"/>
                  <a:pt x="550260" y="410287"/>
                  <a:pt x="722629" y="526737"/>
                </a:cubicBezTo>
                <a:lnTo>
                  <a:pt x="730599" y="531063"/>
                </a:lnTo>
                <a:lnTo>
                  <a:pt x="616266" y="593121"/>
                </a:lnTo>
                <a:cubicBezTo>
                  <a:pt x="530127" y="629555"/>
                  <a:pt x="435421" y="649702"/>
                  <a:pt x="336010" y="649702"/>
                </a:cubicBezTo>
                <a:cubicBezTo>
                  <a:pt x="236599" y="649702"/>
                  <a:pt x="141893" y="629555"/>
                  <a:pt x="55754" y="593121"/>
                </a:cubicBezTo>
                <a:lnTo>
                  <a:pt x="0" y="562859"/>
                </a:lnTo>
                <a:lnTo>
                  <a:pt x="8892" y="504597"/>
                </a:lnTo>
                <a:cubicBezTo>
                  <a:pt x="47256" y="317116"/>
                  <a:pt x="158488" y="156178"/>
                  <a:pt x="311705" y="52667"/>
                </a:cubicBezTo>
                <a:lnTo>
                  <a:pt x="408738" y="0"/>
                </a:lnTo>
                <a:close/>
              </a:path>
            </a:pathLst>
          </a:custGeom>
          <a:pattFill prst="ltUpDiag">
            <a:fgClr>
              <a:schemeClr val="bg2">
                <a:lumMod val="75000"/>
              </a:schemeClr>
            </a:fgClr>
            <a:bgClr>
              <a:schemeClr val="bg1"/>
            </a:bgClr>
          </a:pattFill>
          <a:ln w="222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E" sz="2700"/>
          </a:p>
        </p:txBody>
      </p:sp>
      <p:sp>
        <p:nvSpPr>
          <p:cNvPr id="52" name="Freeform: Shape 51">
            <a:extLst>
              <a:ext uri="{FF2B5EF4-FFF2-40B4-BE49-F238E27FC236}">
                <a16:creationId xmlns:a16="http://schemas.microsoft.com/office/drawing/2014/main" id="{E85EDF5B-E722-6D22-258E-4A2C298B4E48}"/>
              </a:ext>
            </a:extLst>
          </p:cNvPr>
          <p:cNvSpPr/>
          <p:nvPr/>
        </p:nvSpPr>
        <p:spPr>
          <a:xfrm>
            <a:off x="9168503" y="4299210"/>
            <a:ext cx="1050174" cy="949734"/>
          </a:xfrm>
          <a:custGeom>
            <a:avLst/>
            <a:gdLst>
              <a:gd name="connsiteX0" fmla="*/ 319675 w 700116"/>
              <a:gd name="connsiteY0" fmla="*/ 0 h 633156"/>
              <a:gd name="connsiteX1" fmla="*/ 386224 w 700116"/>
              <a:gd name="connsiteY1" fmla="*/ 36121 h 633156"/>
              <a:gd name="connsiteX2" fmla="*/ 699948 w 700116"/>
              <a:gd name="connsiteY2" fmla="*/ 559540 h 633156"/>
              <a:gd name="connsiteX3" fmla="*/ 700116 w 700116"/>
              <a:gd name="connsiteY3" fmla="*/ 562859 h 633156"/>
              <a:gd name="connsiteX4" fmla="*/ 674845 w 700116"/>
              <a:gd name="connsiteY4" fmla="*/ 576575 h 633156"/>
              <a:gd name="connsiteX5" fmla="*/ 394589 w 700116"/>
              <a:gd name="connsiteY5" fmla="*/ 633156 h 633156"/>
              <a:gd name="connsiteX6" fmla="*/ 114333 w 700116"/>
              <a:gd name="connsiteY6" fmla="*/ 576575 h 633156"/>
              <a:gd name="connsiteX7" fmla="*/ 0 w 700116"/>
              <a:gd name="connsiteY7" fmla="*/ 514517 h 633156"/>
              <a:gd name="connsiteX8" fmla="*/ 7970 w 700116"/>
              <a:gd name="connsiteY8" fmla="*/ 510191 h 633156"/>
              <a:gd name="connsiteX9" fmla="*/ 310783 w 700116"/>
              <a:gd name="connsiteY9" fmla="*/ 58261 h 633156"/>
              <a:gd name="connsiteX10" fmla="*/ 319675 w 700116"/>
              <a:gd name="connsiteY10" fmla="*/ 0 h 63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116" h="633156">
                <a:moveTo>
                  <a:pt x="319675" y="0"/>
                </a:moveTo>
                <a:lnTo>
                  <a:pt x="386224" y="36121"/>
                </a:lnTo>
                <a:cubicBezTo>
                  <a:pt x="558593" y="152571"/>
                  <a:pt x="677825" y="341702"/>
                  <a:pt x="699948" y="559540"/>
                </a:cubicBezTo>
                <a:lnTo>
                  <a:pt x="700116" y="562859"/>
                </a:lnTo>
                <a:lnTo>
                  <a:pt x="674845" y="576575"/>
                </a:lnTo>
                <a:cubicBezTo>
                  <a:pt x="588706" y="613009"/>
                  <a:pt x="494000" y="633156"/>
                  <a:pt x="394589" y="633156"/>
                </a:cubicBezTo>
                <a:cubicBezTo>
                  <a:pt x="295178" y="633156"/>
                  <a:pt x="200472" y="613009"/>
                  <a:pt x="114333" y="576575"/>
                </a:cubicBezTo>
                <a:lnTo>
                  <a:pt x="0" y="514517"/>
                </a:lnTo>
                <a:lnTo>
                  <a:pt x="7970" y="510191"/>
                </a:lnTo>
                <a:cubicBezTo>
                  <a:pt x="161187" y="406680"/>
                  <a:pt x="272419" y="245742"/>
                  <a:pt x="310783" y="58261"/>
                </a:cubicBezTo>
                <a:lnTo>
                  <a:pt x="319675" y="0"/>
                </a:lnTo>
                <a:close/>
              </a:path>
            </a:pathLst>
          </a:custGeom>
          <a:pattFill prst="pct75">
            <a:fgClr>
              <a:schemeClr val="bg2">
                <a:lumMod val="75000"/>
              </a:schemeClr>
            </a:fgClr>
            <a:bgClr>
              <a:schemeClr val="bg1"/>
            </a:bgClr>
          </a:patt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E" sz="2700"/>
          </a:p>
        </p:txBody>
      </p:sp>
      <p:sp>
        <p:nvSpPr>
          <p:cNvPr id="51" name="Freeform: Shape 50">
            <a:extLst>
              <a:ext uri="{FF2B5EF4-FFF2-40B4-BE49-F238E27FC236}">
                <a16:creationId xmlns:a16="http://schemas.microsoft.com/office/drawing/2014/main" id="{AB5AAEB1-77E8-2733-1B7C-2072F9317FF8}"/>
              </a:ext>
            </a:extLst>
          </p:cNvPr>
          <p:cNvSpPr/>
          <p:nvPr/>
        </p:nvSpPr>
        <p:spPr>
          <a:xfrm>
            <a:off x="7486456" y="3100178"/>
            <a:ext cx="1671884" cy="2004024"/>
          </a:xfrm>
          <a:custGeom>
            <a:avLst/>
            <a:gdLst>
              <a:gd name="connsiteX0" fmla="*/ 720000 w 1114589"/>
              <a:gd name="connsiteY0" fmla="*/ 0 h 1353157"/>
              <a:gd name="connsiteX1" fmla="*/ 1000256 w 1114589"/>
              <a:gd name="connsiteY1" fmla="*/ 56581 h 1353157"/>
              <a:gd name="connsiteX2" fmla="*/ 1114589 w 1114589"/>
              <a:gd name="connsiteY2" fmla="*/ 118639 h 1353157"/>
              <a:gd name="connsiteX3" fmla="*/ 1106619 w 1114589"/>
              <a:gd name="connsiteY3" fmla="*/ 122965 h 1353157"/>
              <a:gd name="connsiteX4" fmla="*/ 789178 w 1114589"/>
              <a:gd name="connsiteY4" fmla="*/ 720000 h 1353157"/>
              <a:gd name="connsiteX5" fmla="*/ 792728 w 1114589"/>
              <a:gd name="connsiteY5" fmla="*/ 790298 h 1353157"/>
              <a:gd name="connsiteX6" fmla="*/ 695695 w 1114589"/>
              <a:gd name="connsiteY6" fmla="*/ 842965 h 1353157"/>
              <a:gd name="connsiteX7" fmla="*/ 392882 w 1114589"/>
              <a:gd name="connsiteY7" fmla="*/ 1294895 h 1353157"/>
              <a:gd name="connsiteX8" fmla="*/ 383990 w 1114589"/>
              <a:gd name="connsiteY8" fmla="*/ 1353157 h 1353157"/>
              <a:gd name="connsiteX9" fmla="*/ 317441 w 1114589"/>
              <a:gd name="connsiteY9" fmla="*/ 1317035 h 1353157"/>
              <a:gd name="connsiteX10" fmla="*/ 0 w 1114589"/>
              <a:gd name="connsiteY10" fmla="*/ 720000 h 1353157"/>
              <a:gd name="connsiteX11" fmla="*/ 720000 w 1114589"/>
              <a:gd name="connsiteY11" fmla="*/ 0 h 135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4589" h="1353157">
                <a:moveTo>
                  <a:pt x="720000" y="0"/>
                </a:moveTo>
                <a:cubicBezTo>
                  <a:pt x="819411" y="0"/>
                  <a:pt x="914117" y="20147"/>
                  <a:pt x="1000256" y="56581"/>
                </a:cubicBezTo>
                <a:lnTo>
                  <a:pt x="1114589" y="118639"/>
                </a:lnTo>
                <a:lnTo>
                  <a:pt x="1106619" y="122965"/>
                </a:lnTo>
                <a:cubicBezTo>
                  <a:pt x="915098" y="252354"/>
                  <a:pt x="789178" y="471472"/>
                  <a:pt x="789178" y="720000"/>
                </a:cubicBezTo>
                <a:lnTo>
                  <a:pt x="792728" y="790298"/>
                </a:lnTo>
                <a:lnTo>
                  <a:pt x="695695" y="842965"/>
                </a:lnTo>
                <a:cubicBezTo>
                  <a:pt x="542478" y="946476"/>
                  <a:pt x="431246" y="1107414"/>
                  <a:pt x="392882" y="1294895"/>
                </a:cubicBezTo>
                <a:lnTo>
                  <a:pt x="383990" y="1353157"/>
                </a:lnTo>
                <a:lnTo>
                  <a:pt x="317441" y="1317035"/>
                </a:lnTo>
                <a:cubicBezTo>
                  <a:pt x="125920" y="1187646"/>
                  <a:pt x="0" y="968528"/>
                  <a:pt x="0" y="720000"/>
                </a:cubicBezTo>
                <a:cubicBezTo>
                  <a:pt x="0" y="322355"/>
                  <a:pt x="322355" y="0"/>
                  <a:pt x="720000" y="0"/>
                </a:cubicBezTo>
                <a:close/>
              </a:path>
            </a:pathLst>
          </a:cu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E" sz="27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0" name="Freeform: Shape 49">
            <a:extLst>
              <a:ext uri="{FF2B5EF4-FFF2-40B4-BE49-F238E27FC236}">
                <a16:creationId xmlns:a16="http://schemas.microsoft.com/office/drawing/2014/main" id="{E63E8AF7-559A-38E1-1B81-C6C42D821E75}"/>
              </a:ext>
            </a:extLst>
          </p:cNvPr>
          <p:cNvSpPr/>
          <p:nvPr/>
        </p:nvSpPr>
        <p:spPr>
          <a:xfrm>
            <a:off x="9165526" y="3100178"/>
            <a:ext cx="1671884" cy="2054555"/>
          </a:xfrm>
          <a:custGeom>
            <a:avLst/>
            <a:gdLst>
              <a:gd name="connsiteX0" fmla="*/ 394589 w 1114589"/>
              <a:gd name="connsiteY0" fmla="*/ 0 h 1369703"/>
              <a:gd name="connsiteX1" fmla="*/ 1114589 w 1114589"/>
              <a:gd name="connsiteY1" fmla="*/ 720000 h 1369703"/>
              <a:gd name="connsiteX2" fmla="*/ 797148 w 1114589"/>
              <a:gd name="connsiteY2" fmla="*/ 1317035 h 1369703"/>
              <a:gd name="connsiteX3" fmla="*/ 700116 w 1114589"/>
              <a:gd name="connsiteY3" fmla="*/ 1369703 h 1369703"/>
              <a:gd name="connsiteX4" fmla="*/ 699948 w 1114589"/>
              <a:gd name="connsiteY4" fmla="*/ 1366384 h 1369703"/>
              <a:gd name="connsiteX5" fmla="*/ 386224 w 1114589"/>
              <a:gd name="connsiteY5" fmla="*/ 842965 h 1369703"/>
              <a:gd name="connsiteX6" fmla="*/ 319675 w 1114589"/>
              <a:gd name="connsiteY6" fmla="*/ 806844 h 1369703"/>
              <a:gd name="connsiteX7" fmla="*/ 321694 w 1114589"/>
              <a:gd name="connsiteY7" fmla="*/ 793616 h 1369703"/>
              <a:gd name="connsiteX8" fmla="*/ 325411 w 1114589"/>
              <a:gd name="connsiteY8" fmla="*/ 720000 h 1369703"/>
              <a:gd name="connsiteX9" fmla="*/ 7970 w 1114589"/>
              <a:gd name="connsiteY9" fmla="*/ 122965 h 1369703"/>
              <a:gd name="connsiteX10" fmla="*/ 0 w 1114589"/>
              <a:gd name="connsiteY10" fmla="*/ 118639 h 1369703"/>
              <a:gd name="connsiteX11" fmla="*/ 114333 w 1114589"/>
              <a:gd name="connsiteY11" fmla="*/ 56581 h 1369703"/>
              <a:gd name="connsiteX12" fmla="*/ 394589 w 1114589"/>
              <a:gd name="connsiteY12" fmla="*/ 0 h 136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4589" h="1369703">
                <a:moveTo>
                  <a:pt x="394589" y="0"/>
                </a:moveTo>
                <a:cubicBezTo>
                  <a:pt x="792234" y="0"/>
                  <a:pt x="1114589" y="322355"/>
                  <a:pt x="1114589" y="720000"/>
                </a:cubicBezTo>
                <a:cubicBezTo>
                  <a:pt x="1114589" y="968528"/>
                  <a:pt x="988669" y="1187646"/>
                  <a:pt x="797148" y="1317035"/>
                </a:cubicBezTo>
                <a:lnTo>
                  <a:pt x="700116" y="1369703"/>
                </a:lnTo>
                <a:lnTo>
                  <a:pt x="699948" y="1366384"/>
                </a:lnTo>
                <a:cubicBezTo>
                  <a:pt x="677825" y="1148546"/>
                  <a:pt x="558593" y="959415"/>
                  <a:pt x="386224" y="842965"/>
                </a:cubicBezTo>
                <a:lnTo>
                  <a:pt x="319675" y="806844"/>
                </a:lnTo>
                <a:lnTo>
                  <a:pt x="321694" y="793616"/>
                </a:lnTo>
                <a:cubicBezTo>
                  <a:pt x="324152" y="769412"/>
                  <a:pt x="325411" y="744853"/>
                  <a:pt x="325411" y="720000"/>
                </a:cubicBezTo>
                <a:cubicBezTo>
                  <a:pt x="325411" y="471472"/>
                  <a:pt x="199491" y="252354"/>
                  <a:pt x="7970" y="122965"/>
                </a:cubicBezTo>
                <a:lnTo>
                  <a:pt x="0" y="118639"/>
                </a:lnTo>
                <a:lnTo>
                  <a:pt x="114333" y="56581"/>
                </a:lnTo>
                <a:cubicBezTo>
                  <a:pt x="200472" y="20147"/>
                  <a:pt x="295178" y="0"/>
                  <a:pt x="394589" y="0"/>
                </a:cubicBezTo>
                <a:close/>
              </a:path>
            </a:pathLst>
          </a:cu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E" sz="2700"/>
          </a:p>
        </p:txBody>
      </p:sp>
      <p:sp>
        <p:nvSpPr>
          <p:cNvPr id="49" name="Freeform: Shape 48">
            <a:extLst>
              <a:ext uri="{FF2B5EF4-FFF2-40B4-BE49-F238E27FC236}">
                <a16:creationId xmlns:a16="http://schemas.microsoft.com/office/drawing/2014/main" id="{F34A8CA9-4368-C9C4-68C9-AB6B5AFD0BAB}"/>
              </a:ext>
            </a:extLst>
          </p:cNvPr>
          <p:cNvSpPr/>
          <p:nvPr/>
        </p:nvSpPr>
        <p:spPr>
          <a:xfrm>
            <a:off x="8685711" y="4168946"/>
            <a:ext cx="962304" cy="902042"/>
          </a:xfrm>
          <a:custGeom>
            <a:avLst/>
            <a:gdLst>
              <a:gd name="connsiteX0" fmla="*/ 305526 w 641536"/>
              <a:gd name="connsiteY0" fmla="*/ 0 h 601361"/>
              <a:gd name="connsiteX1" fmla="*/ 585782 w 641536"/>
              <a:gd name="connsiteY1" fmla="*/ 56581 h 601361"/>
              <a:gd name="connsiteX2" fmla="*/ 641536 w 641536"/>
              <a:gd name="connsiteY2" fmla="*/ 86844 h 601361"/>
              <a:gd name="connsiteX3" fmla="*/ 632644 w 641536"/>
              <a:gd name="connsiteY3" fmla="*/ 145105 h 601361"/>
              <a:gd name="connsiteX4" fmla="*/ 329831 w 641536"/>
              <a:gd name="connsiteY4" fmla="*/ 597035 h 601361"/>
              <a:gd name="connsiteX5" fmla="*/ 321861 w 641536"/>
              <a:gd name="connsiteY5" fmla="*/ 601361 h 601361"/>
              <a:gd name="connsiteX6" fmla="*/ 313891 w 641536"/>
              <a:gd name="connsiteY6" fmla="*/ 597035 h 601361"/>
              <a:gd name="connsiteX7" fmla="*/ 167 w 641536"/>
              <a:gd name="connsiteY7" fmla="*/ 73616 h 601361"/>
              <a:gd name="connsiteX8" fmla="*/ 0 w 641536"/>
              <a:gd name="connsiteY8" fmla="*/ 70298 h 601361"/>
              <a:gd name="connsiteX9" fmla="*/ 25270 w 641536"/>
              <a:gd name="connsiteY9" fmla="*/ 56581 h 601361"/>
              <a:gd name="connsiteX10" fmla="*/ 305526 w 641536"/>
              <a:gd name="connsiteY10" fmla="*/ 0 h 60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1536" h="601361">
                <a:moveTo>
                  <a:pt x="305526" y="0"/>
                </a:moveTo>
                <a:cubicBezTo>
                  <a:pt x="404937" y="0"/>
                  <a:pt x="499643" y="20147"/>
                  <a:pt x="585782" y="56581"/>
                </a:cubicBezTo>
                <a:lnTo>
                  <a:pt x="641536" y="86844"/>
                </a:lnTo>
                <a:lnTo>
                  <a:pt x="632644" y="145105"/>
                </a:lnTo>
                <a:cubicBezTo>
                  <a:pt x="594280" y="332586"/>
                  <a:pt x="483048" y="493524"/>
                  <a:pt x="329831" y="597035"/>
                </a:cubicBezTo>
                <a:lnTo>
                  <a:pt x="321861" y="601361"/>
                </a:lnTo>
                <a:lnTo>
                  <a:pt x="313891" y="597035"/>
                </a:lnTo>
                <a:cubicBezTo>
                  <a:pt x="141522" y="480585"/>
                  <a:pt x="22290" y="291455"/>
                  <a:pt x="167" y="73616"/>
                </a:cubicBezTo>
                <a:lnTo>
                  <a:pt x="0" y="70298"/>
                </a:lnTo>
                <a:lnTo>
                  <a:pt x="25270" y="56581"/>
                </a:lnTo>
                <a:cubicBezTo>
                  <a:pt x="111409" y="20147"/>
                  <a:pt x="206115" y="0"/>
                  <a:pt x="305526" y="0"/>
                </a:cubicBezTo>
                <a:close/>
              </a:path>
            </a:pathLst>
          </a:custGeom>
          <a:solidFill>
            <a:schemeClr val="bg2"/>
          </a:solid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E" sz="2700" dirty="0"/>
          </a:p>
        </p:txBody>
      </p:sp>
      <p:sp>
        <p:nvSpPr>
          <p:cNvPr id="48" name="Freeform: Shape 47">
            <a:extLst>
              <a:ext uri="{FF2B5EF4-FFF2-40B4-BE49-F238E27FC236}">
                <a16:creationId xmlns:a16="http://schemas.microsoft.com/office/drawing/2014/main" id="{977200BE-F310-FAD0-E9FF-394D05C4BC98}"/>
              </a:ext>
            </a:extLst>
          </p:cNvPr>
          <p:cNvSpPr/>
          <p:nvPr/>
        </p:nvSpPr>
        <p:spPr>
          <a:xfrm>
            <a:off x="8058677" y="5085467"/>
            <a:ext cx="2160000" cy="1257959"/>
          </a:xfrm>
          <a:custGeom>
            <a:avLst/>
            <a:gdLst>
              <a:gd name="connsiteX0" fmla="*/ 736335 w 1440000"/>
              <a:gd name="connsiteY0" fmla="*/ 0 h 838639"/>
              <a:gd name="connsiteX1" fmla="*/ 850668 w 1440000"/>
              <a:gd name="connsiteY1" fmla="*/ 62058 h 838639"/>
              <a:gd name="connsiteX2" fmla="*/ 1130924 w 1440000"/>
              <a:gd name="connsiteY2" fmla="*/ 118639 h 838639"/>
              <a:gd name="connsiteX3" fmla="*/ 1411180 w 1440000"/>
              <a:gd name="connsiteY3" fmla="*/ 62058 h 838639"/>
              <a:gd name="connsiteX4" fmla="*/ 1436451 w 1440000"/>
              <a:gd name="connsiteY4" fmla="*/ 48342 h 838639"/>
              <a:gd name="connsiteX5" fmla="*/ 1440000 w 1440000"/>
              <a:gd name="connsiteY5" fmla="*/ 118639 h 838639"/>
              <a:gd name="connsiteX6" fmla="*/ 720000 w 1440000"/>
              <a:gd name="connsiteY6" fmla="*/ 838639 h 838639"/>
              <a:gd name="connsiteX7" fmla="*/ 0 w 1440000"/>
              <a:gd name="connsiteY7" fmla="*/ 118639 h 838639"/>
              <a:gd name="connsiteX8" fmla="*/ 3717 w 1440000"/>
              <a:gd name="connsiteY8" fmla="*/ 45023 h 838639"/>
              <a:gd name="connsiteX9" fmla="*/ 5736 w 1440000"/>
              <a:gd name="connsiteY9" fmla="*/ 31796 h 838639"/>
              <a:gd name="connsiteX10" fmla="*/ 61490 w 1440000"/>
              <a:gd name="connsiteY10" fmla="*/ 62058 h 838639"/>
              <a:gd name="connsiteX11" fmla="*/ 341746 w 1440000"/>
              <a:gd name="connsiteY11" fmla="*/ 118639 h 838639"/>
              <a:gd name="connsiteX12" fmla="*/ 622002 w 1440000"/>
              <a:gd name="connsiteY12" fmla="*/ 62058 h 838639"/>
              <a:gd name="connsiteX13" fmla="*/ 736335 w 1440000"/>
              <a:gd name="connsiteY13" fmla="*/ 0 h 83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000" h="838639">
                <a:moveTo>
                  <a:pt x="736335" y="0"/>
                </a:moveTo>
                <a:lnTo>
                  <a:pt x="850668" y="62058"/>
                </a:lnTo>
                <a:cubicBezTo>
                  <a:pt x="936807" y="98492"/>
                  <a:pt x="1031513" y="118639"/>
                  <a:pt x="1130924" y="118639"/>
                </a:cubicBezTo>
                <a:cubicBezTo>
                  <a:pt x="1230335" y="118639"/>
                  <a:pt x="1325041" y="98492"/>
                  <a:pt x="1411180" y="62058"/>
                </a:cubicBezTo>
                <a:lnTo>
                  <a:pt x="1436451" y="48342"/>
                </a:lnTo>
                <a:lnTo>
                  <a:pt x="1440000" y="118639"/>
                </a:lnTo>
                <a:cubicBezTo>
                  <a:pt x="1440000" y="516284"/>
                  <a:pt x="1117645" y="838639"/>
                  <a:pt x="720000" y="838639"/>
                </a:cubicBezTo>
                <a:cubicBezTo>
                  <a:pt x="322355" y="838639"/>
                  <a:pt x="0" y="516284"/>
                  <a:pt x="0" y="118639"/>
                </a:cubicBezTo>
                <a:cubicBezTo>
                  <a:pt x="0" y="93786"/>
                  <a:pt x="1259" y="69228"/>
                  <a:pt x="3717" y="45023"/>
                </a:cubicBezTo>
                <a:lnTo>
                  <a:pt x="5736" y="31796"/>
                </a:lnTo>
                <a:lnTo>
                  <a:pt x="61490" y="62058"/>
                </a:lnTo>
                <a:cubicBezTo>
                  <a:pt x="147629" y="98492"/>
                  <a:pt x="242335" y="118639"/>
                  <a:pt x="341746" y="118639"/>
                </a:cubicBezTo>
                <a:cubicBezTo>
                  <a:pt x="441157" y="118639"/>
                  <a:pt x="535863" y="98492"/>
                  <a:pt x="622002" y="62058"/>
                </a:cubicBezTo>
                <a:lnTo>
                  <a:pt x="736335" y="0"/>
                </a:lnTo>
                <a:close/>
              </a:path>
            </a:pathLst>
          </a:cu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E" sz="2700" dirty="0"/>
          </a:p>
        </p:txBody>
      </p:sp>
      <p:sp>
        <p:nvSpPr>
          <p:cNvPr id="5" name="Rectangle 4">
            <a:extLst>
              <a:ext uri="{FF2B5EF4-FFF2-40B4-BE49-F238E27FC236}">
                <a16:creationId xmlns:a16="http://schemas.microsoft.com/office/drawing/2014/main" id="{81484D6F-ED57-8B2A-F921-4213AF1EE32D}"/>
              </a:ext>
            </a:extLst>
          </p:cNvPr>
          <p:cNvSpPr/>
          <p:nvPr/>
        </p:nvSpPr>
        <p:spPr>
          <a:xfrm>
            <a:off x="12344400" y="3765406"/>
            <a:ext cx="5943600" cy="2289032"/>
          </a:xfrm>
          <a:prstGeom prst="rect">
            <a:avLst/>
          </a:pr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700"/>
          </a:p>
        </p:txBody>
      </p:sp>
      <p:sp>
        <p:nvSpPr>
          <p:cNvPr id="6" name="Rectangle 5">
            <a:extLst>
              <a:ext uri="{FF2B5EF4-FFF2-40B4-BE49-F238E27FC236}">
                <a16:creationId xmlns:a16="http://schemas.microsoft.com/office/drawing/2014/main" id="{5A5DAA86-69C5-680E-AF45-FCC97DD758CA}"/>
              </a:ext>
            </a:extLst>
          </p:cNvPr>
          <p:cNvSpPr/>
          <p:nvPr/>
        </p:nvSpPr>
        <p:spPr>
          <a:xfrm>
            <a:off x="-1" y="3765405"/>
            <a:ext cx="5996372" cy="2166138"/>
          </a:xfrm>
          <a:prstGeom prst="rect">
            <a:avLst/>
          </a:pr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700"/>
          </a:p>
        </p:txBody>
      </p:sp>
      <p:cxnSp>
        <p:nvCxnSpPr>
          <p:cNvPr id="8" name="Straight Connector 7">
            <a:extLst>
              <a:ext uri="{FF2B5EF4-FFF2-40B4-BE49-F238E27FC236}">
                <a16:creationId xmlns:a16="http://schemas.microsoft.com/office/drawing/2014/main" id="{E4383288-685D-49FD-FD46-B47EF7A8B0D6}"/>
              </a:ext>
            </a:extLst>
          </p:cNvPr>
          <p:cNvCxnSpPr>
            <a:cxnSpLocks/>
            <a:stCxn id="6" idx="3"/>
          </p:cNvCxnSpPr>
          <p:nvPr/>
        </p:nvCxnSpPr>
        <p:spPr>
          <a:xfrm flipV="1">
            <a:off x="5996370" y="4168944"/>
            <a:ext cx="1500249" cy="679530"/>
          </a:xfrm>
          <a:prstGeom prst="line">
            <a:avLst/>
          </a:prstGeom>
          <a:ln w="222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0DE7140-F884-E215-B9A3-5409C9580C2B}"/>
              </a:ext>
            </a:extLst>
          </p:cNvPr>
          <p:cNvCxnSpPr>
            <a:cxnSpLocks/>
            <a:endCxn id="5" idx="1"/>
          </p:cNvCxnSpPr>
          <p:nvPr/>
        </p:nvCxnSpPr>
        <p:spPr>
          <a:xfrm>
            <a:off x="10840386" y="4168945"/>
            <a:ext cx="1504014" cy="740978"/>
          </a:xfrm>
          <a:prstGeom prst="line">
            <a:avLst/>
          </a:prstGeom>
          <a:ln w="22225">
            <a:solidFill>
              <a:schemeClr val="tx2"/>
            </a:solidFill>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C2EC0106-1453-11F2-6E6E-07D594F1D2E1}"/>
              </a:ext>
            </a:extLst>
          </p:cNvPr>
          <p:cNvSpPr/>
          <p:nvPr/>
        </p:nvSpPr>
        <p:spPr>
          <a:xfrm>
            <a:off x="3595255" y="7249822"/>
            <a:ext cx="11097491" cy="2289032"/>
          </a:xfrm>
          <a:prstGeom prst="rect">
            <a:avLst/>
          </a:pr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700"/>
          </a:p>
        </p:txBody>
      </p:sp>
      <p:cxnSp>
        <p:nvCxnSpPr>
          <p:cNvPr id="17" name="Straight Connector 16">
            <a:extLst>
              <a:ext uri="{FF2B5EF4-FFF2-40B4-BE49-F238E27FC236}">
                <a16:creationId xmlns:a16="http://schemas.microsoft.com/office/drawing/2014/main" id="{92111426-7775-02FD-B8AD-99E2AE0578A8}"/>
              </a:ext>
            </a:extLst>
          </p:cNvPr>
          <p:cNvCxnSpPr>
            <a:cxnSpLocks/>
            <a:endCxn id="15" idx="0"/>
          </p:cNvCxnSpPr>
          <p:nvPr/>
        </p:nvCxnSpPr>
        <p:spPr>
          <a:xfrm>
            <a:off x="9144000" y="6328944"/>
            <a:ext cx="0" cy="920877"/>
          </a:xfrm>
          <a:prstGeom prst="line">
            <a:avLst/>
          </a:prstGeom>
          <a:ln w="22225">
            <a:solidFill>
              <a:schemeClr val="tx2"/>
            </a:solidFill>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C09143F7-5C69-922D-67DB-3DDFC0DB084D}"/>
              </a:ext>
            </a:extLst>
          </p:cNvPr>
          <p:cNvSpPr txBox="1"/>
          <p:nvPr/>
        </p:nvSpPr>
        <p:spPr>
          <a:xfrm>
            <a:off x="5653139" y="287465"/>
            <a:ext cx="7010400" cy="2262158"/>
          </a:xfrm>
          <a:prstGeom prst="rect">
            <a:avLst/>
          </a:prstGeom>
          <a:noFill/>
        </p:spPr>
        <p:txBody>
          <a:bodyPr wrap="square" rtlCol="0">
            <a:spAutoFit/>
          </a:bodyPr>
          <a:lstStyle/>
          <a:p>
            <a:pPr algn="ctr"/>
            <a:r>
              <a:rPr lang="en-US" sz="6000" b="1" dirty="0">
                <a:solidFill>
                  <a:schemeClr val="tx2"/>
                </a:solidFill>
              </a:rPr>
              <a:t>3 Beliefs</a:t>
            </a:r>
          </a:p>
          <a:p>
            <a:pPr algn="ctr"/>
            <a:r>
              <a:rPr lang="en-US" sz="2700" b="1" dirty="0">
                <a:solidFill>
                  <a:schemeClr val="tx2"/>
                </a:solidFill>
              </a:rPr>
              <a:t>What are 3 core beliefs / values you would </a:t>
            </a:r>
          </a:p>
          <a:p>
            <a:pPr algn="ctr"/>
            <a:r>
              <a:rPr lang="en-US" sz="2700" b="1" dirty="0">
                <a:solidFill>
                  <a:schemeClr val="tx2"/>
                </a:solidFill>
              </a:rPr>
              <a:t>defend about learners , </a:t>
            </a:r>
          </a:p>
          <a:p>
            <a:pPr algn="ctr"/>
            <a:r>
              <a:rPr lang="en-US" sz="2700" b="1" dirty="0">
                <a:solidFill>
                  <a:schemeClr val="tx2"/>
                </a:solidFill>
              </a:rPr>
              <a:t>learning and/or education?</a:t>
            </a:r>
            <a:endParaRPr lang="en-IE" sz="2700" b="1" dirty="0">
              <a:solidFill>
                <a:schemeClr val="tx2"/>
              </a:solidFill>
            </a:endParaRPr>
          </a:p>
        </p:txBody>
      </p:sp>
      <p:sp>
        <p:nvSpPr>
          <p:cNvPr id="57" name="TextBox 56">
            <a:extLst>
              <a:ext uri="{FF2B5EF4-FFF2-40B4-BE49-F238E27FC236}">
                <a16:creationId xmlns:a16="http://schemas.microsoft.com/office/drawing/2014/main" id="{51280D26-01F2-1EE6-70B3-30D5CE8816D9}"/>
              </a:ext>
            </a:extLst>
          </p:cNvPr>
          <p:cNvSpPr txBox="1"/>
          <p:nvPr/>
        </p:nvSpPr>
        <p:spPr>
          <a:xfrm>
            <a:off x="13562264" y="3100178"/>
            <a:ext cx="3951632" cy="646331"/>
          </a:xfrm>
          <a:prstGeom prst="rect">
            <a:avLst/>
          </a:prstGeom>
          <a:noFill/>
        </p:spPr>
        <p:txBody>
          <a:bodyPr wrap="square" rtlCol="0">
            <a:spAutoFit/>
          </a:bodyPr>
          <a:lstStyle/>
          <a:p>
            <a:r>
              <a:rPr lang="en-US" sz="3600" b="1" dirty="0">
                <a:solidFill>
                  <a:schemeClr val="tx2"/>
                </a:solidFill>
              </a:rPr>
              <a:t>Distractions</a:t>
            </a:r>
            <a:endParaRPr lang="en-IE" sz="3600" b="1" dirty="0">
              <a:solidFill>
                <a:schemeClr val="tx2"/>
              </a:solidFill>
            </a:endParaRPr>
          </a:p>
        </p:txBody>
      </p:sp>
      <p:sp>
        <p:nvSpPr>
          <p:cNvPr id="58" name="TextBox 57">
            <a:extLst>
              <a:ext uri="{FF2B5EF4-FFF2-40B4-BE49-F238E27FC236}">
                <a16:creationId xmlns:a16="http://schemas.microsoft.com/office/drawing/2014/main" id="{74BE2D6B-2440-253E-CBA3-62A30AE52953}"/>
              </a:ext>
            </a:extLst>
          </p:cNvPr>
          <p:cNvSpPr txBox="1"/>
          <p:nvPr/>
        </p:nvSpPr>
        <p:spPr>
          <a:xfrm>
            <a:off x="8531035" y="4299211"/>
            <a:ext cx="1473410" cy="369332"/>
          </a:xfrm>
          <a:prstGeom prst="rect">
            <a:avLst/>
          </a:prstGeom>
          <a:noFill/>
        </p:spPr>
        <p:txBody>
          <a:bodyPr wrap="square" rtlCol="0">
            <a:spAutoFit/>
          </a:bodyPr>
          <a:lstStyle/>
          <a:p>
            <a:r>
              <a:rPr lang="en-US" b="1" dirty="0"/>
              <a:t>LEARNERS</a:t>
            </a:r>
            <a:endParaRPr lang="en-IE" b="1" dirty="0"/>
          </a:p>
        </p:txBody>
      </p:sp>
      <p:sp>
        <p:nvSpPr>
          <p:cNvPr id="7" name="TextBox 6">
            <a:extLst>
              <a:ext uri="{FF2B5EF4-FFF2-40B4-BE49-F238E27FC236}">
                <a16:creationId xmlns:a16="http://schemas.microsoft.com/office/drawing/2014/main" id="{3004FC9A-B8A5-6384-554C-94D5FECE8FD6}"/>
              </a:ext>
            </a:extLst>
          </p:cNvPr>
          <p:cNvSpPr txBox="1"/>
          <p:nvPr/>
        </p:nvSpPr>
        <p:spPr>
          <a:xfrm>
            <a:off x="643076" y="3238169"/>
            <a:ext cx="4848156" cy="646331"/>
          </a:xfrm>
          <a:prstGeom prst="rect">
            <a:avLst/>
          </a:prstGeom>
          <a:noFill/>
          <a:ln>
            <a:noFill/>
          </a:ln>
        </p:spPr>
        <p:txBody>
          <a:bodyPr wrap="square" rtlCol="0">
            <a:spAutoFit/>
          </a:bodyPr>
          <a:lstStyle/>
          <a:p>
            <a:r>
              <a:rPr lang="en-US" sz="3600" b="1" dirty="0">
                <a:solidFill>
                  <a:schemeClr val="tx2"/>
                </a:solidFill>
              </a:rPr>
              <a:t>Relevant Actions</a:t>
            </a:r>
            <a:endParaRPr lang="en-IE" sz="3600" b="1" dirty="0">
              <a:solidFill>
                <a:schemeClr val="tx2"/>
              </a:solidFill>
            </a:endParaRPr>
          </a:p>
        </p:txBody>
      </p:sp>
      <p:sp>
        <p:nvSpPr>
          <p:cNvPr id="14" name="TextBox 13">
            <a:extLst>
              <a:ext uri="{FF2B5EF4-FFF2-40B4-BE49-F238E27FC236}">
                <a16:creationId xmlns:a16="http://schemas.microsoft.com/office/drawing/2014/main" id="{E6343797-D85E-1E31-C2CA-46DA5BA07C5E}"/>
              </a:ext>
            </a:extLst>
          </p:cNvPr>
          <p:cNvSpPr txBox="1"/>
          <p:nvPr/>
        </p:nvSpPr>
        <p:spPr>
          <a:xfrm>
            <a:off x="3595255" y="6545672"/>
            <a:ext cx="4935779" cy="646331"/>
          </a:xfrm>
          <a:prstGeom prst="rect">
            <a:avLst/>
          </a:prstGeom>
          <a:noFill/>
        </p:spPr>
        <p:txBody>
          <a:bodyPr wrap="square" rtlCol="0">
            <a:spAutoFit/>
          </a:bodyPr>
          <a:lstStyle/>
          <a:p>
            <a:r>
              <a:rPr lang="en-US" sz="3600" b="1" dirty="0">
                <a:solidFill>
                  <a:schemeClr val="tx2"/>
                </a:solidFill>
              </a:rPr>
              <a:t>Team Beliefs / Values </a:t>
            </a:r>
            <a:endParaRPr lang="en-IE" sz="3600" b="1" dirty="0">
              <a:solidFill>
                <a:schemeClr val="tx2"/>
              </a:solidFill>
            </a:endParaRPr>
          </a:p>
        </p:txBody>
      </p:sp>
      <p:sp>
        <p:nvSpPr>
          <p:cNvPr id="23" name="TextBox 22">
            <a:extLst>
              <a:ext uri="{FF2B5EF4-FFF2-40B4-BE49-F238E27FC236}">
                <a16:creationId xmlns:a16="http://schemas.microsoft.com/office/drawing/2014/main" id="{7F31950F-DB1A-14A8-7203-1205D55E1051}"/>
              </a:ext>
            </a:extLst>
          </p:cNvPr>
          <p:cNvSpPr txBox="1"/>
          <p:nvPr/>
        </p:nvSpPr>
        <p:spPr>
          <a:xfrm>
            <a:off x="166255" y="9600870"/>
            <a:ext cx="4356923" cy="507831"/>
          </a:xfrm>
          <a:prstGeom prst="rect">
            <a:avLst/>
          </a:prstGeom>
          <a:noFill/>
        </p:spPr>
        <p:txBody>
          <a:bodyPr wrap="square" rtlCol="0">
            <a:spAutoFit/>
          </a:bodyPr>
          <a:lstStyle/>
          <a:p>
            <a:r>
              <a:rPr lang="en-US" sz="2700" dirty="0"/>
              <a:t>www.petermdewitt.com</a:t>
            </a:r>
            <a:endParaRPr lang="en-IE" sz="2700" dirty="0"/>
          </a:p>
        </p:txBody>
      </p:sp>
    </p:spTree>
    <p:extLst>
      <p:ext uri="{BB962C8B-B14F-4D97-AF65-F5344CB8AC3E}">
        <p14:creationId xmlns:p14="http://schemas.microsoft.com/office/powerpoint/2010/main" val="293957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Shape 53">
            <a:extLst>
              <a:ext uri="{FF2B5EF4-FFF2-40B4-BE49-F238E27FC236}">
                <a16:creationId xmlns:a16="http://schemas.microsoft.com/office/drawing/2014/main" id="{403C6F8A-7194-F418-3ED6-7269B34FB513}"/>
              </a:ext>
            </a:extLst>
          </p:cNvPr>
          <p:cNvSpPr/>
          <p:nvPr/>
        </p:nvSpPr>
        <p:spPr>
          <a:xfrm>
            <a:off x="8668805" y="3330089"/>
            <a:ext cx="976233" cy="1032308"/>
          </a:xfrm>
          <a:custGeom>
            <a:avLst/>
            <a:gdLst>
              <a:gd name="connsiteX0" fmla="*/ 325411 w 650822"/>
              <a:gd name="connsiteY0" fmla="*/ 0 h 688205"/>
              <a:gd name="connsiteX1" fmla="*/ 333381 w 650822"/>
              <a:gd name="connsiteY1" fmla="*/ 4326 h 688205"/>
              <a:gd name="connsiteX2" fmla="*/ 650822 w 650822"/>
              <a:gd name="connsiteY2" fmla="*/ 601361 h 688205"/>
              <a:gd name="connsiteX3" fmla="*/ 647105 w 650822"/>
              <a:gd name="connsiteY3" fmla="*/ 674977 h 688205"/>
              <a:gd name="connsiteX4" fmla="*/ 645086 w 650822"/>
              <a:gd name="connsiteY4" fmla="*/ 688205 h 688205"/>
              <a:gd name="connsiteX5" fmla="*/ 589332 w 650822"/>
              <a:gd name="connsiteY5" fmla="*/ 657942 h 688205"/>
              <a:gd name="connsiteX6" fmla="*/ 309076 w 650822"/>
              <a:gd name="connsiteY6" fmla="*/ 601361 h 688205"/>
              <a:gd name="connsiteX7" fmla="*/ 28820 w 650822"/>
              <a:gd name="connsiteY7" fmla="*/ 657942 h 688205"/>
              <a:gd name="connsiteX8" fmla="*/ 3550 w 650822"/>
              <a:gd name="connsiteY8" fmla="*/ 671659 h 688205"/>
              <a:gd name="connsiteX9" fmla="*/ 0 w 650822"/>
              <a:gd name="connsiteY9" fmla="*/ 601361 h 688205"/>
              <a:gd name="connsiteX10" fmla="*/ 317441 w 650822"/>
              <a:gd name="connsiteY10" fmla="*/ 4326 h 688205"/>
              <a:gd name="connsiteX11" fmla="*/ 325411 w 650822"/>
              <a:gd name="connsiteY11" fmla="*/ 0 h 68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0822" h="688205">
                <a:moveTo>
                  <a:pt x="325411" y="0"/>
                </a:moveTo>
                <a:lnTo>
                  <a:pt x="333381" y="4326"/>
                </a:lnTo>
                <a:cubicBezTo>
                  <a:pt x="524902" y="133715"/>
                  <a:pt x="650822" y="352833"/>
                  <a:pt x="650822" y="601361"/>
                </a:cubicBezTo>
                <a:cubicBezTo>
                  <a:pt x="650822" y="626214"/>
                  <a:pt x="649563" y="650773"/>
                  <a:pt x="647105" y="674977"/>
                </a:cubicBezTo>
                <a:lnTo>
                  <a:pt x="645086" y="688205"/>
                </a:lnTo>
                <a:lnTo>
                  <a:pt x="589332" y="657942"/>
                </a:lnTo>
                <a:cubicBezTo>
                  <a:pt x="503193" y="621508"/>
                  <a:pt x="408487" y="601361"/>
                  <a:pt x="309076" y="601361"/>
                </a:cubicBezTo>
                <a:cubicBezTo>
                  <a:pt x="209665" y="601361"/>
                  <a:pt x="114959" y="621508"/>
                  <a:pt x="28820" y="657942"/>
                </a:cubicBezTo>
                <a:lnTo>
                  <a:pt x="3550" y="671659"/>
                </a:lnTo>
                <a:lnTo>
                  <a:pt x="0" y="601361"/>
                </a:lnTo>
                <a:cubicBezTo>
                  <a:pt x="0" y="352833"/>
                  <a:pt x="125920" y="133715"/>
                  <a:pt x="317441" y="4326"/>
                </a:cubicBezTo>
                <a:lnTo>
                  <a:pt x="325411" y="0"/>
                </a:lnTo>
                <a:close/>
              </a:path>
            </a:pathLst>
          </a:custGeom>
          <a:pattFill prst="pct40">
            <a:fgClr>
              <a:schemeClr val="bg2">
                <a:lumMod val="75000"/>
              </a:schemeClr>
            </a:fgClr>
            <a:bgClr>
              <a:schemeClr val="bg1"/>
            </a:bgClr>
          </a:patt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E" sz="2700"/>
          </a:p>
        </p:txBody>
      </p:sp>
      <p:sp>
        <p:nvSpPr>
          <p:cNvPr id="53" name="Freeform: Shape 52">
            <a:extLst>
              <a:ext uri="{FF2B5EF4-FFF2-40B4-BE49-F238E27FC236}">
                <a16:creationId xmlns:a16="http://schemas.microsoft.com/office/drawing/2014/main" id="{45E9173F-4FF0-9599-2FF6-39B51914CA88}"/>
              </a:ext>
            </a:extLst>
          </p:cNvPr>
          <p:cNvSpPr/>
          <p:nvPr/>
        </p:nvSpPr>
        <p:spPr>
          <a:xfrm>
            <a:off x="8072606" y="4274391"/>
            <a:ext cx="1095899" cy="974553"/>
          </a:xfrm>
          <a:custGeom>
            <a:avLst/>
            <a:gdLst>
              <a:gd name="connsiteX0" fmla="*/ 408738 w 730599"/>
              <a:gd name="connsiteY0" fmla="*/ 0 h 649702"/>
              <a:gd name="connsiteX1" fmla="*/ 408905 w 730599"/>
              <a:gd name="connsiteY1" fmla="*/ 3318 h 649702"/>
              <a:gd name="connsiteX2" fmla="*/ 722629 w 730599"/>
              <a:gd name="connsiteY2" fmla="*/ 526737 h 649702"/>
              <a:gd name="connsiteX3" fmla="*/ 730599 w 730599"/>
              <a:gd name="connsiteY3" fmla="*/ 531063 h 649702"/>
              <a:gd name="connsiteX4" fmla="*/ 616266 w 730599"/>
              <a:gd name="connsiteY4" fmla="*/ 593121 h 649702"/>
              <a:gd name="connsiteX5" fmla="*/ 336010 w 730599"/>
              <a:gd name="connsiteY5" fmla="*/ 649702 h 649702"/>
              <a:gd name="connsiteX6" fmla="*/ 55754 w 730599"/>
              <a:gd name="connsiteY6" fmla="*/ 593121 h 649702"/>
              <a:gd name="connsiteX7" fmla="*/ 0 w 730599"/>
              <a:gd name="connsiteY7" fmla="*/ 562859 h 649702"/>
              <a:gd name="connsiteX8" fmla="*/ 8892 w 730599"/>
              <a:gd name="connsiteY8" fmla="*/ 504597 h 649702"/>
              <a:gd name="connsiteX9" fmla="*/ 311705 w 730599"/>
              <a:gd name="connsiteY9" fmla="*/ 52667 h 649702"/>
              <a:gd name="connsiteX10" fmla="*/ 408738 w 730599"/>
              <a:gd name="connsiteY10" fmla="*/ 0 h 64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599" h="649702">
                <a:moveTo>
                  <a:pt x="408738" y="0"/>
                </a:moveTo>
                <a:lnTo>
                  <a:pt x="408905" y="3318"/>
                </a:lnTo>
                <a:cubicBezTo>
                  <a:pt x="431028" y="221157"/>
                  <a:pt x="550260" y="410287"/>
                  <a:pt x="722629" y="526737"/>
                </a:cubicBezTo>
                <a:lnTo>
                  <a:pt x="730599" y="531063"/>
                </a:lnTo>
                <a:lnTo>
                  <a:pt x="616266" y="593121"/>
                </a:lnTo>
                <a:cubicBezTo>
                  <a:pt x="530127" y="629555"/>
                  <a:pt x="435421" y="649702"/>
                  <a:pt x="336010" y="649702"/>
                </a:cubicBezTo>
                <a:cubicBezTo>
                  <a:pt x="236599" y="649702"/>
                  <a:pt x="141893" y="629555"/>
                  <a:pt x="55754" y="593121"/>
                </a:cubicBezTo>
                <a:lnTo>
                  <a:pt x="0" y="562859"/>
                </a:lnTo>
                <a:lnTo>
                  <a:pt x="8892" y="504597"/>
                </a:lnTo>
                <a:cubicBezTo>
                  <a:pt x="47256" y="317116"/>
                  <a:pt x="158488" y="156178"/>
                  <a:pt x="311705" y="52667"/>
                </a:cubicBezTo>
                <a:lnTo>
                  <a:pt x="408738" y="0"/>
                </a:lnTo>
                <a:close/>
              </a:path>
            </a:pathLst>
          </a:custGeom>
          <a:pattFill prst="ltUpDiag">
            <a:fgClr>
              <a:schemeClr val="bg2">
                <a:lumMod val="75000"/>
              </a:schemeClr>
            </a:fgClr>
            <a:bgClr>
              <a:schemeClr val="bg1"/>
            </a:bgClr>
          </a:pattFill>
          <a:ln w="222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E" sz="2700"/>
          </a:p>
        </p:txBody>
      </p:sp>
      <p:sp>
        <p:nvSpPr>
          <p:cNvPr id="52" name="Freeform: Shape 51">
            <a:extLst>
              <a:ext uri="{FF2B5EF4-FFF2-40B4-BE49-F238E27FC236}">
                <a16:creationId xmlns:a16="http://schemas.microsoft.com/office/drawing/2014/main" id="{E85EDF5B-E722-6D22-258E-4A2C298B4E48}"/>
              </a:ext>
            </a:extLst>
          </p:cNvPr>
          <p:cNvSpPr/>
          <p:nvPr/>
        </p:nvSpPr>
        <p:spPr>
          <a:xfrm>
            <a:off x="9168503" y="4299210"/>
            <a:ext cx="1050174" cy="949734"/>
          </a:xfrm>
          <a:custGeom>
            <a:avLst/>
            <a:gdLst>
              <a:gd name="connsiteX0" fmla="*/ 319675 w 700116"/>
              <a:gd name="connsiteY0" fmla="*/ 0 h 633156"/>
              <a:gd name="connsiteX1" fmla="*/ 386224 w 700116"/>
              <a:gd name="connsiteY1" fmla="*/ 36121 h 633156"/>
              <a:gd name="connsiteX2" fmla="*/ 699948 w 700116"/>
              <a:gd name="connsiteY2" fmla="*/ 559540 h 633156"/>
              <a:gd name="connsiteX3" fmla="*/ 700116 w 700116"/>
              <a:gd name="connsiteY3" fmla="*/ 562859 h 633156"/>
              <a:gd name="connsiteX4" fmla="*/ 674845 w 700116"/>
              <a:gd name="connsiteY4" fmla="*/ 576575 h 633156"/>
              <a:gd name="connsiteX5" fmla="*/ 394589 w 700116"/>
              <a:gd name="connsiteY5" fmla="*/ 633156 h 633156"/>
              <a:gd name="connsiteX6" fmla="*/ 114333 w 700116"/>
              <a:gd name="connsiteY6" fmla="*/ 576575 h 633156"/>
              <a:gd name="connsiteX7" fmla="*/ 0 w 700116"/>
              <a:gd name="connsiteY7" fmla="*/ 514517 h 633156"/>
              <a:gd name="connsiteX8" fmla="*/ 7970 w 700116"/>
              <a:gd name="connsiteY8" fmla="*/ 510191 h 633156"/>
              <a:gd name="connsiteX9" fmla="*/ 310783 w 700116"/>
              <a:gd name="connsiteY9" fmla="*/ 58261 h 633156"/>
              <a:gd name="connsiteX10" fmla="*/ 319675 w 700116"/>
              <a:gd name="connsiteY10" fmla="*/ 0 h 63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116" h="633156">
                <a:moveTo>
                  <a:pt x="319675" y="0"/>
                </a:moveTo>
                <a:lnTo>
                  <a:pt x="386224" y="36121"/>
                </a:lnTo>
                <a:cubicBezTo>
                  <a:pt x="558593" y="152571"/>
                  <a:pt x="677825" y="341702"/>
                  <a:pt x="699948" y="559540"/>
                </a:cubicBezTo>
                <a:lnTo>
                  <a:pt x="700116" y="562859"/>
                </a:lnTo>
                <a:lnTo>
                  <a:pt x="674845" y="576575"/>
                </a:lnTo>
                <a:cubicBezTo>
                  <a:pt x="588706" y="613009"/>
                  <a:pt x="494000" y="633156"/>
                  <a:pt x="394589" y="633156"/>
                </a:cubicBezTo>
                <a:cubicBezTo>
                  <a:pt x="295178" y="633156"/>
                  <a:pt x="200472" y="613009"/>
                  <a:pt x="114333" y="576575"/>
                </a:cubicBezTo>
                <a:lnTo>
                  <a:pt x="0" y="514517"/>
                </a:lnTo>
                <a:lnTo>
                  <a:pt x="7970" y="510191"/>
                </a:lnTo>
                <a:cubicBezTo>
                  <a:pt x="161187" y="406680"/>
                  <a:pt x="272419" y="245742"/>
                  <a:pt x="310783" y="58261"/>
                </a:cubicBezTo>
                <a:lnTo>
                  <a:pt x="319675" y="0"/>
                </a:lnTo>
                <a:close/>
              </a:path>
            </a:pathLst>
          </a:custGeom>
          <a:pattFill prst="pct75">
            <a:fgClr>
              <a:schemeClr val="bg2">
                <a:lumMod val="75000"/>
              </a:schemeClr>
            </a:fgClr>
            <a:bgClr>
              <a:schemeClr val="bg1"/>
            </a:bgClr>
          </a:patt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E" sz="2700"/>
          </a:p>
        </p:txBody>
      </p:sp>
      <p:sp>
        <p:nvSpPr>
          <p:cNvPr id="51" name="Freeform: Shape 50">
            <a:extLst>
              <a:ext uri="{FF2B5EF4-FFF2-40B4-BE49-F238E27FC236}">
                <a16:creationId xmlns:a16="http://schemas.microsoft.com/office/drawing/2014/main" id="{AB5AAEB1-77E8-2733-1B7C-2072F9317FF8}"/>
              </a:ext>
            </a:extLst>
          </p:cNvPr>
          <p:cNvSpPr/>
          <p:nvPr/>
        </p:nvSpPr>
        <p:spPr>
          <a:xfrm>
            <a:off x="7486456" y="3100178"/>
            <a:ext cx="1671884" cy="2004024"/>
          </a:xfrm>
          <a:custGeom>
            <a:avLst/>
            <a:gdLst>
              <a:gd name="connsiteX0" fmla="*/ 720000 w 1114589"/>
              <a:gd name="connsiteY0" fmla="*/ 0 h 1353157"/>
              <a:gd name="connsiteX1" fmla="*/ 1000256 w 1114589"/>
              <a:gd name="connsiteY1" fmla="*/ 56581 h 1353157"/>
              <a:gd name="connsiteX2" fmla="*/ 1114589 w 1114589"/>
              <a:gd name="connsiteY2" fmla="*/ 118639 h 1353157"/>
              <a:gd name="connsiteX3" fmla="*/ 1106619 w 1114589"/>
              <a:gd name="connsiteY3" fmla="*/ 122965 h 1353157"/>
              <a:gd name="connsiteX4" fmla="*/ 789178 w 1114589"/>
              <a:gd name="connsiteY4" fmla="*/ 720000 h 1353157"/>
              <a:gd name="connsiteX5" fmla="*/ 792728 w 1114589"/>
              <a:gd name="connsiteY5" fmla="*/ 790298 h 1353157"/>
              <a:gd name="connsiteX6" fmla="*/ 695695 w 1114589"/>
              <a:gd name="connsiteY6" fmla="*/ 842965 h 1353157"/>
              <a:gd name="connsiteX7" fmla="*/ 392882 w 1114589"/>
              <a:gd name="connsiteY7" fmla="*/ 1294895 h 1353157"/>
              <a:gd name="connsiteX8" fmla="*/ 383990 w 1114589"/>
              <a:gd name="connsiteY8" fmla="*/ 1353157 h 1353157"/>
              <a:gd name="connsiteX9" fmla="*/ 317441 w 1114589"/>
              <a:gd name="connsiteY9" fmla="*/ 1317035 h 1353157"/>
              <a:gd name="connsiteX10" fmla="*/ 0 w 1114589"/>
              <a:gd name="connsiteY10" fmla="*/ 720000 h 1353157"/>
              <a:gd name="connsiteX11" fmla="*/ 720000 w 1114589"/>
              <a:gd name="connsiteY11" fmla="*/ 0 h 135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4589" h="1353157">
                <a:moveTo>
                  <a:pt x="720000" y="0"/>
                </a:moveTo>
                <a:cubicBezTo>
                  <a:pt x="819411" y="0"/>
                  <a:pt x="914117" y="20147"/>
                  <a:pt x="1000256" y="56581"/>
                </a:cubicBezTo>
                <a:lnTo>
                  <a:pt x="1114589" y="118639"/>
                </a:lnTo>
                <a:lnTo>
                  <a:pt x="1106619" y="122965"/>
                </a:lnTo>
                <a:cubicBezTo>
                  <a:pt x="915098" y="252354"/>
                  <a:pt x="789178" y="471472"/>
                  <a:pt x="789178" y="720000"/>
                </a:cubicBezTo>
                <a:lnTo>
                  <a:pt x="792728" y="790298"/>
                </a:lnTo>
                <a:lnTo>
                  <a:pt x="695695" y="842965"/>
                </a:lnTo>
                <a:cubicBezTo>
                  <a:pt x="542478" y="946476"/>
                  <a:pt x="431246" y="1107414"/>
                  <a:pt x="392882" y="1294895"/>
                </a:cubicBezTo>
                <a:lnTo>
                  <a:pt x="383990" y="1353157"/>
                </a:lnTo>
                <a:lnTo>
                  <a:pt x="317441" y="1317035"/>
                </a:lnTo>
                <a:cubicBezTo>
                  <a:pt x="125920" y="1187646"/>
                  <a:pt x="0" y="968528"/>
                  <a:pt x="0" y="720000"/>
                </a:cubicBezTo>
                <a:cubicBezTo>
                  <a:pt x="0" y="322355"/>
                  <a:pt x="322355" y="0"/>
                  <a:pt x="720000" y="0"/>
                </a:cubicBezTo>
                <a:close/>
              </a:path>
            </a:pathLst>
          </a:cu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E" sz="27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0" name="Freeform: Shape 49">
            <a:extLst>
              <a:ext uri="{FF2B5EF4-FFF2-40B4-BE49-F238E27FC236}">
                <a16:creationId xmlns:a16="http://schemas.microsoft.com/office/drawing/2014/main" id="{E63E8AF7-559A-38E1-1B81-C6C42D821E75}"/>
              </a:ext>
            </a:extLst>
          </p:cNvPr>
          <p:cNvSpPr/>
          <p:nvPr/>
        </p:nvSpPr>
        <p:spPr>
          <a:xfrm>
            <a:off x="9165526" y="3100178"/>
            <a:ext cx="1671884" cy="2054555"/>
          </a:xfrm>
          <a:custGeom>
            <a:avLst/>
            <a:gdLst>
              <a:gd name="connsiteX0" fmla="*/ 394589 w 1114589"/>
              <a:gd name="connsiteY0" fmla="*/ 0 h 1369703"/>
              <a:gd name="connsiteX1" fmla="*/ 1114589 w 1114589"/>
              <a:gd name="connsiteY1" fmla="*/ 720000 h 1369703"/>
              <a:gd name="connsiteX2" fmla="*/ 797148 w 1114589"/>
              <a:gd name="connsiteY2" fmla="*/ 1317035 h 1369703"/>
              <a:gd name="connsiteX3" fmla="*/ 700116 w 1114589"/>
              <a:gd name="connsiteY3" fmla="*/ 1369703 h 1369703"/>
              <a:gd name="connsiteX4" fmla="*/ 699948 w 1114589"/>
              <a:gd name="connsiteY4" fmla="*/ 1366384 h 1369703"/>
              <a:gd name="connsiteX5" fmla="*/ 386224 w 1114589"/>
              <a:gd name="connsiteY5" fmla="*/ 842965 h 1369703"/>
              <a:gd name="connsiteX6" fmla="*/ 319675 w 1114589"/>
              <a:gd name="connsiteY6" fmla="*/ 806844 h 1369703"/>
              <a:gd name="connsiteX7" fmla="*/ 321694 w 1114589"/>
              <a:gd name="connsiteY7" fmla="*/ 793616 h 1369703"/>
              <a:gd name="connsiteX8" fmla="*/ 325411 w 1114589"/>
              <a:gd name="connsiteY8" fmla="*/ 720000 h 1369703"/>
              <a:gd name="connsiteX9" fmla="*/ 7970 w 1114589"/>
              <a:gd name="connsiteY9" fmla="*/ 122965 h 1369703"/>
              <a:gd name="connsiteX10" fmla="*/ 0 w 1114589"/>
              <a:gd name="connsiteY10" fmla="*/ 118639 h 1369703"/>
              <a:gd name="connsiteX11" fmla="*/ 114333 w 1114589"/>
              <a:gd name="connsiteY11" fmla="*/ 56581 h 1369703"/>
              <a:gd name="connsiteX12" fmla="*/ 394589 w 1114589"/>
              <a:gd name="connsiteY12" fmla="*/ 0 h 136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4589" h="1369703">
                <a:moveTo>
                  <a:pt x="394589" y="0"/>
                </a:moveTo>
                <a:cubicBezTo>
                  <a:pt x="792234" y="0"/>
                  <a:pt x="1114589" y="322355"/>
                  <a:pt x="1114589" y="720000"/>
                </a:cubicBezTo>
                <a:cubicBezTo>
                  <a:pt x="1114589" y="968528"/>
                  <a:pt x="988669" y="1187646"/>
                  <a:pt x="797148" y="1317035"/>
                </a:cubicBezTo>
                <a:lnTo>
                  <a:pt x="700116" y="1369703"/>
                </a:lnTo>
                <a:lnTo>
                  <a:pt x="699948" y="1366384"/>
                </a:lnTo>
                <a:cubicBezTo>
                  <a:pt x="677825" y="1148546"/>
                  <a:pt x="558593" y="959415"/>
                  <a:pt x="386224" y="842965"/>
                </a:cubicBezTo>
                <a:lnTo>
                  <a:pt x="319675" y="806844"/>
                </a:lnTo>
                <a:lnTo>
                  <a:pt x="321694" y="793616"/>
                </a:lnTo>
                <a:cubicBezTo>
                  <a:pt x="324152" y="769412"/>
                  <a:pt x="325411" y="744853"/>
                  <a:pt x="325411" y="720000"/>
                </a:cubicBezTo>
                <a:cubicBezTo>
                  <a:pt x="325411" y="471472"/>
                  <a:pt x="199491" y="252354"/>
                  <a:pt x="7970" y="122965"/>
                </a:cubicBezTo>
                <a:lnTo>
                  <a:pt x="0" y="118639"/>
                </a:lnTo>
                <a:lnTo>
                  <a:pt x="114333" y="56581"/>
                </a:lnTo>
                <a:cubicBezTo>
                  <a:pt x="200472" y="20147"/>
                  <a:pt x="295178" y="0"/>
                  <a:pt x="394589" y="0"/>
                </a:cubicBezTo>
                <a:close/>
              </a:path>
            </a:pathLst>
          </a:cu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E" sz="2700"/>
          </a:p>
        </p:txBody>
      </p:sp>
      <p:sp>
        <p:nvSpPr>
          <p:cNvPr id="49" name="Freeform: Shape 48">
            <a:extLst>
              <a:ext uri="{FF2B5EF4-FFF2-40B4-BE49-F238E27FC236}">
                <a16:creationId xmlns:a16="http://schemas.microsoft.com/office/drawing/2014/main" id="{F34A8CA9-4368-C9C4-68C9-AB6B5AFD0BAB}"/>
              </a:ext>
            </a:extLst>
          </p:cNvPr>
          <p:cNvSpPr/>
          <p:nvPr/>
        </p:nvSpPr>
        <p:spPr>
          <a:xfrm>
            <a:off x="8685711" y="4168946"/>
            <a:ext cx="962304" cy="902042"/>
          </a:xfrm>
          <a:custGeom>
            <a:avLst/>
            <a:gdLst>
              <a:gd name="connsiteX0" fmla="*/ 305526 w 641536"/>
              <a:gd name="connsiteY0" fmla="*/ 0 h 601361"/>
              <a:gd name="connsiteX1" fmla="*/ 585782 w 641536"/>
              <a:gd name="connsiteY1" fmla="*/ 56581 h 601361"/>
              <a:gd name="connsiteX2" fmla="*/ 641536 w 641536"/>
              <a:gd name="connsiteY2" fmla="*/ 86844 h 601361"/>
              <a:gd name="connsiteX3" fmla="*/ 632644 w 641536"/>
              <a:gd name="connsiteY3" fmla="*/ 145105 h 601361"/>
              <a:gd name="connsiteX4" fmla="*/ 329831 w 641536"/>
              <a:gd name="connsiteY4" fmla="*/ 597035 h 601361"/>
              <a:gd name="connsiteX5" fmla="*/ 321861 w 641536"/>
              <a:gd name="connsiteY5" fmla="*/ 601361 h 601361"/>
              <a:gd name="connsiteX6" fmla="*/ 313891 w 641536"/>
              <a:gd name="connsiteY6" fmla="*/ 597035 h 601361"/>
              <a:gd name="connsiteX7" fmla="*/ 167 w 641536"/>
              <a:gd name="connsiteY7" fmla="*/ 73616 h 601361"/>
              <a:gd name="connsiteX8" fmla="*/ 0 w 641536"/>
              <a:gd name="connsiteY8" fmla="*/ 70298 h 601361"/>
              <a:gd name="connsiteX9" fmla="*/ 25270 w 641536"/>
              <a:gd name="connsiteY9" fmla="*/ 56581 h 601361"/>
              <a:gd name="connsiteX10" fmla="*/ 305526 w 641536"/>
              <a:gd name="connsiteY10" fmla="*/ 0 h 60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1536" h="601361">
                <a:moveTo>
                  <a:pt x="305526" y="0"/>
                </a:moveTo>
                <a:cubicBezTo>
                  <a:pt x="404937" y="0"/>
                  <a:pt x="499643" y="20147"/>
                  <a:pt x="585782" y="56581"/>
                </a:cubicBezTo>
                <a:lnTo>
                  <a:pt x="641536" y="86844"/>
                </a:lnTo>
                <a:lnTo>
                  <a:pt x="632644" y="145105"/>
                </a:lnTo>
                <a:cubicBezTo>
                  <a:pt x="594280" y="332586"/>
                  <a:pt x="483048" y="493524"/>
                  <a:pt x="329831" y="597035"/>
                </a:cubicBezTo>
                <a:lnTo>
                  <a:pt x="321861" y="601361"/>
                </a:lnTo>
                <a:lnTo>
                  <a:pt x="313891" y="597035"/>
                </a:lnTo>
                <a:cubicBezTo>
                  <a:pt x="141522" y="480585"/>
                  <a:pt x="22290" y="291455"/>
                  <a:pt x="167" y="73616"/>
                </a:cubicBezTo>
                <a:lnTo>
                  <a:pt x="0" y="70298"/>
                </a:lnTo>
                <a:lnTo>
                  <a:pt x="25270" y="56581"/>
                </a:lnTo>
                <a:cubicBezTo>
                  <a:pt x="111409" y="20147"/>
                  <a:pt x="206115" y="0"/>
                  <a:pt x="305526" y="0"/>
                </a:cubicBezTo>
                <a:close/>
              </a:path>
            </a:pathLst>
          </a:custGeom>
          <a:solidFill>
            <a:schemeClr val="bg2"/>
          </a:solid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E" sz="2700" dirty="0"/>
          </a:p>
        </p:txBody>
      </p:sp>
      <p:sp>
        <p:nvSpPr>
          <p:cNvPr id="48" name="Freeform: Shape 47">
            <a:extLst>
              <a:ext uri="{FF2B5EF4-FFF2-40B4-BE49-F238E27FC236}">
                <a16:creationId xmlns:a16="http://schemas.microsoft.com/office/drawing/2014/main" id="{977200BE-F310-FAD0-E9FF-394D05C4BC98}"/>
              </a:ext>
            </a:extLst>
          </p:cNvPr>
          <p:cNvSpPr/>
          <p:nvPr/>
        </p:nvSpPr>
        <p:spPr>
          <a:xfrm>
            <a:off x="8058677" y="5085467"/>
            <a:ext cx="2160000" cy="1257959"/>
          </a:xfrm>
          <a:custGeom>
            <a:avLst/>
            <a:gdLst>
              <a:gd name="connsiteX0" fmla="*/ 736335 w 1440000"/>
              <a:gd name="connsiteY0" fmla="*/ 0 h 838639"/>
              <a:gd name="connsiteX1" fmla="*/ 850668 w 1440000"/>
              <a:gd name="connsiteY1" fmla="*/ 62058 h 838639"/>
              <a:gd name="connsiteX2" fmla="*/ 1130924 w 1440000"/>
              <a:gd name="connsiteY2" fmla="*/ 118639 h 838639"/>
              <a:gd name="connsiteX3" fmla="*/ 1411180 w 1440000"/>
              <a:gd name="connsiteY3" fmla="*/ 62058 h 838639"/>
              <a:gd name="connsiteX4" fmla="*/ 1436451 w 1440000"/>
              <a:gd name="connsiteY4" fmla="*/ 48342 h 838639"/>
              <a:gd name="connsiteX5" fmla="*/ 1440000 w 1440000"/>
              <a:gd name="connsiteY5" fmla="*/ 118639 h 838639"/>
              <a:gd name="connsiteX6" fmla="*/ 720000 w 1440000"/>
              <a:gd name="connsiteY6" fmla="*/ 838639 h 838639"/>
              <a:gd name="connsiteX7" fmla="*/ 0 w 1440000"/>
              <a:gd name="connsiteY7" fmla="*/ 118639 h 838639"/>
              <a:gd name="connsiteX8" fmla="*/ 3717 w 1440000"/>
              <a:gd name="connsiteY8" fmla="*/ 45023 h 838639"/>
              <a:gd name="connsiteX9" fmla="*/ 5736 w 1440000"/>
              <a:gd name="connsiteY9" fmla="*/ 31796 h 838639"/>
              <a:gd name="connsiteX10" fmla="*/ 61490 w 1440000"/>
              <a:gd name="connsiteY10" fmla="*/ 62058 h 838639"/>
              <a:gd name="connsiteX11" fmla="*/ 341746 w 1440000"/>
              <a:gd name="connsiteY11" fmla="*/ 118639 h 838639"/>
              <a:gd name="connsiteX12" fmla="*/ 622002 w 1440000"/>
              <a:gd name="connsiteY12" fmla="*/ 62058 h 838639"/>
              <a:gd name="connsiteX13" fmla="*/ 736335 w 1440000"/>
              <a:gd name="connsiteY13" fmla="*/ 0 h 83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000" h="838639">
                <a:moveTo>
                  <a:pt x="736335" y="0"/>
                </a:moveTo>
                <a:lnTo>
                  <a:pt x="850668" y="62058"/>
                </a:lnTo>
                <a:cubicBezTo>
                  <a:pt x="936807" y="98492"/>
                  <a:pt x="1031513" y="118639"/>
                  <a:pt x="1130924" y="118639"/>
                </a:cubicBezTo>
                <a:cubicBezTo>
                  <a:pt x="1230335" y="118639"/>
                  <a:pt x="1325041" y="98492"/>
                  <a:pt x="1411180" y="62058"/>
                </a:cubicBezTo>
                <a:lnTo>
                  <a:pt x="1436451" y="48342"/>
                </a:lnTo>
                <a:lnTo>
                  <a:pt x="1440000" y="118639"/>
                </a:lnTo>
                <a:cubicBezTo>
                  <a:pt x="1440000" y="516284"/>
                  <a:pt x="1117645" y="838639"/>
                  <a:pt x="720000" y="838639"/>
                </a:cubicBezTo>
                <a:cubicBezTo>
                  <a:pt x="322355" y="838639"/>
                  <a:pt x="0" y="516284"/>
                  <a:pt x="0" y="118639"/>
                </a:cubicBezTo>
                <a:cubicBezTo>
                  <a:pt x="0" y="93786"/>
                  <a:pt x="1259" y="69228"/>
                  <a:pt x="3717" y="45023"/>
                </a:cubicBezTo>
                <a:lnTo>
                  <a:pt x="5736" y="31796"/>
                </a:lnTo>
                <a:lnTo>
                  <a:pt x="61490" y="62058"/>
                </a:lnTo>
                <a:cubicBezTo>
                  <a:pt x="147629" y="98492"/>
                  <a:pt x="242335" y="118639"/>
                  <a:pt x="341746" y="118639"/>
                </a:cubicBezTo>
                <a:cubicBezTo>
                  <a:pt x="441157" y="118639"/>
                  <a:pt x="535863" y="98492"/>
                  <a:pt x="622002" y="62058"/>
                </a:cubicBezTo>
                <a:lnTo>
                  <a:pt x="736335" y="0"/>
                </a:lnTo>
                <a:close/>
              </a:path>
            </a:pathLst>
          </a:cu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E" sz="2700" dirty="0"/>
          </a:p>
        </p:txBody>
      </p:sp>
      <p:sp>
        <p:nvSpPr>
          <p:cNvPr id="5" name="Rectangle 4">
            <a:extLst>
              <a:ext uri="{FF2B5EF4-FFF2-40B4-BE49-F238E27FC236}">
                <a16:creationId xmlns:a16="http://schemas.microsoft.com/office/drawing/2014/main" id="{81484D6F-ED57-8B2A-F921-4213AF1EE32D}"/>
              </a:ext>
            </a:extLst>
          </p:cNvPr>
          <p:cNvSpPr/>
          <p:nvPr/>
        </p:nvSpPr>
        <p:spPr>
          <a:xfrm>
            <a:off x="12341421" y="3765406"/>
            <a:ext cx="5943600" cy="2289032"/>
          </a:xfrm>
          <a:prstGeom prst="rect">
            <a:avLst/>
          </a:pr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700"/>
          </a:p>
        </p:txBody>
      </p:sp>
      <p:sp>
        <p:nvSpPr>
          <p:cNvPr id="6" name="Rectangle 5">
            <a:extLst>
              <a:ext uri="{FF2B5EF4-FFF2-40B4-BE49-F238E27FC236}">
                <a16:creationId xmlns:a16="http://schemas.microsoft.com/office/drawing/2014/main" id="{5A5DAA86-69C5-680E-AF45-FCC97DD758CA}"/>
              </a:ext>
            </a:extLst>
          </p:cNvPr>
          <p:cNvSpPr/>
          <p:nvPr/>
        </p:nvSpPr>
        <p:spPr>
          <a:xfrm>
            <a:off x="-1" y="3765405"/>
            <a:ext cx="5996372" cy="2166138"/>
          </a:xfrm>
          <a:prstGeom prst="rect">
            <a:avLst/>
          </a:pr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700"/>
          </a:p>
        </p:txBody>
      </p:sp>
      <p:cxnSp>
        <p:nvCxnSpPr>
          <p:cNvPr id="8" name="Straight Connector 7">
            <a:extLst>
              <a:ext uri="{FF2B5EF4-FFF2-40B4-BE49-F238E27FC236}">
                <a16:creationId xmlns:a16="http://schemas.microsoft.com/office/drawing/2014/main" id="{E4383288-685D-49FD-FD46-B47EF7A8B0D6}"/>
              </a:ext>
            </a:extLst>
          </p:cNvPr>
          <p:cNvCxnSpPr>
            <a:cxnSpLocks/>
            <a:stCxn id="6" idx="3"/>
          </p:cNvCxnSpPr>
          <p:nvPr/>
        </p:nvCxnSpPr>
        <p:spPr>
          <a:xfrm flipV="1">
            <a:off x="5996370" y="4168944"/>
            <a:ext cx="1500249" cy="679530"/>
          </a:xfrm>
          <a:prstGeom prst="line">
            <a:avLst/>
          </a:prstGeom>
          <a:ln w="222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0DE7140-F884-E215-B9A3-5409C9580C2B}"/>
              </a:ext>
            </a:extLst>
          </p:cNvPr>
          <p:cNvCxnSpPr>
            <a:cxnSpLocks/>
            <a:endCxn id="5" idx="1"/>
          </p:cNvCxnSpPr>
          <p:nvPr/>
        </p:nvCxnSpPr>
        <p:spPr>
          <a:xfrm>
            <a:off x="10837407" y="4168945"/>
            <a:ext cx="1504014" cy="740978"/>
          </a:xfrm>
          <a:prstGeom prst="line">
            <a:avLst/>
          </a:prstGeom>
          <a:ln w="22225">
            <a:solidFill>
              <a:schemeClr val="tx2"/>
            </a:solidFill>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C2EC0106-1453-11F2-6E6E-07D594F1D2E1}"/>
              </a:ext>
            </a:extLst>
          </p:cNvPr>
          <p:cNvSpPr/>
          <p:nvPr/>
        </p:nvSpPr>
        <p:spPr>
          <a:xfrm>
            <a:off x="3595255" y="7249822"/>
            <a:ext cx="11097491" cy="2289032"/>
          </a:xfrm>
          <a:prstGeom prst="rect">
            <a:avLst/>
          </a:pr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700"/>
          </a:p>
        </p:txBody>
      </p:sp>
      <p:cxnSp>
        <p:nvCxnSpPr>
          <p:cNvPr id="17" name="Straight Connector 16">
            <a:extLst>
              <a:ext uri="{FF2B5EF4-FFF2-40B4-BE49-F238E27FC236}">
                <a16:creationId xmlns:a16="http://schemas.microsoft.com/office/drawing/2014/main" id="{92111426-7775-02FD-B8AD-99E2AE0578A8}"/>
              </a:ext>
            </a:extLst>
          </p:cNvPr>
          <p:cNvCxnSpPr>
            <a:cxnSpLocks/>
            <a:endCxn id="15" idx="0"/>
          </p:cNvCxnSpPr>
          <p:nvPr/>
        </p:nvCxnSpPr>
        <p:spPr>
          <a:xfrm>
            <a:off x="9144000" y="6328944"/>
            <a:ext cx="0" cy="920877"/>
          </a:xfrm>
          <a:prstGeom prst="line">
            <a:avLst/>
          </a:prstGeom>
          <a:ln w="22225">
            <a:solidFill>
              <a:schemeClr val="tx2"/>
            </a:solidFill>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C09143F7-5C69-922D-67DB-3DDFC0DB084D}"/>
              </a:ext>
            </a:extLst>
          </p:cNvPr>
          <p:cNvSpPr txBox="1"/>
          <p:nvPr/>
        </p:nvSpPr>
        <p:spPr>
          <a:xfrm>
            <a:off x="5653139" y="287465"/>
            <a:ext cx="7010400" cy="2262158"/>
          </a:xfrm>
          <a:prstGeom prst="rect">
            <a:avLst/>
          </a:prstGeom>
          <a:noFill/>
        </p:spPr>
        <p:txBody>
          <a:bodyPr wrap="square" rtlCol="0">
            <a:spAutoFit/>
          </a:bodyPr>
          <a:lstStyle/>
          <a:p>
            <a:pPr algn="ctr"/>
            <a:r>
              <a:rPr lang="en-US" sz="6000" b="1" dirty="0">
                <a:solidFill>
                  <a:schemeClr val="tx2"/>
                </a:solidFill>
              </a:rPr>
              <a:t>3 Beliefs</a:t>
            </a:r>
          </a:p>
          <a:p>
            <a:pPr algn="ctr"/>
            <a:r>
              <a:rPr lang="en-US" sz="2700" b="1" dirty="0">
                <a:solidFill>
                  <a:schemeClr val="tx2"/>
                </a:solidFill>
              </a:rPr>
              <a:t>What are 3 core beliefs / values you would </a:t>
            </a:r>
          </a:p>
          <a:p>
            <a:pPr algn="ctr"/>
            <a:r>
              <a:rPr lang="en-US" sz="2700" b="1" dirty="0">
                <a:solidFill>
                  <a:schemeClr val="tx2"/>
                </a:solidFill>
              </a:rPr>
              <a:t>defend about learners , </a:t>
            </a:r>
          </a:p>
          <a:p>
            <a:pPr algn="ctr"/>
            <a:r>
              <a:rPr lang="en-US" sz="2700" b="1" dirty="0">
                <a:solidFill>
                  <a:schemeClr val="tx2"/>
                </a:solidFill>
              </a:rPr>
              <a:t>learning and/or education?</a:t>
            </a:r>
            <a:endParaRPr lang="en-IE" sz="2700" b="1" dirty="0">
              <a:solidFill>
                <a:schemeClr val="tx2"/>
              </a:solidFill>
            </a:endParaRPr>
          </a:p>
        </p:txBody>
      </p:sp>
      <p:sp>
        <p:nvSpPr>
          <p:cNvPr id="57" name="TextBox 56">
            <a:extLst>
              <a:ext uri="{FF2B5EF4-FFF2-40B4-BE49-F238E27FC236}">
                <a16:creationId xmlns:a16="http://schemas.microsoft.com/office/drawing/2014/main" id="{51280D26-01F2-1EE6-70B3-30D5CE8816D9}"/>
              </a:ext>
            </a:extLst>
          </p:cNvPr>
          <p:cNvSpPr txBox="1"/>
          <p:nvPr/>
        </p:nvSpPr>
        <p:spPr>
          <a:xfrm>
            <a:off x="13562264" y="3100178"/>
            <a:ext cx="3951632" cy="646331"/>
          </a:xfrm>
          <a:prstGeom prst="rect">
            <a:avLst/>
          </a:prstGeom>
          <a:noFill/>
        </p:spPr>
        <p:txBody>
          <a:bodyPr wrap="square" rtlCol="0">
            <a:spAutoFit/>
          </a:bodyPr>
          <a:lstStyle/>
          <a:p>
            <a:r>
              <a:rPr lang="en-US" sz="3600" b="1" dirty="0">
                <a:solidFill>
                  <a:schemeClr val="tx2"/>
                </a:solidFill>
              </a:rPr>
              <a:t>Distractions</a:t>
            </a:r>
            <a:endParaRPr lang="en-IE" sz="3600" b="1" dirty="0">
              <a:solidFill>
                <a:schemeClr val="tx2"/>
              </a:solidFill>
            </a:endParaRPr>
          </a:p>
        </p:txBody>
      </p:sp>
      <p:sp>
        <p:nvSpPr>
          <p:cNvPr id="58" name="TextBox 57">
            <a:extLst>
              <a:ext uri="{FF2B5EF4-FFF2-40B4-BE49-F238E27FC236}">
                <a16:creationId xmlns:a16="http://schemas.microsoft.com/office/drawing/2014/main" id="{74BE2D6B-2440-253E-CBA3-62A30AE52953}"/>
              </a:ext>
            </a:extLst>
          </p:cNvPr>
          <p:cNvSpPr txBox="1"/>
          <p:nvPr/>
        </p:nvSpPr>
        <p:spPr>
          <a:xfrm>
            <a:off x="8531035" y="4299211"/>
            <a:ext cx="1473410" cy="369332"/>
          </a:xfrm>
          <a:prstGeom prst="rect">
            <a:avLst/>
          </a:prstGeom>
          <a:noFill/>
        </p:spPr>
        <p:txBody>
          <a:bodyPr wrap="square" rtlCol="0">
            <a:spAutoFit/>
          </a:bodyPr>
          <a:lstStyle/>
          <a:p>
            <a:r>
              <a:rPr lang="en-US" b="1" dirty="0"/>
              <a:t>LEARNERS</a:t>
            </a:r>
            <a:endParaRPr lang="en-IE" b="1" dirty="0"/>
          </a:p>
        </p:txBody>
      </p:sp>
      <p:sp>
        <p:nvSpPr>
          <p:cNvPr id="7" name="TextBox 6">
            <a:extLst>
              <a:ext uri="{FF2B5EF4-FFF2-40B4-BE49-F238E27FC236}">
                <a16:creationId xmlns:a16="http://schemas.microsoft.com/office/drawing/2014/main" id="{3004FC9A-B8A5-6384-554C-94D5FECE8FD6}"/>
              </a:ext>
            </a:extLst>
          </p:cNvPr>
          <p:cNvSpPr txBox="1"/>
          <p:nvPr/>
        </p:nvSpPr>
        <p:spPr>
          <a:xfrm>
            <a:off x="643076" y="3238169"/>
            <a:ext cx="4848156" cy="646331"/>
          </a:xfrm>
          <a:prstGeom prst="rect">
            <a:avLst/>
          </a:prstGeom>
          <a:noFill/>
          <a:ln>
            <a:noFill/>
          </a:ln>
        </p:spPr>
        <p:txBody>
          <a:bodyPr wrap="square" rtlCol="0">
            <a:spAutoFit/>
          </a:bodyPr>
          <a:lstStyle/>
          <a:p>
            <a:r>
              <a:rPr lang="en-US" sz="3600" b="1" dirty="0">
                <a:solidFill>
                  <a:schemeClr val="tx2"/>
                </a:solidFill>
              </a:rPr>
              <a:t>Relevant Actions</a:t>
            </a:r>
            <a:endParaRPr lang="en-IE" sz="3600" b="1" dirty="0">
              <a:solidFill>
                <a:schemeClr val="tx2"/>
              </a:solidFill>
            </a:endParaRPr>
          </a:p>
        </p:txBody>
      </p:sp>
      <p:sp>
        <p:nvSpPr>
          <p:cNvPr id="14" name="TextBox 13">
            <a:extLst>
              <a:ext uri="{FF2B5EF4-FFF2-40B4-BE49-F238E27FC236}">
                <a16:creationId xmlns:a16="http://schemas.microsoft.com/office/drawing/2014/main" id="{E6343797-D85E-1E31-C2CA-46DA5BA07C5E}"/>
              </a:ext>
            </a:extLst>
          </p:cNvPr>
          <p:cNvSpPr txBox="1"/>
          <p:nvPr/>
        </p:nvSpPr>
        <p:spPr>
          <a:xfrm>
            <a:off x="3595255" y="6545672"/>
            <a:ext cx="4935779" cy="646331"/>
          </a:xfrm>
          <a:prstGeom prst="rect">
            <a:avLst/>
          </a:prstGeom>
          <a:noFill/>
        </p:spPr>
        <p:txBody>
          <a:bodyPr wrap="square" rtlCol="0">
            <a:spAutoFit/>
          </a:bodyPr>
          <a:lstStyle/>
          <a:p>
            <a:r>
              <a:rPr lang="en-US" sz="3600" b="1" dirty="0">
                <a:solidFill>
                  <a:schemeClr val="tx2"/>
                </a:solidFill>
              </a:rPr>
              <a:t>Team Beliefs / Values </a:t>
            </a:r>
            <a:endParaRPr lang="en-IE" sz="3600" b="1" dirty="0">
              <a:solidFill>
                <a:schemeClr val="tx2"/>
              </a:solidFill>
            </a:endParaRPr>
          </a:p>
        </p:txBody>
      </p:sp>
      <p:sp>
        <p:nvSpPr>
          <p:cNvPr id="16" name="TextBox 15">
            <a:extLst>
              <a:ext uri="{FF2B5EF4-FFF2-40B4-BE49-F238E27FC236}">
                <a16:creationId xmlns:a16="http://schemas.microsoft.com/office/drawing/2014/main" id="{78C3B646-C840-D7A4-0223-E05E66390B47}"/>
              </a:ext>
            </a:extLst>
          </p:cNvPr>
          <p:cNvSpPr txBox="1"/>
          <p:nvPr/>
        </p:nvSpPr>
        <p:spPr>
          <a:xfrm>
            <a:off x="7336164" y="3589134"/>
            <a:ext cx="1716121" cy="507831"/>
          </a:xfrm>
          <a:prstGeom prst="rect">
            <a:avLst/>
          </a:prstGeom>
          <a:noFill/>
        </p:spPr>
        <p:txBody>
          <a:bodyPr wrap="square" rtlCol="0">
            <a:spAutoFit/>
          </a:bodyPr>
          <a:lstStyle/>
          <a:p>
            <a:r>
              <a:rPr lang="en-US" sz="2700" dirty="0">
                <a:solidFill>
                  <a:srgbClr val="C00000"/>
                </a:solidFill>
              </a:rPr>
              <a:t>Inclusion</a:t>
            </a:r>
            <a:endParaRPr lang="en-IE" sz="2700" dirty="0">
              <a:solidFill>
                <a:srgbClr val="C00000"/>
              </a:solidFill>
            </a:endParaRPr>
          </a:p>
        </p:txBody>
      </p:sp>
      <p:sp>
        <p:nvSpPr>
          <p:cNvPr id="18" name="TextBox 17">
            <a:extLst>
              <a:ext uri="{FF2B5EF4-FFF2-40B4-BE49-F238E27FC236}">
                <a16:creationId xmlns:a16="http://schemas.microsoft.com/office/drawing/2014/main" id="{88772141-7176-7CF4-760B-E0E0F010E6AE}"/>
              </a:ext>
            </a:extLst>
          </p:cNvPr>
          <p:cNvSpPr txBox="1"/>
          <p:nvPr/>
        </p:nvSpPr>
        <p:spPr>
          <a:xfrm>
            <a:off x="52770" y="3792675"/>
            <a:ext cx="5879130" cy="923330"/>
          </a:xfrm>
          <a:prstGeom prst="rect">
            <a:avLst/>
          </a:prstGeom>
          <a:noFill/>
        </p:spPr>
        <p:txBody>
          <a:bodyPr wrap="square" rtlCol="0">
            <a:spAutoFit/>
          </a:bodyPr>
          <a:lstStyle/>
          <a:p>
            <a:r>
              <a:rPr lang="en-US" sz="2700" dirty="0">
                <a:solidFill>
                  <a:srgbClr val="C00000"/>
                </a:solidFill>
              </a:rPr>
              <a:t>- Write LOs that ensure inclusiveness / adhere to principles of UDL </a:t>
            </a:r>
            <a:endParaRPr lang="en-IE" sz="2700" dirty="0">
              <a:solidFill>
                <a:srgbClr val="C00000"/>
              </a:solidFill>
            </a:endParaRPr>
          </a:p>
        </p:txBody>
      </p:sp>
      <p:sp>
        <p:nvSpPr>
          <p:cNvPr id="19" name="TextBox 18">
            <a:extLst>
              <a:ext uri="{FF2B5EF4-FFF2-40B4-BE49-F238E27FC236}">
                <a16:creationId xmlns:a16="http://schemas.microsoft.com/office/drawing/2014/main" id="{EBC06C49-C97E-CD1B-9882-536E534FBED6}"/>
              </a:ext>
            </a:extLst>
          </p:cNvPr>
          <p:cNvSpPr txBox="1"/>
          <p:nvPr/>
        </p:nvSpPr>
        <p:spPr>
          <a:xfrm>
            <a:off x="12341422" y="3804327"/>
            <a:ext cx="5893808" cy="923330"/>
          </a:xfrm>
          <a:prstGeom prst="rect">
            <a:avLst/>
          </a:prstGeom>
          <a:noFill/>
        </p:spPr>
        <p:txBody>
          <a:bodyPr wrap="square" rtlCol="0">
            <a:spAutoFit/>
          </a:bodyPr>
          <a:lstStyle/>
          <a:p>
            <a:r>
              <a:rPr lang="en-US" sz="2700" dirty="0">
                <a:solidFill>
                  <a:srgbClr val="C00000"/>
                </a:solidFill>
              </a:rPr>
              <a:t>- Copy LOs from the old module descriptor</a:t>
            </a:r>
            <a:endParaRPr lang="en-IE" sz="2700" dirty="0">
              <a:solidFill>
                <a:srgbClr val="C00000"/>
              </a:solidFill>
            </a:endParaRPr>
          </a:p>
        </p:txBody>
      </p:sp>
      <p:sp>
        <p:nvSpPr>
          <p:cNvPr id="23" name="TextBox 22">
            <a:extLst>
              <a:ext uri="{FF2B5EF4-FFF2-40B4-BE49-F238E27FC236}">
                <a16:creationId xmlns:a16="http://schemas.microsoft.com/office/drawing/2014/main" id="{7F31950F-DB1A-14A8-7203-1205D55E1051}"/>
              </a:ext>
            </a:extLst>
          </p:cNvPr>
          <p:cNvSpPr txBox="1"/>
          <p:nvPr/>
        </p:nvSpPr>
        <p:spPr>
          <a:xfrm>
            <a:off x="166255" y="9600870"/>
            <a:ext cx="4356923" cy="507831"/>
          </a:xfrm>
          <a:prstGeom prst="rect">
            <a:avLst/>
          </a:prstGeom>
          <a:noFill/>
        </p:spPr>
        <p:txBody>
          <a:bodyPr wrap="square" rtlCol="0">
            <a:spAutoFit/>
          </a:bodyPr>
          <a:lstStyle/>
          <a:p>
            <a:r>
              <a:rPr lang="en-US" sz="2700" dirty="0"/>
              <a:t>www.petermdewitt.com</a:t>
            </a:r>
            <a:endParaRPr lang="en-IE" sz="2700" dirty="0"/>
          </a:p>
        </p:txBody>
      </p:sp>
    </p:spTree>
    <p:extLst>
      <p:ext uri="{BB962C8B-B14F-4D97-AF65-F5344CB8AC3E}">
        <p14:creationId xmlns:p14="http://schemas.microsoft.com/office/powerpoint/2010/main" val="1066555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746967" y="7289965"/>
            <a:ext cx="1332444" cy="1332444"/>
          </a:xfrm>
          <a:custGeom>
            <a:avLst/>
            <a:gdLst/>
            <a:ahLst/>
            <a:cxnLst/>
            <a:rect l="l" t="t" r="r" b="b"/>
            <a:pathLst>
              <a:path w="1332444" h="1332444">
                <a:moveTo>
                  <a:pt x="0" y="0"/>
                </a:moveTo>
                <a:lnTo>
                  <a:pt x="1332444" y="0"/>
                </a:lnTo>
                <a:lnTo>
                  <a:pt x="1332444" y="1332443"/>
                </a:lnTo>
                <a:lnTo>
                  <a:pt x="0" y="13324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575948" y="8446142"/>
            <a:ext cx="4129182" cy="4129182"/>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5" name="Freeform 5"/>
          <p:cNvSpPr/>
          <p:nvPr/>
        </p:nvSpPr>
        <p:spPr>
          <a:xfrm rot="2871165">
            <a:off x="4347232" y="96795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6" name="Freeform 6"/>
          <p:cNvSpPr/>
          <p:nvPr/>
        </p:nvSpPr>
        <p:spPr>
          <a:xfrm rot="2700000">
            <a:off x="3518199" y="8531919"/>
            <a:ext cx="1190046" cy="1190046"/>
          </a:xfrm>
          <a:custGeom>
            <a:avLst/>
            <a:gdLst/>
            <a:ahLst/>
            <a:cxnLst/>
            <a:rect l="l" t="t" r="r" b="b"/>
            <a:pathLst>
              <a:path w="1190046" h="1190046">
                <a:moveTo>
                  <a:pt x="0" y="0"/>
                </a:moveTo>
                <a:lnTo>
                  <a:pt x="1190047" y="0"/>
                </a:lnTo>
                <a:lnTo>
                  <a:pt x="1190047" y="1190047"/>
                </a:lnTo>
                <a:lnTo>
                  <a:pt x="0" y="1190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txBody>
            <a:bodyPr/>
            <a:lstStyle/>
            <a:p>
              <a:endParaRPr lang="en-IE"/>
            </a:p>
          </p:txBody>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204335" y="8165925"/>
            <a:ext cx="568616" cy="5686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462"/>
            </a:solidFill>
          </p:spPr>
          <p:txBody>
            <a:bodyPr/>
            <a:lstStyle/>
            <a:p>
              <a:endParaRPr lang="en-IE"/>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3" name="Group 13"/>
          <p:cNvGrpSpPr>
            <a:grpSpLocks noChangeAspect="1"/>
          </p:cNvGrpSpPr>
          <p:nvPr/>
        </p:nvGrpSpPr>
        <p:grpSpPr>
          <a:xfrm>
            <a:off x="1028700" y="2001547"/>
            <a:ext cx="6283906" cy="6283906"/>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10"/>
              <a:stretch>
                <a:fillRect l="-37719" r="-37719"/>
              </a:stretch>
            </a:blipFill>
          </p:spPr>
          <p:txBody>
            <a:bodyPr/>
            <a:lstStyle/>
            <a:p>
              <a:endParaRPr lang="en-IE"/>
            </a:p>
          </p:txBody>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txBody>
            <a:bodyPr/>
            <a:lstStyle/>
            <a:p>
              <a:endParaRPr lang="en-IE"/>
            </a:p>
          </p:txBody>
        </p:sp>
      </p:grpSp>
      <p:sp>
        <p:nvSpPr>
          <p:cNvPr id="17" name="TextBox 17"/>
          <p:cNvSpPr txBox="1"/>
          <p:nvPr/>
        </p:nvSpPr>
        <p:spPr>
          <a:xfrm>
            <a:off x="8230570" y="4825285"/>
            <a:ext cx="9620249" cy="4298869"/>
          </a:xfrm>
          <a:prstGeom prst="rect">
            <a:avLst/>
          </a:prstGeom>
        </p:spPr>
        <p:txBody>
          <a:bodyPr wrap="square" lIns="0" tIns="0" rIns="0" bIns="0" rtlCol="0" anchor="t">
            <a:spAutoFit/>
          </a:bodyPr>
          <a:lstStyle/>
          <a:p>
            <a:pPr>
              <a:lnSpc>
                <a:spcPct val="107000"/>
              </a:lnSpc>
              <a:spcAft>
                <a:spcPts val="0"/>
              </a:spcAft>
            </a:pPr>
            <a:r>
              <a:rPr lang="en-US" sz="6600" b="1" dirty="0"/>
              <a:t>Writing module learning outcomes for selected modules leading to CAS minor award/s </a:t>
            </a:r>
            <a:endParaRPr lang="en-IE" sz="6600" b="1" dirty="0"/>
          </a:p>
        </p:txBody>
      </p:sp>
    </p:spTree>
    <p:extLst>
      <p:ext uri="{BB962C8B-B14F-4D97-AF65-F5344CB8AC3E}">
        <p14:creationId xmlns:p14="http://schemas.microsoft.com/office/powerpoint/2010/main" val="1419642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746967" y="7289965"/>
            <a:ext cx="1332444" cy="1332444"/>
          </a:xfrm>
          <a:custGeom>
            <a:avLst/>
            <a:gdLst/>
            <a:ahLst/>
            <a:cxnLst/>
            <a:rect l="l" t="t" r="r" b="b"/>
            <a:pathLst>
              <a:path w="1332444" h="1332444">
                <a:moveTo>
                  <a:pt x="0" y="0"/>
                </a:moveTo>
                <a:lnTo>
                  <a:pt x="1332444" y="0"/>
                </a:lnTo>
                <a:lnTo>
                  <a:pt x="1332444" y="1332443"/>
                </a:lnTo>
                <a:lnTo>
                  <a:pt x="0" y="13324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E"/>
          </a:p>
        </p:txBody>
      </p:sp>
      <p:sp>
        <p:nvSpPr>
          <p:cNvPr id="3" name="Freeform 3"/>
          <p:cNvSpPr/>
          <p:nvPr/>
        </p:nvSpPr>
        <p:spPr>
          <a:xfrm rot="2700000">
            <a:off x="-575948" y="8446142"/>
            <a:ext cx="4129182" cy="4129182"/>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
        <p:nvSpPr>
          <p:cNvPr id="4" name="Freeform 4"/>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E"/>
          </a:p>
        </p:txBody>
      </p:sp>
      <p:sp>
        <p:nvSpPr>
          <p:cNvPr id="5" name="Freeform 5"/>
          <p:cNvSpPr/>
          <p:nvPr/>
        </p:nvSpPr>
        <p:spPr>
          <a:xfrm rot="2871165">
            <a:off x="4347232" y="96795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a:p>
        </p:txBody>
      </p:sp>
      <p:sp>
        <p:nvSpPr>
          <p:cNvPr id="6" name="Freeform 6"/>
          <p:cNvSpPr/>
          <p:nvPr/>
        </p:nvSpPr>
        <p:spPr>
          <a:xfrm rot="2700000">
            <a:off x="3518199" y="8531919"/>
            <a:ext cx="1190046" cy="1190046"/>
          </a:xfrm>
          <a:custGeom>
            <a:avLst/>
            <a:gdLst/>
            <a:ahLst/>
            <a:cxnLst/>
            <a:rect l="l" t="t" r="r" b="b"/>
            <a:pathLst>
              <a:path w="1190046" h="1190046">
                <a:moveTo>
                  <a:pt x="0" y="0"/>
                </a:moveTo>
                <a:lnTo>
                  <a:pt x="1190047" y="0"/>
                </a:lnTo>
                <a:lnTo>
                  <a:pt x="1190047" y="1190047"/>
                </a:lnTo>
                <a:lnTo>
                  <a:pt x="0" y="11900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a:p>
        </p:txBody>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txBody>
            <a:bodyPr/>
            <a:lstStyle/>
            <a:p>
              <a:endParaRPr lang="en-IE"/>
            </a:p>
          </p:txBody>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204335" y="8165925"/>
            <a:ext cx="568616" cy="5686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462"/>
            </a:solidFill>
          </p:spPr>
          <p:txBody>
            <a:bodyPr/>
            <a:lstStyle/>
            <a:p>
              <a:endParaRPr lang="en-IE"/>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3" name="Group 13"/>
          <p:cNvGrpSpPr>
            <a:grpSpLocks noChangeAspect="1"/>
          </p:cNvGrpSpPr>
          <p:nvPr/>
        </p:nvGrpSpPr>
        <p:grpSpPr>
          <a:xfrm>
            <a:off x="1028700" y="2001547"/>
            <a:ext cx="6283906" cy="6283906"/>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11"/>
              <a:stretch>
                <a:fillRect l="-37719" r="-37719"/>
              </a:stretch>
            </a:blipFill>
          </p:spPr>
          <p:txBody>
            <a:bodyPr/>
            <a:lstStyle/>
            <a:p>
              <a:endParaRPr lang="en-IE"/>
            </a:p>
          </p:txBody>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txBody>
            <a:bodyPr/>
            <a:lstStyle/>
            <a:p>
              <a:endParaRPr lang="en-IE"/>
            </a:p>
          </p:txBody>
        </p:sp>
      </p:grpSp>
      <p:sp>
        <p:nvSpPr>
          <p:cNvPr id="16" name="TextBox 16"/>
          <p:cNvSpPr txBox="1"/>
          <p:nvPr/>
        </p:nvSpPr>
        <p:spPr>
          <a:xfrm>
            <a:off x="1204335" y="267997"/>
            <a:ext cx="16397865" cy="1155316"/>
          </a:xfrm>
          <a:prstGeom prst="rect">
            <a:avLst/>
          </a:prstGeom>
        </p:spPr>
        <p:txBody>
          <a:bodyPr wrap="square" lIns="0" tIns="0" rIns="0" bIns="0" rtlCol="0" anchor="t">
            <a:spAutoFit/>
          </a:bodyPr>
          <a:lstStyle/>
          <a:p>
            <a:pPr algn="ctr">
              <a:lnSpc>
                <a:spcPts val="9900"/>
              </a:lnSpc>
            </a:pPr>
            <a:r>
              <a:rPr lang="en-US" sz="6000" b="1" dirty="0">
                <a:solidFill>
                  <a:srgbClr val="040404"/>
                </a:solidFill>
                <a:ea typeface="Garet ExtraBold"/>
                <a:cs typeface="Garet ExtraBold"/>
                <a:sym typeface="Garet ExtraBold"/>
              </a:rPr>
              <a:t>Some context…</a:t>
            </a:r>
          </a:p>
        </p:txBody>
      </p:sp>
      <p:sp>
        <p:nvSpPr>
          <p:cNvPr id="17" name="TextBox 17"/>
          <p:cNvSpPr txBox="1"/>
          <p:nvPr/>
        </p:nvSpPr>
        <p:spPr>
          <a:xfrm>
            <a:off x="7398331" y="1757958"/>
            <a:ext cx="10375318" cy="6771084"/>
          </a:xfrm>
          <a:prstGeom prst="rect">
            <a:avLst/>
          </a:prstGeom>
        </p:spPr>
        <p:txBody>
          <a:bodyPr wrap="square" lIns="0" tIns="0" rIns="0" bIns="0" rtlCol="0" anchor="t">
            <a:spAutoFit/>
          </a:bodyPr>
          <a:lstStyle/>
          <a:p>
            <a:pPr marL="171450" indent="0" algn="ctr">
              <a:buNone/>
            </a:pPr>
            <a:r>
              <a:rPr lang="en-US" sz="4800" b="1" dirty="0"/>
              <a:t>QQI CAS Minor Awards</a:t>
            </a:r>
          </a:p>
          <a:p>
            <a:pPr marL="171450" indent="0" algn="ctr">
              <a:buNone/>
            </a:pPr>
            <a:endParaRPr lang="en-US" sz="4800" b="1" dirty="0"/>
          </a:p>
          <a:p>
            <a:pPr marL="171450" indent="0" algn="ctr">
              <a:buNone/>
            </a:pPr>
            <a:r>
              <a:rPr lang="en-US" sz="4000" dirty="0"/>
              <a:t>1315 minor awards on the QQI database</a:t>
            </a:r>
          </a:p>
          <a:p>
            <a:r>
              <a:rPr lang="en-US" sz="2800" dirty="0"/>
              <a:t>Some include </a:t>
            </a:r>
            <a:r>
              <a:rPr lang="en-US" sz="2800" b="1" dirty="0"/>
              <a:t>out-of-date and/or irrelevant learning outcomes</a:t>
            </a:r>
          </a:p>
          <a:p>
            <a:r>
              <a:rPr lang="en-US" sz="2800" dirty="0"/>
              <a:t>Some </a:t>
            </a:r>
            <a:r>
              <a:rPr lang="en-US" sz="2800" b="1" dirty="0"/>
              <a:t>assessment techniques </a:t>
            </a:r>
            <a:r>
              <a:rPr lang="en-US" sz="2800" dirty="0"/>
              <a:t>may no longer be the </a:t>
            </a:r>
            <a:r>
              <a:rPr lang="en-US" sz="2800" b="1" dirty="0"/>
              <a:t>optimum method </a:t>
            </a:r>
            <a:r>
              <a:rPr lang="en-US" sz="2800" dirty="0"/>
              <a:t>for assessing learner achievement</a:t>
            </a:r>
          </a:p>
          <a:p>
            <a:endParaRPr lang="en-US" sz="2800" dirty="0"/>
          </a:p>
          <a:p>
            <a:pPr marL="171450" indent="0" algn="ctr">
              <a:buNone/>
            </a:pPr>
            <a:r>
              <a:rPr lang="en-US" sz="4000" dirty="0"/>
              <a:t>Scope for providers, under their QA governance structures to: </a:t>
            </a:r>
          </a:p>
          <a:p>
            <a:r>
              <a:rPr lang="en-US" sz="2800" b="1" dirty="0"/>
              <a:t>Develop new module learning outcomes</a:t>
            </a:r>
            <a:r>
              <a:rPr lang="en-US" sz="2800" dirty="0"/>
              <a:t>, while demonstrating consistency with the linked CAS standard(s)</a:t>
            </a:r>
          </a:p>
          <a:p>
            <a:r>
              <a:rPr lang="en-US" sz="2800" dirty="0"/>
              <a:t>Determine new, more </a:t>
            </a:r>
            <a:r>
              <a:rPr lang="en-US" sz="2800" b="1" dirty="0"/>
              <a:t>relevant assessment techniques </a:t>
            </a:r>
            <a:r>
              <a:rPr lang="en-US" sz="2800" dirty="0"/>
              <a:t>for </a:t>
            </a:r>
            <a:r>
              <a:rPr lang="en-US" sz="2800" dirty="0" err="1"/>
              <a:t>programme</a:t>
            </a:r>
            <a:r>
              <a:rPr lang="en-US" sz="2800" dirty="0"/>
              <a:t> modules</a:t>
            </a:r>
            <a:endParaRPr lang="en-IE" sz="2800" dirty="0"/>
          </a:p>
        </p:txBody>
      </p:sp>
    </p:spTree>
    <p:extLst>
      <p:ext uri="{BB962C8B-B14F-4D97-AF65-F5344CB8AC3E}">
        <p14:creationId xmlns:p14="http://schemas.microsoft.com/office/powerpoint/2010/main" val="2833947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871165">
            <a:off x="558573" y="5284422"/>
            <a:ext cx="1427654" cy="1427654"/>
          </a:xfrm>
          <a:custGeom>
            <a:avLst/>
            <a:gdLst/>
            <a:ahLst/>
            <a:cxnLst/>
            <a:rect l="l" t="t" r="r" b="b"/>
            <a:pathLst>
              <a:path w="1427654" h="1427654">
                <a:moveTo>
                  <a:pt x="0" y="0"/>
                </a:moveTo>
                <a:lnTo>
                  <a:pt x="1427655" y="0"/>
                </a:lnTo>
                <a:lnTo>
                  <a:pt x="1427655" y="1427654"/>
                </a:lnTo>
                <a:lnTo>
                  <a:pt x="0" y="1427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5" name="Freeform 5"/>
          <p:cNvSpPr/>
          <p:nvPr/>
        </p:nvSpPr>
        <p:spPr>
          <a:xfrm rot="2871165">
            <a:off x="1815506" y="4212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6" name="Freeform 6"/>
          <p:cNvSpPr/>
          <p:nvPr/>
        </p:nvSpPr>
        <p:spPr>
          <a:xfrm rot="2700000">
            <a:off x="1853802" y="1003717"/>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7" name="TextBox 7"/>
          <p:cNvSpPr txBox="1"/>
          <p:nvPr/>
        </p:nvSpPr>
        <p:spPr>
          <a:xfrm>
            <a:off x="2895600" y="387934"/>
            <a:ext cx="11811000" cy="2568011"/>
          </a:xfrm>
          <a:prstGeom prst="rect">
            <a:avLst/>
          </a:prstGeom>
        </p:spPr>
        <p:txBody>
          <a:bodyPr wrap="square" lIns="0" tIns="0" rIns="0" bIns="0" rtlCol="0" anchor="t">
            <a:spAutoFit/>
          </a:bodyPr>
          <a:lstStyle/>
          <a:p>
            <a:pPr algn="ctr">
              <a:lnSpc>
                <a:spcPts val="9900"/>
              </a:lnSpc>
            </a:pPr>
            <a:r>
              <a:rPr lang="en-US" sz="9000" b="1" dirty="0">
                <a:solidFill>
                  <a:srgbClr val="040404"/>
                </a:solidFill>
                <a:latin typeface="+mj-lt"/>
                <a:ea typeface="Garet ExtraBold"/>
                <a:cs typeface="Garet ExtraBold"/>
                <a:sym typeface="Garet ExtraBold"/>
              </a:rPr>
              <a:t>The key word for today is…</a:t>
            </a:r>
          </a:p>
        </p:txBody>
      </p:sp>
      <p:grpSp>
        <p:nvGrpSpPr>
          <p:cNvPr id="8" name="Group 8"/>
          <p:cNvGrpSpPr/>
          <p:nvPr/>
        </p:nvGrpSpPr>
        <p:grpSpPr>
          <a:xfrm>
            <a:off x="10986245" y="1494301"/>
            <a:ext cx="7763999" cy="7763999"/>
            <a:chOff x="0" y="0"/>
            <a:chExt cx="10351998" cy="10351998"/>
          </a:xfrm>
        </p:grpSpPr>
        <p:sp>
          <p:nvSpPr>
            <p:cNvPr id="9" name="Freeform 9"/>
            <p:cNvSpPr/>
            <p:nvPr/>
          </p:nvSpPr>
          <p:spPr>
            <a:xfrm rot="2700000">
              <a:off x="1516015" y="1516015"/>
              <a:ext cx="7319968" cy="7319968"/>
            </a:xfrm>
            <a:custGeom>
              <a:avLst/>
              <a:gdLst/>
              <a:ahLst/>
              <a:cxnLst/>
              <a:rect l="l" t="t" r="r" b="b"/>
              <a:pathLst>
                <a:path w="7319968" h="7319968">
                  <a:moveTo>
                    <a:pt x="0" y="0"/>
                  </a:moveTo>
                  <a:lnTo>
                    <a:pt x="7319968" y="0"/>
                  </a:lnTo>
                  <a:lnTo>
                    <a:pt x="7319968" y="7319968"/>
                  </a:lnTo>
                  <a:lnTo>
                    <a:pt x="0" y="73199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grpSp>
          <p:nvGrpSpPr>
            <p:cNvPr id="10" name="Group 10"/>
            <p:cNvGrpSpPr>
              <a:grpSpLocks noChangeAspect="1"/>
            </p:cNvGrpSpPr>
            <p:nvPr/>
          </p:nvGrpSpPr>
          <p:grpSpPr>
            <a:xfrm rot="-2700000">
              <a:off x="2182219" y="2084023"/>
              <a:ext cx="5987561" cy="6183952"/>
              <a:chOff x="0" y="0"/>
              <a:chExt cx="6350000" cy="6558280"/>
            </a:xfrm>
          </p:grpSpPr>
          <p:sp>
            <p:nvSpPr>
              <p:cNvPr id="11" name="Freeform 1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10"/>
                <a:stretch>
                  <a:fillRect l="-27567" r="-27567"/>
                </a:stretch>
              </a:blipFill>
            </p:spPr>
            <p:txBody>
              <a:bodyPr/>
              <a:lstStyle/>
              <a:p>
                <a:endParaRPr lang="en-IE"/>
              </a:p>
            </p:txBody>
          </p:sp>
          <p:sp>
            <p:nvSpPr>
              <p:cNvPr id="12" name="Freeform 1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D100"/>
              </a:solidFill>
            </p:spPr>
            <p:txBody>
              <a:bodyPr/>
              <a:lstStyle/>
              <a:p>
                <a:endParaRPr lang="en-IE"/>
              </a:p>
            </p:txBody>
          </p:sp>
        </p:grpSp>
      </p:grpSp>
      <p:grpSp>
        <p:nvGrpSpPr>
          <p:cNvPr id="13" name="Group 13"/>
          <p:cNvGrpSpPr/>
          <p:nvPr/>
        </p:nvGrpSpPr>
        <p:grpSpPr>
          <a:xfrm>
            <a:off x="-287634" y="4855866"/>
            <a:ext cx="575268" cy="5752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9C78"/>
            </a:solidFill>
          </p:spPr>
          <p:txBody>
            <a:bodyPr/>
            <a:lstStyle/>
            <a:p>
              <a:endParaRPr lang="en-IE"/>
            </a:p>
          </p:txBody>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6" name="TextBox 16"/>
          <p:cNvSpPr txBox="1"/>
          <p:nvPr/>
        </p:nvSpPr>
        <p:spPr>
          <a:xfrm>
            <a:off x="-838200" y="8668822"/>
            <a:ext cx="15316200" cy="1023357"/>
          </a:xfrm>
          <a:prstGeom prst="rect">
            <a:avLst/>
          </a:prstGeom>
        </p:spPr>
        <p:txBody>
          <a:bodyPr wrap="square" lIns="0" tIns="0" rIns="0" bIns="0" rtlCol="0" anchor="t">
            <a:spAutoFit/>
          </a:bodyPr>
          <a:lstStyle/>
          <a:p>
            <a:pPr algn="ctr">
              <a:lnSpc>
                <a:spcPts val="3613"/>
              </a:lnSpc>
              <a:spcBef>
                <a:spcPct val="0"/>
              </a:spcBef>
            </a:pPr>
            <a:r>
              <a:rPr lang="en-US" sz="20000" b="1" dirty="0">
                <a:solidFill>
                  <a:srgbClr val="7030A0"/>
                </a:solidFill>
                <a:latin typeface="+mj-lt"/>
                <a:ea typeface="Open Sans Bold"/>
                <a:cs typeface="Open Sans Bold"/>
                <a:sym typeface="Open Sans Bold"/>
              </a:rPr>
              <a:t>Consistency</a:t>
            </a:r>
          </a:p>
        </p:txBody>
      </p:sp>
    </p:spTree>
    <p:extLst>
      <p:ext uri="{BB962C8B-B14F-4D97-AF65-F5344CB8AC3E}">
        <p14:creationId xmlns:p14="http://schemas.microsoft.com/office/powerpoint/2010/main" val="182736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871165">
            <a:off x="558573" y="5284422"/>
            <a:ext cx="1427654" cy="1427654"/>
          </a:xfrm>
          <a:custGeom>
            <a:avLst/>
            <a:gdLst/>
            <a:ahLst/>
            <a:cxnLst/>
            <a:rect l="l" t="t" r="r" b="b"/>
            <a:pathLst>
              <a:path w="1427654" h="1427654">
                <a:moveTo>
                  <a:pt x="0" y="0"/>
                </a:moveTo>
                <a:lnTo>
                  <a:pt x="1427655" y="0"/>
                </a:lnTo>
                <a:lnTo>
                  <a:pt x="1427655" y="1427654"/>
                </a:lnTo>
                <a:lnTo>
                  <a:pt x="0" y="1427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5" name="Freeform 5"/>
          <p:cNvSpPr/>
          <p:nvPr/>
        </p:nvSpPr>
        <p:spPr>
          <a:xfrm rot="2871165">
            <a:off x="1815506" y="4212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6" name="Freeform 6"/>
          <p:cNvSpPr/>
          <p:nvPr/>
        </p:nvSpPr>
        <p:spPr>
          <a:xfrm rot="2700000">
            <a:off x="1853802" y="1003717"/>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7" name="TextBox 7"/>
          <p:cNvSpPr txBox="1"/>
          <p:nvPr/>
        </p:nvSpPr>
        <p:spPr>
          <a:xfrm>
            <a:off x="5086350" y="387934"/>
            <a:ext cx="8858250" cy="1298432"/>
          </a:xfrm>
          <a:prstGeom prst="rect">
            <a:avLst/>
          </a:prstGeom>
        </p:spPr>
        <p:txBody>
          <a:bodyPr wrap="square" lIns="0" tIns="0" rIns="0" bIns="0" rtlCol="0" anchor="t">
            <a:spAutoFit/>
          </a:bodyPr>
          <a:lstStyle/>
          <a:p>
            <a:pPr algn="ctr">
              <a:lnSpc>
                <a:spcPts val="9900"/>
              </a:lnSpc>
            </a:pPr>
            <a:r>
              <a:rPr lang="en-US" sz="9000" b="1" dirty="0">
                <a:solidFill>
                  <a:srgbClr val="040404"/>
                </a:solidFill>
                <a:ea typeface="Garet ExtraBold"/>
                <a:cs typeface="Garet ExtraBold"/>
                <a:sym typeface="Garet ExtraBold"/>
              </a:rPr>
              <a:t>Consistency…</a:t>
            </a:r>
          </a:p>
        </p:txBody>
      </p:sp>
      <p:grpSp>
        <p:nvGrpSpPr>
          <p:cNvPr id="8" name="Group 8"/>
          <p:cNvGrpSpPr/>
          <p:nvPr/>
        </p:nvGrpSpPr>
        <p:grpSpPr>
          <a:xfrm>
            <a:off x="10986245" y="1494301"/>
            <a:ext cx="7763999" cy="7763999"/>
            <a:chOff x="0" y="0"/>
            <a:chExt cx="10351998" cy="10351998"/>
          </a:xfrm>
        </p:grpSpPr>
        <p:sp>
          <p:nvSpPr>
            <p:cNvPr id="9" name="Freeform 9"/>
            <p:cNvSpPr/>
            <p:nvPr/>
          </p:nvSpPr>
          <p:spPr>
            <a:xfrm rot="2700000">
              <a:off x="1516015" y="1516015"/>
              <a:ext cx="7319968" cy="7319968"/>
            </a:xfrm>
            <a:custGeom>
              <a:avLst/>
              <a:gdLst/>
              <a:ahLst/>
              <a:cxnLst/>
              <a:rect l="l" t="t" r="r" b="b"/>
              <a:pathLst>
                <a:path w="7319968" h="7319968">
                  <a:moveTo>
                    <a:pt x="0" y="0"/>
                  </a:moveTo>
                  <a:lnTo>
                    <a:pt x="7319968" y="0"/>
                  </a:lnTo>
                  <a:lnTo>
                    <a:pt x="7319968" y="7319968"/>
                  </a:lnTo>
                  <a:lnTo>
                    <a:pt x="0" y="73199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grpSp>
          <p:nvGrpSpPr>
            <p:cNvPr id="10" name="Group 10"/>
            <p:cNvGrpSpPr>
              <a:grpSpLocks noChangeAspect="1"/>
            </p:cNvGrpSpPr>
            <p:nvPr/>
          </p:nvGrpSpPr>
          <p:grpSpPr>
            <a:xfrm rot="-2700000">
              <a:off x="2182219" y="2084023"/>
              <a:ext cx="5987561" cy="6183952"/>
              <a:chOff x="0" y="0"/>
              <a:chExt cx="6350000" cy="6558280"/>
            </a:xfrm>
          </p:grpSpPr>
          <p:sp>
            <p:nvSpPr>
              <p:cNvPr id="11" name="Freeform 1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10"/>
                <a:stretch>
                  <a:fillRect l="-27567" r="-27567"/>
                </a:stretch>
              </a:blipFill>
            </p:spPr>
            <p:txBody>
              <a:bodyPr/>
              <a:lstStyle/>
              <a:p>
                <a:endParaRPr lang="en-IE"/>
              </a:p>
            </p:txBody>
          </p:sp>
          <p:sp>
            <p:nvSpPr>
              <p:cNvPr id="12" name="Freeform 1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D100"/>
              </a:solidFill>
            </p:spPr>
            <p:txBody>
              <a:bodyPr/>
              <a:lstStyle/>
              <a:p>
                <a:endParaRPr lang="en-IE"/>
              </a:p>
            </p:txBody>
          </p:sp>
        </p:grpSp>
      </p:grpSp>
      <p:grpSp>
        <p:nvGrpSpPr>
          <p:cNvPr id="13" name="Group 13"/>
          <p:cNvGrpSpPr/>
          <p:nvPr/>
        </p:nvGrpSpPr>
        <p:grpSpPr>
          <a:xfrm>
            <a:off x="-287634" y="4855866"/>
            <a:ext cx="575268" cy="5752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9C78"/>
            </a:solidFill>
          </p:spPr>
          <p:txBody>
            <a:bodyPr/>
            <a:lstStyle/>
            <a:p>
              <a:endParaRPr lang="en-IE"/>
            </a:p>
          </p:txBody>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7" name="Rectangle: Rounded Corners 16">
            <a:extLst>
              <a:ext uri="{FF2B5EF4-FFF2-40B4-BE49-F238E27FC236}">
                <a16:creationId xmlns:a16="http://schemas.microsoft.com/office/drawing/2014/main" id="{6BAF4E71-F10A-47D1-9EC9-5EC0B92B2FA3}"/>
              </a:ext>
            </a:extLst>
          </p:cNvPr>
          <p:cNvSpPr/>
          <p:nvPr/>
        </p:nvSpPr>
        <p:spPr>
          <a:xfrm>
            <a:off x="3781195" y="3771900"/>
            <a:ext cx="3932135" cy="1905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Teaching &amp; Learning Methodologies</a:t>
            </a:r>
            <a:endParaRPr lang="en-IE" sz="4000" dirty="0"/>
          </a:p>
        </p:txBody>
      </p:sp>
      <p:sp>
        <p:nvSpPr>
          <p:cNvPr id="18" name="Rectangle: Rounded Corners 17">
            <a:extLst>
              <a:ext uri="{FF2B5EF4-FFF2-40B4-BE49-F238E27FC236}">
                <a16:creationId xmlns:a16="http://schemas.microsoft.com/office/drawing/2014/main" id="{E4DCB031-1E14-46D3-A063-224F648CE303}"/>
              </a:ext>
            </a:extLst>
          </p:cNvPr>
          <p:cNvSpPr/>
          <p:nvPr/>
        </p:nvSpPr>
        <p:spPr>
          <a:xfrm>
            <a:off x="8040599" y="3920206"/>
            <a:ext cx="3932135" cy="1605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Assessment Criteria</a:t>
            </a:r>
            <a:endParaRPr lang="en-IE" sz="4000" dirty="0"/>
          </a:p>
        </p:txBody>
      </p:sp>
      <p:sp>
        <p:nvSpPr>
          <p:cNvPr id="19" name="Rectangle: Rounded Corners 18">
            <a:extLst>
              <a:ext uri="{FF2B5EF4-FFF2-40B4-BE49-F238E27FC236}">
                <a16:creationId xmlns:a16="http://schemas.microsoft.com/office/drawing/2014/main" id="{66F5FC03-35C7-4423-8287-88DE1E513E49}"/>
              </a:ext>
            </a:extLst>
          </p:cNvPr>
          <p:cNvSpPr/>
          <p:nvPr/>
        </p:nvSpPr>
        <p:spPr>
          <a:xfrm>
            <a:off x="4146806" y="6051396"/>
            <a:ext cx="3932135" cy="1605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Learning Outcomes</a:t>
            </a:r>
            <a:endParaRPr lang="en-IE" sz="4000" dirty="0"/>
          </a:p>
        </p:txBody>
      </p:sp>
      <p:sp>
        <p:nvSpPr>
          <p:cNvPr id="22" name="Rectangle: Rounded Corners 21">
            <a:extLst>
              <a:ext uri="{FF2B5EF4-FFF2-40B4-BE49-F238E27FC236}">
                <a16:creationId xmlns:a16="http://schemas.microsoft.com/office/drawing/2014/main" id="{15FBEEB5-2587-484B-A246-519FA6D5C888}"/>
              </a:ext>
            </a:extLst>
          </p:cNvPr>
          <p:cNvSpPr/>
          <p:nvPr/>
        </p:nvSpPr>
        <p:spPr>
          <a:xfrm>
            <a:off x="8292707" y="2041895"/>
            <a:ext cx="3932135" cy="1605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Assessment Guidelines</a:t>
            </a:r>
            <a:endParaRPr lang="en-IE" sz="4000" dirty="0"/>
          </a:p>
        </p:txBody>
      </p:sp>
      <p:sp>
        <p:nvSpPr>
          <p:cNvPr id="23" name="Rectangle: Rounded Corners 22">
            <a:extLst>
              <a:ext uri="{FF2B5EF4-FFF2-40B4-BE49-F238E27FC236}">
                <a16:creationId xmlns:a16="http://schemas.microsoft.com/office/drawing/2014/main" id="{00B28E8E-F5F7-4176-8C04-5DF86620C015}"/>
              </a:ext>
            </a:extLst>
          </p:cNvPr>
          <p:cNvSpPr/>
          <p:nvPr/>
        </p:nvSpPr>
        <p:spPr>
          <a:xfrm>
            <a:off x="3933594" y="2037700"/>
            <a:ext cx="3932135" cy="1605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Award Standards</a:t>
            </a:r>
            <a:endParaRPr lang="en-IE" sz="4000" dirty="0"/>
          </a:p>
        </p:txBody>
      </p:sp>
      <p:sp>
        <p:nvSpPr>
          <p:cNvPr id="24" name="Rectangle: Rounded Corners 23">
            <a:extLst>
              <a:ext uri="{FF2B5EF4-FFF2-40B4-BE49-F238E27FC236}">
                <a16:creationId xmlns:a16="http://schemas.microsoft.com/office/drawing/2014/main" id="{CB93510B-FD3E-4D46-BE9A-922F23D9368B}"/>
              </a:ext>
            </a:extLst>
          </p:cNvPr>
          <p:cNvSpPr/>
          <p:nvPr/>
        </p:nvSpPr>
        <p:spPr>
          <a:xfrm>
            <a:off x="13473369" y="8166154"/>
            <a:ext cx="3932135" cy="160530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Consistency</a:t>
            </a:r>
            <a:endParaRPr lang="en-IE" sz="4000" dirty="0"/>
          </a:p>
        </p:txBody>
      </p:sp>
      <p:sp>
        <p:nvSpPr>
          <p:cNvPr id="25" name="Rectangle: Rounded Corners 24">
            <a:extLst>
              <a:ext uri="{FF2B5EF4-FFF2-40B4-BE49-F238E27FC236}">
                <a16:creationId xmlns:a16="http://schemas.microsoft.com/office/drawing/2014/main" id="{17D7F747-B17A-4B09-ADD8-4DF429D585DD}"/>
              </a:ext>
            </a:extLst>
          </p:cNvPr>
          <p:cNvSpPr/>
          <p:nvPr/>
        </p:nvSpPr>
        <p:spPr>
          <a:xfrm>
            <a:off x="9109043" y="8159984"/>
            <a:ext cx="3932135" cy="160530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Consistency</a:t>
            </a:r>
            <a:endParaRPr lang="en-IE" sz="4000" dirty="0"/>
          </a:p>
        </p:txBody>
      </p:sp>
      <p:sp>
        <p:nvSpPr>
          <p:cNvPr id="26" name="Rectangle: Rounded Corners 25">
            <a:extLst>
              <a:ext uri="{FF2B5EF4-FFF2-40B4-BE49-F238E27FC236}">
                <a16:creationId xmlns:a16="http://schemas.microsoft.com/office/drawing/2014/main" id="{D5AA319B-B92B-4210-A7EE-152AFA5E9350}"/>
              </a:ext>
            </a:extLst>
          </p:cNvPr>
          <p:cNvSpPr/>
          <p:nvPr/>
        </p:nvSpPr>
        <p:spPr>
          <a:xfrm>
            <a:off x="4760772" y="8159984"/>
            <a:ext cx="3932135" cy="1605302"/>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Consistency</a:t>
            </a:r>
            <a:endParaRPr lang="en-IE" sz="4000" dirty="0"/>
          </a:p>
        </p:txBody>
      </p:sp>
      <p:sp>
        <p:nvSpPr>
          <p:cNvPr id="27" name="Rectangle: Rounded Corners 26">
            <a:extLst>
              <a:ext uri="{FF2B5EF4-FFF2-40B4-BE49-F238E27FC236}">
                <a16:creationId xmlns:a16="http://schemas.microsoft.com/office/drawing/2014/main" id="{D2FD2927-B2D0-4C75-B879-A5C91AC63B5C}"/>
              </a:ext>
            </a:extLst>
          </p:cNvPr>
          <p:cNvSpPr/>
          <p:nvPr/>
        </p:nvSpPr>
        <p:spPr>
          <a:xfrm>
            <a:off x="448440" y="8142372"/>
            <a:ext cx="3932135" cy="160530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Consistency</a:t>
            </a:r>
            <a:endParaRPr lang="en-IE" sz="4000" dirty="0"/>
          </a:p>
        </p:txBody>
      </p:sp>
      <p:sp>
        <p:nvSpPr>
          <p:cNvPr id="28" name="Rectangle: Rounded Corners 27">
            <a:extLst>
              <a:ext uri="{FF2B5EF4-FFF2-40B4-BE49-F238E27FC236}">
                <a16:creationId xmlns:a16="http://schemas.microsoft.com/office/drawing/2014/main" id="{544098D0-38B2-4118-91B8-35BE79067F69}"/>
              </a:ext>
            </a:extLst>
          </p:cNvPr>
          <p:cNvSpPr/>
          <p:nvPr/>
        </p:nvSpPr>
        <p:spPr>
          <a:xfrm>
            <a:off x="1459" y="5830787"/>
            <a:ext cx="3932135" cy="1905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Teaching &amp; learning Resources</a:t>
            </a:r>
            <a:endParaRPr lang="en-IE" sz="4000" dirty="0"/>
          </a:p>
        </p:txBody>
      </p:sp>
      <p:sp>
        <p:nvSpPr>
          <p:cNvPr id="29" name="Rectangle: Rounded Corners 28">
            <a:extLst>
              <a:ext uri="{FF2B5EF4-FFF2-40B4-BE49-F238E27FC236}">
                <a16:creationId xmlns:a16="http://schemas.microsoft.com/office/drawing/2014/main" id="{99560531-11A3-475E-8E51-F87FB16F95A5}"/>
              </a:ext>
            </a:extLst>
          </p:cNvPr>
          <p:cNvSpPr/>
          <p:nvPr/>
        </p:nvSpPr>
        <p:spPr>
          <a:xfrm>
            <a:off x="8573195" y="6028794"/>
            <a:ext cx="3932135" cy="1605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Content</a:t>
            </a:r>
            <a:endParaRPr lang="en-IE" sz="4000" dirty="0"/>
          </a:p>
        </p:txBody>
      </p:sp>
      <p:sp>
        <p:nvSpPr>
          <p:cNvPr id="30" name="Rectangle: Rounded Corners 29">
            <a:extLst>
              <a:ext uri="{FF2B5EF4-FFF2-40B4-BE49-F238E27FC236}">
                <a16:creationId xmlns:a16="http://schemas.microsoft.com/office/drawing/2014/main" id="{5E61CE89-C3AB-48E7-87AB-D41BF76B36F3}"/>
              </a:ext>
            </a:extLst>
          </p:cNvPr>
          <p:cNvSpPr/>
          <p:nvPr/>
        </p:nvSpPr>
        <p:spPr>
          <a:xfrm>
            <a:off x="14192601" y="453141"/>
            <a:ext cx="3932135" cy="1605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a:t>
            </a:r>
            <a:endParaRPr lang="en-IE" sz="4000" dirty="0"/>
          </a:p>
        </p:txBody>
      </p:sp>
    </p:spTree>
    <p:extLst>
      <p:ext uri="{BB962C8B-B14F-4D97-AF65-F5344CB8AC3E}">
        <p14:creationId xmlns:p14="http://schemas.microsoft.com/office/powerpoint/2010/main" val="131198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468410" y="408972"/>
            <a:ext cx="18000366" cy="1275606"/>
          </a:xfrm>
          <a:prstGeom prst="rect">
            <a:avLst/>
          </a:prstGeom>
        </p:spPr>
        <p:txBody>
          <a:bodyPr lIns="0" tIns="0" rIns="0" bIns="0" rtlCol="0" anchor="t">
            <a:spAutoFit/>
          </a:bodyPr>
          <a:lstStyle/>
          <a:p>
            <a:pPr algn="ctr">
              <a:lnSpc>
                <a:spcPts val="9900"/>
              </a:lnSpc>
            </a:pPr>
            <a:r>
              <a:rPr lang="en-US" sz="9600" b="1" dirty="0"/>
              <a:t>Modules – Key Elements</a:t>
            </a:r>
            <a:endParaRPr lang="en-US" sz="9000" b="1" dirty="0">
              <a:solidFill>
                <a:srgbClr val="FFFFFF"/>
              </a:solidFill>
              <a:latin typeface="Open Sans Bold"/>
              <a:ea typeface="Open Sans Bold"/>
              <a:cs typeface="Open Sans Bold"/>
              <a:sym typeface="Open Sans Bold"/>
            </a:endParaRPr>
          </a:p>
        </p:txBody>
      </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graphicFrame>
        <p:nvGraphicFramePr>
          <p:cNvPr id="10" name="Content Placeholder 5">
            <a:extLst>
              <a:ext uri="{FF2B5EF4-FFF2-40B4-BE49-F238E27FC236}">
                <a16:creationId xmlns:a16="http://schemas.microsoft.com/office/drawing/2014/main" id="{ACAE91A9-2C1C-412F-9B1A-FAA51DEB6F91}"/>
              </a:ext>
            </a:extLst>
          </p:cNvPr>
          <p:cNvGraphicFramePr>
            <a:graphicFrameLocks/>
          </p:cNvGraphicFramePr>
          <p:nvPr/>
        </p:nvGraphicFramePr>
        <p:xfrm>
          <a:off x="2555268" y="2126457"/>
          <a:ext cx="11430000" cy="72009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82892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55268" y="1579104"/>
            <a:ext cx="12385170" cy="8748972"/>
          </a:xfrm>
          <a:prstGeom prst="rect">
            <a:avLst/>
          </a:prstGeom>
        </p:spPr>
      </p:pic>
      <p:sp>
        <p:nvSpPr>
          <p:cNvPr id="3" name="TextBox 2"/>
          <p:cNvSpPr txBox="1"/>
          <p:nvPr/>
        </p:nvSpPr>
        <p:spPr>
          <a:xfrm>
            <a:off x="2339244" y="101777"/>
            <a:ext cx="9397044" cy="1292662"/>
          </a:xfrm>
          <a:prstGeom prst="rect">
            <a:avLst/>
          </a:prstGeom>
          <a:noFill/>
        </p:spPr>
        <p:txBody>
          <a:bodyPr wrap="square" rtlCol="0">
            <a:spAutoFit/>
          </a:bodyPr>
          <a:lstStyle/>
          <a:p>
            <a:r>
              <a:rPr lang="en-US" sz="5400" spc="-150" dirty="0">
                <a:solidFill>
                  <a:schemeClr val="tx2"/>
                </a:solidFill>
                <a:latin typeface="+mj-lt"/>
                <a:ea typeface="+mj-ea"/>
                <a:cs typeface="+mj-cs"/>
              </a:rPr>
              <a:t>NFQ Grid of Level Indicators</a:t>
            </a:r>
          </a:p>
          <a:p>
            <a:r>
              <a:rPr lang="en-IE" sz="2400" spc="-150" dirty="0">
                <a:solidFill>
                  <a:schemeClr val="tx2"/>
                </a:solidFill>
                <a:latin typeface="+mj-lt"/>
                <a:ea typeface="+mj-ea"/>
                <a:cs typeface="+mj-cs"/>
                <a:hlinkClick r:id="rId4"/>
              </a:rPr>
              <a:t>https://www.qqi.ie/sites/default/files/2021-11/nfq-grid-of-level-indicators.pdf</a:t>
            </a:r>
            <a:r>
              <a:rPr lang="en-IE" sz="2400" spc="-150" dirty="0">
                <a:solidFill>
                  <a:schemeClr val="tx2"/>
                </a:solidFill>
                <a:latin typeface="+mj-lt"/>
                <a:ea typeface="+mj-ea"/>
                <a:cs typeface="+mj-cs"/>
              </a:rPr>
              <a:t> </a:t>
            </a:r>
          </a:p>
        </p:txBody>
      </p:sp>
      <p:pic>
        <p:nvPicPr>
          <p:cNvPr id="6" name="Picture 5"/>
          <p:cNvPicPr>
            <a:picLocks noChangeAspect="1"/>
          </p:cNvPicPr>
          <p:nvPr/>
        </p:nvPicPr>
        <p:blipFill>
          <a:blip r:embed="rId5"/>
          <a:stretch>
            <a:fillRect/>
          </a:stretch>
        </p:blipFill>
        <p:spPr>
          <a:xfrm flipH="1">
            <a:off x="11520264" y="-41076"/>
            <a:ext cx="3420171" cy="1620180"/>
          </a:xfrm>
          <a:prstGeom prst="rect">
            <a:avLst/>
          </a:prstGeom>
        </p:spPr>
      </p:pic>
    </p:spTree>
    <p:extLst>
      <p:ext uri="{BB962C8B-B14F-4D97-AF65-F5344CB8AC3E}">
        <p14:creationId xmlns:p14="http://schemas.microsoft.com/office/powerpoint/2010/main" val="293226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746967" y="7289965"/>
            <a:ext cx="1332444" cy="1332444"/>
          </a:xfrm>
          <a:custGeom>
            <a:avLst/>
            <a:gdLst/>
            <a:ahLst/>
            <a:cxnLst/>
            <a:rect l="l" t="t" r="r" b="b"/>
            <a:pathLst>
              <a:path w="1332444" h="1332444">
                <a:moveTo>
                  <a:pt x="0" y="0"/>
                </a:moveTo>
                <a:lnTo>
                  <a:pt x="1332444" y="0"/>
                </a:lnTo>
                <a:lnTo>
                  <a:pt x="1332444" y="1332443"/>
                </a:lnTo>
                <a:lnTo>
                  <a:pt x="0" y="13324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575948" y="8446142"/>
            <a:ext cx="4129182" cy="4129182"/>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2871165">
            <a:off x="4347232" y="96795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700000">
            <a:off x="3518199" y="8531919"/>
            <a:ext cx="1190046" cy="1190046"/>
          </a:xfrm>
          <a:custGeom>
            <a:avLst/>
            <a:gdLst/>
            <a:ahLst/>
            <a:cxnLst/>
            <a:rect l="l" t="t" r="r" b="b"/>
            <a:pathLst>
              <a:path w="1190046" h="1190046">
                <a:moveTo>
                  <a:pt x="0" y="0"/>
                </a:moveTo>
                <a:lnTo>
                  <a:pt x="1190047" y="0"/>
                </a:lnTo>
                <a:lnTo>
                  <a:pt x="1190047" y="1190047"/>
                </a:lnTo>
                <a:lnTo>
                  <a:pt x="0" y="1190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204335" y="8165925"/>
            <a:ext cx="568616" cy="5686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462"/>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3" name="Group 13"/>
          <p:cNvGrpSpPr>
            <a:grpSpLocks noChangeAspect="1"/>
          </p:cNvGrpSpPr>
          <p:nvPr/>
        </p:nvGrpSpPr>
        <p:grpSpPr>
          <a:xfrm>
            <a:off x="1028700" y="2001547"/>
            <a:ext cx="6283906" cy="6283906"/>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10"/>
              <a:stretch>
                <a:fillRect l="-37719" r="-37719"/>
              </a:stretch>
            </a:blipFill>
          </p:spPr>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sp>
      </p:grpSp>
      <p:sp>
        <p:nvSpPr>
          <p:cNvPr id="16" name="TextBox 16"/>
          <p:cNvSpPr txBox="1"/>
          <p:nvPr/>
        </p:nvSpPr>
        <p:spPr>
          <a:xfrm>
            <a:off x="5715000" y="267997"/>
            <a:ext cx="11887200" cy="2424895"/>
          </a:xfrm>
          <a:prstGeom prst="rect">
            <a:avLst/>
          </a:prstGeom>
        </p:spPr>
        <p:txBody>
          <a:bodyPr wrap="square" lIns="0" tIns="0" rIns="0" bIns="0" rtlCol="0" anchor="t">
            <a:spAutoFit/>
          </a:bodyPr>
          <a:lstStyle/>
          <a:p>
            <a:pPr algn="ctr">
              <a:lnSpc>
                <a:spcPts val="9900"/>
              </a:lnSpc>
            </a:pPr>
            <a:r>
              <a:rPr lang="en-US" sz="6000" b="1" dirty="0">
                <a:hlinkClick r:id="rId11"/>
              </a:rPr>
              <a:t>ETBI Digital Library</a:t>
            </a:r>
          </a:p>
          <a:p>
            <a:pPr algn="ctr">
              <a:lnSpc>
                <a:spcPts val="9900"/>
              </a:lnSpc>
            </a:pPr>
            <a:r>
              <a:rPr lang="en-US" sz="6000" b="1" dirty="0">
                <a:solidFill>
                  <a:srgbClr val="040404"/>
                </a:solidFill>
                <a:ea typeface="Garet ExtraBold"/>
                <a:cs typeface="Garet ExtraBold"/>
                <a:sym typeface="Garet ExtraBold"/>
                <a:hlinkClick r:id="rId11"/>
              </a:rPr>
              <a:t>Resource Bank</a:t>
            </a:r>
            <a:endParaRPr lang="en-US" sz="6000" b="1" dirty="0">
              <a:solidFill>
                <a:srgbClr val="040404"/>
              </a:solidFill>
              <a:ea typeface="Garet ExtraBold"/>
              <a:cs typeface="Garet ExtraBold"/>
              <a:sym typeface="Garet ExtraBold"/>
            </a:endParaRPr>
          </a:p>
        </p:txBody>
      </p:sp>
      <p:pic>
        <p:nvPicPr>
          <p:cNvPr id="18" name="Picture 17">
            <a:extLst>
              <a:ext uri="{FF2B5EF4-FFF2-40B4-BE49-F238E27FC236}">
                <a16:creationId xmlns:a16="http://schemas.microsoft.com/office/drawing/2014/main" id="{6A92A860-F47A-4284-A786-C8DC3C44C82A}"/>
              </a:ext>
            </a:extLst>
          </p:cNvPr>
          <p:cNvPicPr>
            <a:picLocks noChangeAspect="1"/>
          </p:cNvPicPr>
          <p:nvPr/>
        </p:nvPicPr>
        <p:blipFill>
          <a:blip r:embed="rId12"/>
          <a:stretch>
            <a:fillRect/>
          </a:stretch>
        </p:blipFill>
        <p:spPr>
          <a:xfrm>
            <a:off x="9105577" y="2971800"/>
            <a:ext cx="5191125" cy="7315200"/>
          </a:xfrm>
          <a:prstGeom prst="rect">
            <a:avLst/>
          </a:prstGeom>
        </p:spPr>
      </p:pic>
    </p:spTree>
    <p:extLst>
      <p:ext uri="{BB962C8B-B14F-4D97-AF65-F5344CB8AC3E}">
        <p14:creationId xmlns:p14="http://schemas.microsoft.com/office/powerpoint/2010/main" val="765807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2447256" y="66936"/>
            <a:ext cx="12421380" cy="1080120"/>
          </a:xfrm>
        </p:spPr>
        <p:txBody>
          <a:bodyPr/>
          <a:lstStyle/>
          <a:p>
            <a:pPr>
              <a:defRPr/>
            </a:pPr>
            <a:r>
              <a:rPr lang="en-GB" sz="4200" b="1" dirty="0"/>
              <a:t>Synopsis of Level Outcomes: NFQ Levels </a:t>
            </a:r>
            <a:r>
              <a:rPr lang="en-GB" sz="4200" b="1" dirty="0">
                <a:solidFill>
                  <a:schemeClr val="bg1">
                    <a:lumMod val="75000"/>
                  </a:schemeClr>
                </a:solidFill>
              </a:rPr>
              <a:t>3, </a:t>
            </a:r>
            <a:r>
              <a:rPr lang="en-GB" sz="4200" b="1" dirty="0"/>
              <a:t>4, 5, 6 </a:t>
            </a:r>
            <a:r>
              <a:rPr lang="en-GB" sz="4200" b="1" dirty="0">
                <a:solidFill>
                  <a:schemeClr val="bg1">
                    <a:lumMod val="75000"/>
                  </a:schemeClr>
                </a:solidFill>
              </a:rPr>
              <a:t>and 7</a:t>
            </a:r>
            <a:endParaRPr lang="en-US" sz="4200" b="1" dirty="0">
              <a:solidFill>
                <a:schemeClr val="bg1">
                  <a:lumMod val="75000"/>
                </a:schemeClr>
              </a:solidFill>
            </a:endParaRPr>
          </a:p>
        </p:txBody>
      </p:sp>
      <p:graphicFrame>
        <p:nvGraphicFramePr>
          <p:cNvPr id="8" name="Table 9">
            <a:extLst>
              <a:ext uri="{FF2B5EF4-FFF2-40B4-BE49-F238E27FC236}">
                <a16:creationId xmlns:a16="http://schemas.microsoft.com/office/drawing/2014/main" id="{5430A552-EF77-4311-819B-F7CACC65F8A8}"/>
              </a:ext>
            </a:extLst>
          </p:cNvPr>
          <p:cNvGraphicFramePr>
            <a:graphicFrameLocks/>
          </p:cNvGraphicFramePr>
          <p:nvPr>
            <p:extLst>
              <p:ext uri="{D42A27DB-BD31-4B8C-83A1-F6EECF244321}">
                <p14:modId xmlns:p14="http://schemas.microsoft.com/office/powerpoint/2010/main" val="581596203"/>
              </p:ext>
            </p:extLst>
          </p:nvPr>
        </p:nvGraphicFramePr>
        <p:xfrm>
          <a:off x="-27878" y="1028700"/>
          <a:ext cx="18315876" cy="21912311"/>
        </p:xfrm>
        <a:graphic>
          <a:graphicData uri="http://schemas.openxmlformats.org/drawingml/2006/table">
            <a:tbl>
              <a:tblPr bandRow="1">
                <a:tableStyleId>{21E4AEA4-8DFA-4A89-87EB-49C32662AFE0}</a:tableStyleId>
              </a:tblPr>
              <a:tblGrid>
                <a:gridCol w="3549714">
                  <a:extLst>
                    <a:ext uri="{9D8B030D-6E8A-4147-A177-3AD203B41FA5}">
                      <a16:colId xmlns:a16="http://schemas.microsoft.com/office/drawing/2014/main" val="4075650734"/>
                    </a:ext>
                  </a:extLst>
                </a:gridCol>
                <a:gridCol w="3549714">
                  <a:extLst>
                    <a:ext uri="{9D8B030D-6E8A-4147-A177-3AD203B41FA5}">
                      <a16:colId xmlns:a16="http://schemas.microsoft.com/office/drawing/2014/main" val="3333390467"/>
                    </a:ext>
                  </a:extLst>
                </a:gridCol>
                <a:gridCol w="3549714">
                  <a:extLst>
                    <a:ext uri="{9D8B030D-6E8A-4147-A177-3AD203B41FA5}">
                      <a16:colId xmlns:a16="http://schemas.microsoft.com/office/drawing/2014/main" val="1091729580"/>
                    </a:ext>
                  </a:extLst>
                </a:gridCol>
                <a:gridCol w="3549714">
                  <a:extLst>
                    <a:ext uri="{9D8B030D-6E8A-4147-A177-3AD203B41FA5}">
                      <a16:colId xmlns:a16="http://schemas.microsoft.com/office/drawing/2014/main" val="173413703"/>
                    </a:ext>
                  </a:extLst>
                </a:gridCol>
                <a:gridCol w="4117020">
                  <a:extLst>
                    <a:ext uri="{9D8B030D-6E8A-4147-A177-3AD203B41FA5}">
                      <a16:colId xmlns:a16="http://schemas.microsoft.com/office/drawing/2014/main" val="3332807493"/>
                    </a:ext>
                  </a:extLst>
                </a:gridCol>
              </a:tblGrid>
              <a:tr h="571924">
                <a:tc>
                  <a:txBody>
                    <a:bodyPr/>
                    <a:lstStyle/>
                    <a:p>
                      <a:pPr marL="0" indent="0" algn="ctr">
                        <a:buFont typeface="Arial" panose="020B0604020202020204" pitchFamily="34" charset="0"/>
                        <a:buNone/>
                      </a:pPr>
                      <a:r>
                        <a:rPr lang="en-GB" sz="2800" b="1" dirty="0">
                          <a:latin typeface="+mj-lt"/>
                        </a:rPr>
                        <a:t>Level 3</a:t>
                      </a:r>
                    </a:p>
                  </a:txBody>
                  <a:tcPr marL="137160" marR="137160" marT="68580" marB="68580" anchor="ctr">
                    <a:solidFill>
                      <a:schemeClr val="bg1">
                        <a:lumMod val="75000"/>
                      </a:schemeClr>
                    </a:solidFill>
                  </a:tcPr>
                </a:tc>
                <a:tc>
                  <a:txBody>
                    <a:bodyPr/>
                    <a:lstStyle/>
                    <a:p>
                      <a:pPr algn="ctr">
                        <a:lnSpc>
                          <a:spcPct val="150000"/>
                        </a:lnSpc>
                        <a:spcAft>
                          <a:spcPts val="800"/>
                        </a:spcAft>
                      </a:pPr>
                      <a:r>
                        <a:rPr lang="en-GB" sz="2800" b="1" dirty="0">
                          <a:effectLst/>
                          <a:latin typeface="+mj-lt"/>
                          <a:ea typeface="Calibri" panose="020F0502020204030204" pitchFamily="34" charset="0"/>
                          <a:cs typeface="Times New Roman" panose="02020603050405020304" pitchFamily="18" charset="0"/>
                        </a:rPr>
                        <a:t>Level 4</a:t>
                      </a:r>
                      <a:endParaRPr lang="en-IE" sz="2800" b="1" dirty="0">
                        <a:effectLst/>
                        <a:latin typeface="+mj-lt"/>
                        <a:ea typeface="Calibri" panose="020F0502020204030204" pitchFamily="34" charset="0"/>
                        <a:cs typeface="Times New Roman" panose="02020603050405020304" pitchFamily="18" charset="0"/>
                      </a:endParaRPr>
                    </a:p>
                  </a:txBody>
                  <a:tcPr marL="114300" marR="114300" marT="0" marB="0" anchor="ctr">
                    <a:solidFill>
                      <a:schemeClr val="accent3">
                        <a:lumMod val="75000"/>
                      </a:schemeClr>
                    </a:solidFill>
                  </a:tcPr>
                </a:tc>
                <a:tc>
                  <a:txBody>
                    <a:bodyPr/>
                    <a:lstStyle/>
                    <a:p>
                      <a:pPr algn="ctr">
                        <a:lnSpc>
                          <a:spcPct val="150000"/>
                        </a:lnSpc>
                        <a:spcAft>
                          <a:spcPts val="800"/>
                        </a:spcAft>
                      </a:pPr>
                      <a:r>
                        <a:rPr lang="en-GB" sz="2800" b="1" dirty="0">
                          <a:effectLst/>
                          <a:latin typeface="+mj-lt"/>
                          <a:ea typeface="Calibri" panose="020F0502020204030204" pitchFamily="34" charset="0"/>
                          <a:cs typeface="Times New Roman" panose="02020603050405020304" pitchFamily="18" charset="0"/>
                        </a:rPr>
                        <a:t>Level 5</a:t>
                      </a:r>
                      <a:endParaRPr lang="en-IE" sz="2800" b="1" dirty="0">
                        <a:effectLst/>
                        <a:latin typeface="+mj-lt"/>
                        <a:ea typeface="Calibri" panose="020F0502020204030204" pitchFamily="34" charset="0"/>
                        <a:cs typeface="Times New Roman" panose="02020603050405020304" pitchFamily="18" charset="0"/>
                      </a:endParaRPr>
                    </a:p>
                  </a:txBody>
                  <a:tcPr marL="114300" marR="114300" marT="0" marB="0" anchor="ctr">
                    <a:solidFill>
                      <a:schemeClr val="accent3">
                        <a:lumMod val="75000"/>
                      </a:schemeClr>
                    </a:solidFill>
                  </a:tcPr>
                </a:tc>
                <a:tc>
                  <a:txBody>
                    <a:bodyPr/>
                    <a:lstStyle/>
                    <a:p>
                      <a:pPr marL="0" indent="0" algn="ctr">
                        <a:buFont typeface="Arial" panose="020B0604020202020204" pitchFamily="34" charset="0"/>
                        <a:buNone/>
                      </a:pPr>
                      <a:r>
                        <a:rPr lang="en-GB" sz="2800" b="1" dirty="0">
                          <a:latin typeface="+mj-lt"/>
                        </a:rPr>
                        <a:t>Level 6</a:t>
                      </a:r>
                    </a:p>
                  </a:txBody>
                  <a:tcPr marL="137160" marR="137160" marT="68580" marB="68580" anchor="ctr">
                    <a:solidFill>
                      <a:schemeClr val="accent3">
                        <a:lumMod val="75000"/>
                      </a:schemeClr>
                    </a:solidFill>
                  </a:tcPr>
                </a:tc>
                <a:tc>
                  <a:txBody>
                    <a:bodyPr/>
                    <a:lstStyle/>
                    <a:p>
                      <a:pPr algn="ctr"/>
                      <a:r>
                        <a:rPr lang="en-GB" sz="2800" b="1" dirty="0">
                          <a:latin typeface="+mj-lt"/>
                        </a:rPr>
                        <a:t>Level 7</a:t>
                      </a:r>
                    </a:p>
                  </a:txBody>
                  <a:tcPr marL="137160" marR="137160" marT="68580" marB="68580" anchor="ctr">
                    <a:solidFill>
                      <a:schemeClr val="bg1">
                        <a:lumMod val="85000"/>
                      </a:schemeClr>
                    </a:solidFill>
                  </a:tcPr>
                </a:tc>
                <a:extLst>
                  <a:ext uri="{0D108BD9-81ED-4DB2-BD59-A6C34878D82A}">
                    <a16:rowId xmlns:a16="http://schemas.microsoft.com/office/drawing/2014/main" val="247339076"/>
                  </a:ext>
                </a:extLst>
              </a:tr>
              <a:tr h="21338398">
                <a:tc>
                  <a:txBody>
                    <a:bodyPr/>
                    <a:lstStyle/>
                    <a:p>
                      <a:pPr marL="0" indent="0">
                        <a:lnSpc>
                          <a:spcPct val="100000"/>
                        </a:lnSpc>
                        <a:buFont typeface="Arial" panose="020B0604020202020204" pitchFamily="34" charset="0"/>
                        <a:buNone/>
                      </a:pPr>
                      <a:r>
                        <a:rPr lang="en-US" sz="2400" kern="1200" dirty="0">
                          <a:solidFill>
                            <a:schemeClr val="dk1"/>
                          </a:solidFill>
                          <a:effectLst/>
                          <a:latin typeface="+mn-lt"/>
                          <a:ea typeface="+mn-ea"/>
                          <a:cs typeface="+mn-cs"/>
                        </a:rPr>
                        <a:t>Learning outcomes at this level relate to:</a:t>
                      </a:r>
                    </a:p>
                    <a:p>
                      <a:pPr marL="285750" indent="-285750">
                        <a:lnSpc>
                          <a:spcPct val="100000"/>
                        </a:lnSpc>
                        <a:buFont typeface="Arial" panose="020B0604020202020204" pitchFamily="34" charset="0"/>
                        <a:buChar char="•"/>
                      </a:pPr>
                      <a:r>
                        <a:rPr lang="en-US" sz="2400" b="1" kern="1200" dirty="0">
                          <a:solidFill>
                            <a:schemeClr val="dk1"/>
                          </a:solidFill>
                          <a:effectLst/>
                          <a:latin typeface="+mn-lt"/>
                          <a:ea typeface="+mn-ea"/>
                          <a:cs typeface="+mn-cs"/>
                        </a:rPr>
                        <a:t>a low volume of practical capability</a:t>
                      </a:r>
                      <a:r>
                        <a:rPr lang="en-US" sz="2400" kern="1200" dirty="0">
                          <a:solidFill>
                            <a:schemeClr val="dk1"/>
                          </a:solidFill>
                          <a:effectLst/>
                          <a:latin typeface="+mn-lt"/>
                          <a:ea typeface="+mn-ea"/>
                          <a:cs typeface="+mn-cs"/>
                        </a:rPr>
                        <a:t> and of </a:t>
                      </a:r>
                      <a:r>
                        <a:rPr lang="en-US" sz="2400" b="1" kern="1200" dirty="0">
                          <a:solidFill>
                            <a:schemeClr val="dk1"/>
                          </a:solidFill>
                          <a:effectLst/>
                          <a:latin typeface="+mn-lt"/>
                          <a:ea typeface="+mn-ea"/>
                          <a:cs typeface="+mn-cs"/>
                        </a:rPr>
                        <a:t>knowledge of theory</a:t>
                      </a:r>
                    </a:p>
                    <a:p>
                      <a:pPr marL="285750" indent="-285750">
                        <a:lnSpc>
                          <a:spcPct val="100000"/>
                        </a:lnSpc>
                        <a:buFont typeface="Arial" panose="020B0604020202020204" pitchFamily="34" charset="0"/>
                        <a:buChar char="•"/>
                      </a:pPr>
                      <a:r>
                        <a:rPr lang="en-US" sz="2400" kern="1200" dirty="0">
                          <a:solidFill>
                            <a:schemeClr val="dk1"/>
                          </a:solidFill>
                          <a:effectLst/>
                          <a:latin typeface="+mn-lt"/>
                          <a:ea typeface="+mn-ea"/>
                          <a:cs typeface="+mn-cs"/>
                        </a:rPr>
                        <a:t>the </a:t>
                      </a:r>
                      <a:r>
                        <a:rPr lang="en-US" sz="2400" b="1" kern="1200" dirty="0">
                          <a:solidFill>
                            <a:schemeClr val="dk1"/>
                          </a:solidFill>
                          <a:effectLst/>
                          <a:latin typeface="+mn-lt"/>
                          <a:ea typeface="+mn-ea"/>
                          <a:cs typeface="+mn-cs"/>
                        </a:rPr>
                        <a:t>performance</a:t>
                      </a:r>
                      <a:r>
                        <a:rPr lang="en-US" sz="2400" kern="1200" dirty="0">
                          <a:solidFill>
                            <a:schemeClr val="dk1"/>
                          </a:solidFill>
                          <a:effectLst/>
                          <a:latin typeface="+mn-lt"/>
                          <a:ea typeface="+mn-ea"/>
                          <a:cs typeface="+mn-cs"/>
                        </a:rPr>
                        <a:t> of </a:t>
                      </a:r>
                      <a:r>
                        <a:rPr lang="en-US" sz="2400" b="1" kern="1200" dirty="0">
                          <a:solidFill>
                            <a:schemeClr val="dk1"/>
                          </a:solidFill>
                          <a:effectLst/>
                          <a:latin typeface="+mn-lt"/>
                          <a:ea typeface="+mn-ea"/>
                          <a:cs typeface="+mn-cs"/>
                        </a:rPr>
                        <a:t>relatively simple work </a:t>
                      </a:r>
                      <a:r>
                        <a:rPr lang="en-US" sz="2400" kern="1200" dirty="0">
                          <a:solidFill>
                            <a:schemeClr val="dk1"/>
                          </a:solidFill>
                          <a:effectLst/>
                          <a:latin typeface="+mn-lt"/>
                          <a:ea typeface="+mn-ea"/>
                          <a:cs typeface="+mn-cs"/>
                        </a:rPr>
                        <a:t>and may be </a:t>
                      </a:r>
                      <a:r>
                        <a:rPr lang="en-US" sz="2400" b="1" kern="1200" dirty="0">
                          <a:solidFill>
                            <a:schemeClr val="dk1"/>
                          </a:solidFill>
                          <a:effectLst/>
                          <a:latin typeface="+mn-lt"/>
                          <a:ea typeface="+mn-ea"/>
                          <a:cs typeface="+mn-cs"/>
                        </a:rPr>
                        <a:t>fairly quickly acquired</a:t>
                      </a:r>
                    </a:p>
                    <a:p>
                      <a:pPr marL="285750" indent="-285750">
                        <a:lnSpc>
                          <a:spcPct val="100000"/>
                        </a:lnSpc>
                        <a:buFont typeface="Arial" panose="020B0604020202020204" pitchFamily="34" charset="0"/>
                        <a:buChar char="•"/>
                      </a:pPr>
                      <a:r>
                        <a:rPr lang="en-US" sz="2400" b="1" kern="1200" dirty="0">
                          <a:solidFill>
                            <a:schemeClr val="dk1"/>
                          </a:solidFill>
                          <a:effectLst/>
                          <a:latin typeface="+mn-lt"/>
                          <a:ea typeface="+mn-ea"/>
                          <a:cs typeface="+mn-cs"/>
                        </a:rPr>
                        <a:t>minimum employability </a:t>
                      </a:r>
                      <a:r>
                        <a:rPr lang="en-US" sz="2400" kern="1200" dirty="0">
                          <a:solidFill>
                            <a:schemeClr val="dk1"/>
                          </a:solidFill>
                          <a:effectLst/>
                          <a:latin typeface="+mn-lt"/>
                          <a:ea typeface="+mn-ea"/>
                          <a:cs typeface="+mn-cs"/>
                        </a:rPr>
                        <a:t>for </a:t>
                      </a:r>
                      <a:r>
                        <a:rPr lang="en-US" sz="2400" b="1" kern="1200" dirty="0">
                          <a:solidFill>
                            <a:schemeClr val="dk1"/>
                          </a:solidFill>
                          <a:effectLst/>
                          <a:latin typeface="+mn-lt"/>
                          <a:ea typeface="+mn-ea"/>
                          <a:cs typeface="+mn-cs"/>
                        </a:rPr>
                        <a:t>low skilled occupations </a:t>
                      </a:r>
                      <a:r>
                        <a:rPr lang="en-US" sz="2400" kern="1200" dirty="0">
                          <a:solidFill>
                            <a:schemeClr val="dk1"/>
                          </a:solidFill>
                          <a:effectLst/>
                          <a:latin typeface="+mn-lt"/>
                          <a:ea typeface="+mn-ea"/>
                          <a:cs typeface="+mn-cs"/>
                        </a:rPr>
                        <a:t>and include </a:t>
                      </a:r>
                      <a:r>
                        <a:rPr lang="en-US" sz="2400" b="1" kern="1200" dirty="0">
                          <a:solidFill>
                            <a:schemeClr val="dk1"/>
                          </a:solidFill>
                          <a:effectLst/>
                          <a:latin typeface="+mn-lt"/>
                          <a:ea typeface="+mn-ea"/>
                          <a:cs typeface="+mn-cs"/>
                        </a:rPr>
                        <a:t>functional literacy and numeracy</a:t>
                      </a:r>
                      <a:r>
                        <a:rPr lang="en-US" sz="2400" kern="1200" dirty="0">
                          <a:solidFill>
                            <a:schemeClr val="dk1"/>
                          </a:solidFill>
                          <a:effectLst/>
                          <a:latin typeface="+mn-lt"/>
                          <a:ea typeface="+mn-ea"/>
                          <a:cs typeface="+mn-cs"/>
                        </a:rPr>
                        <a:t>.</a:t>
                      </a:r>
                      <a:endParaRPr lang="en-GB" sz="2400" b="1" dirty="0"/>
                    </a:p>
                  </a:txBody>
                  <a:tcPr marL="137160" marR="137160" marT="68580" marB="68580">
                    <a:solidFill>
                      <a:schemeClr val="bg1">
                        <a:lumMod val="75000"/>
                      </a:schemeClr>
                    </a:solidFill>
                  </a:tcPr>
                </a:tc>
                <a:tc>
                  <a:txBody>
                    <a:bodyPr/>
                    <a:lstStyle/>
                    <a:p>
                      <a:pPr marL="0" indent="0" algn="l">
                        <a:lnSpc>
                          <a:spcPct val="100000"/>
                        </a:lnSpc>
                        <a:spcAft>
                          <a:spcPts val="0"/>
                        </a:spcAft>
                        <a:buFont typeface="Arial" panose="020B0604020202020204" pitchFamily="34" charset="0"/>
                        <a:buNone/>
                      </a:pPr>
                      <a:r>
                        <a:rPr lang="en-GB" sz="2400" b="1" kern="1200" dirty="0">
                          <a:solidFill>
                            <a:schemeClr val="dk1"/>
                          </a:solidFill>
                          <a:effectLst/>
                          <a:latin typeface="+mn-lt"/>
                          <a:ea typeface="+mn-ea"/>
                          <a:cs typeface="+mn-cs"/>
                        </a:rPr>
                        <a:t>Independence</a:t>
                      </a:r>
                      <a:r>
                        <a:rPr lang="en-GB" sz="2400" kern="1200" dirty="0">
                          <a:solidFill>
                            <a:schemeClr val="dk1"/>
                          </a:solidFill>
                          <a:effectLst/>
                          <a:latin typeface="+mn-lt"/>
                          <a:ea typeface="+mn-ea"/>
                          <a:cs typeface="+mn-cs"/>
                        </a:rPr>
                        <a:t> is the hallmark of this level.  </a:t>
                      </a:r>
                    </a:p>
                    <a:p>
                      <a:pPr marL="0" indent="0" algn="l">
                        <a:lnSpc>
                          <a:spcPct val="100000"/>
                        </a:lnSpc>
                        <a:spcAft>
                          <a:spcPts val="0"/>
                        </a:spcAft>
                        <a:buFont typeface="Arial" panose="020B0604020202020204" pitchFamily="34" charset="0"/>
                        <a:buNone/>
                      </a:pPr>
                      <a:r>
                        <a:rPr lang="en-GB" sz="2400" kern="1200" dirty="0">
                          <a:solidFill>
                            <a:schemeClr val="dk1"/>
                          </a:solidFill>
                          <a:effectLst/>
                          <a:latin typeface="+mn-lt"/>
                          <a:ea typeface="+mn-ea"/>
                          <a:cs typeface="+mn-cs"/>
                        </a:rPr>
                        <a:t>Learning outcomes at this level:</a:t>
                      </a:r>
                    </a:p>
                    <a:p>
                      <a:pPr marL="342900" indent="-342900" algn="l">
                        <a:lnSpc>
                          <a:spcPct val="100000"/>
                        </a:lnSpc>
                        <a:spcAft>
                          <a:spcPts val="0"/>
                        </a:spcAft>
                        <a:buFont typeface="Arial" panose="020B0604020202020204" pitchFamily="34" charset="0"/>
                        <a:buChar char="•"/>
                      </a:pPr>
                      <a:r>
                        <a:rPr lang="en-GB" sz="2400" kern="1200" dirty="0">
                          <a:solidFill>
                            <a:schemeClr val="dk1"/>
                          </a:solidFill>
                          <a:effectLst/>
                          <a:latin typeface="+mn-lt"/>
                          <a:ea typeface="+mn-ea"/>
                          <a:cs typeface="+mn-cs"/>
                        </a:rPr>
                        <a:t>correspond to a </a:t>
                      </a:r>
                      <a:r>
                        <a:rPr lang="en-GB" sz="2400" b="1" kern="1200" dirty="0">
                          <a:solidFill>
                            <a:schemeClr val="dk1"/>
                          </a:solidFill>
                          <a:effectLst/>
                          <a:latin typeface="+mn-lt"/>
                          <a:ea typeface="+mn-ea"/>
                          <a:cs typeface="+mn-cs"/>
                        </a:rPr>
                        <a:t>growing sense of responsibility</a:t>
                      </a:r>
                      <a:r>
                        <a:rPr lang="en-GB" sz="2400" kern="1200" dirty="0">
                          <a:solidFill>
                            <a:schemeClr val="dk1"/>
                          </a:solidFill>
                          <a:effectLst/>
                          <a:latin typeface="+mn-lt"/>
                          <a:ea typeface="+mn-ea"/>
                          <a:cs typeface="+mn-cs"/>
                        </a:rPr>
                        <a:t> for </a:t>
                      </a:r>
                      <a:r>
                        <a:rPr lang="en-GB" sz="2400" b="1" kern="1200" dirty="0">
                          <a:solidFill>
                            <a:schemeClr val="dk1"/>
                          </a:solidFill>
                          <a:effectLst/>
                          <a:latin typeface="+mn-lt"/>
                          <a:ea typeface="+mn-ea"/>
                          <a:cs typeface="+mn-cs"/>
                        </a:rPr>
                        <a:t>participating</a:t>
                      </a:r>
                      <a:r>
                        <a:rPr lang="en-GB" sz="2400" kern="1200" dirty="0">
                          <a:solidFill>
                            <a:schemeClr val="dk1"/>
                          </a:solidFill>
                          <a:effectLst/>
                          <a:latin typeface="+mn-lt"/>
                          <a:ea typeface="+mn-ea"/>
                          <a:cs typeface="+mn-cs"/>
                        </a:rPr>
                        <a:t> in public life and </a:t>
                      </a:r>
                      <a:r>
                        <a:rPr lang="en-GB" sz="2400" b="1" kern="1200" dirty="0">
                          <a:solidFill>
                            <a:schemeClr val="dk1"/>
                          </a:solidFill>
                          <a:effectLst/>
                          <a:latin typeface="+mn-lt"/>
                          <a:ea typeface="+mn-ea"/>
                          <a:cs typeface="+mn-cs"/>
                        </a:rPr>
                        <a:t>shaping one’s own life</a:t>
                      </a:r>
                    </a:p>
                    <a:p>
                      <a:pPr marL="342900" indent="-342900" algn="l">
                        <a:lnSpc>
                          <a:spcPct val="100000"/>
                        </a:lnSpc>
                        <a:spcAft>
                          <a:spcPts val="0"/>
                        </a:spcAft>
                        <a:buFont typeface="Arial" panose="020B0604020202020204" pitchFamily="34" charset="0"/>
                        <a:buChar char="•"/>
                      </a:pPr>
                      <a:r>
                        <a:rPr lang="en-GB" sz="2400" kern="1200" dirty="0">
                          <a:solidFill>
                            <a:schemeClr val="dk1"/>
                          </a:solidFill>
                          <a:effectLst/>
                          <a:latin typeface="+mn-lt"/>
                          <a:ea typeface="+mn-ea"/>
                          <a:cs typeface="+mn-cs"/>
                        </a:rPr>
                        <a:t>are associated with </a:t>
                      </a:r>
                      <a:r>
                        <a:rPr lang="en-GB" sz="2400" b="1" kern="1200" dirty="0">
                          <a:solidFill>
                            <a:schemeClr val="dk1"/>
                          </a:solidFill>
                          <a:effectLst/>
                          <a:latin typeface="+mn-lt"/>
                          <a:ea typeface="+mn-ea"/>
                          <a:cs typeface="+mn-cs"/>
                        </a:rPr>
                        <a:t>first-time entry </a:t>
                      </a:r>
                      <a:r>
                        <a:rPr lang="en-GB" sz="2400" kern="1200" dirty="0">
                          <a:solidFill>
                            <a:schemeClr val="dk1"/>
                          </a:solidFill>
                          <a:effectLst/>
                          <a:latin typeface="+mn-lt"/>
                          <a:ea typeface="+mn-ea"/>
                          <a:cs typeface="+mn-cs"/>
                        </a:rPr>
                        <a:t>to many occupational sectors.</a:t>
                      </a:r>
                      <a:endParaRPr lang="en-IE" sz="2400" kern="1200" dirty="0">
                        <a:solidFill>
                          <a:schemeClr val="dk1"/>
                        </a:solidFill>
                        <a:effectLst/>
                        <a:latin typeface="+mn-lt"/>
                        <a:ea typeface="+mn-ea"/>
                        <a:cs typeface="+mn-cs"/>
                      </a:endParaRPr>
                    </a:p>
                  </a:txBody>
                  <a:tcPr marL="114300" marR="114300" marT="0" marB="0">
                    <a:solidFill>
                      <a:schemeClr val="accent3">
                        <a:lumMod val="75000"/>
                      </a:schemeClr>
                    </a:solidFill>
                  </a:tcPr>
                </a:tc>
                <a:tc>
                  <a:txBody>
                    <a:bodyPr/>
                    <a:lstStyle/>
                    <a:p>
                      <a:pPr marL="0" algn="l" defTabSz="914400" rtl="0" eaLnBrk="1" latinLnBrk="0" hangingPunct="1">
                        <a:lnSpc>
                          <a:spcPct val="100000"/>
                        </a:lnSpc>
                        <a:spcAft>
                          <a:spcPts val="0"/>
                        </a:spcAft>
                      </a:pPr>
                      <a:r>
                        <a:rPr lang="en-GB" sz="2400" kern="1200" dirty="0">
                          <a:solidFill>
                            <a:schemeClr val="dk1"/>
                          </a:solidFill>
                          <a:effectLst/>
                          <a:latin typeface="+mn-lt"/>
                          <a:ea typeface="+mn-ea"/>
                          <a:cs typeface="+mn-cs"/>
                        </a:rPr>
                        <a:t>Learning Outcomes at this level: </a:t>
                      </a:r>
                    </a:p>
                    <a:p>
                      <a:pPr marL="342900" indent="-342900" algn="l" defTabSz="914400" rtl="0" eaLnBrk="1" latinLnBrk="0" hangingPunct="1">
                        <a:lnSpc>
                          <a:spcPct val="100000"/>
                        </a:lnSpc>
                        <a:spcAft>
                          <a:spcPts val="0"/>
                        </a:spcAft>
                        <a:buFont typeface="Arial" panose="020B0604020202020204" pitchFamily="34" charset="0"/>
                        <a:buChar char="•"/>
                      </a:pPr>
                      <a:r>
                        <a:rPr lang="en-GB" sz="2400" kern="1200" dirty="0">
                          <a:solidFill>
                            <a:schemeClr val="dk1"/>
                          </a:solidFill>
                          <a:effectLst/>
                          <a:latin typeface="+mn-lt"/>
                          <a:ea typeface="+mn-ea"/>
                          <a:cs typeface="+mn-cs"/>
                        </a:rPr>
                        <a:t>Include a </a:t>
                      </a:r>
                      <a:r>
                        <a:rPr lang="en-GB" sz="2400" b="1" kern="1200" dirty="0">
                          <a:solidFill>
                            <a:schemeClr val="dk1"/>
                          </a:solidFill>
                          <a:effectLst/>
                          <a:latin typeface="+mn-lt"/>
                          <a:ea typeface="+mn-ea"/>
                          <a:cs typeface="+mn-cs"/>
                        </a:rPr>
                        <a:t>broad range of skills </a:t>
                      </a:r>
                      <a:r>
                        <a:rPr lang="en-GB" sz="2400" kern="1200" dirty="0">
                          <a:solidFill>
                            <a:schemeClr val="dk1"/>
                          </a:solidFill>
                          <a:effectLst/>
                          <a:latin typeface="+mn-lt"/>
                          <a:ea typeface="+mn-ea"/>
                          <a:cs typeface="+mn-cs"/>
                        </a:rPr>
                        <a:t>that require </a:t>
                      </a:r>
                      <a:r>
                        <a:rPr lang="en-GB" sz="2400" b="1" kern="1200" dirty="0">
                          <a:solidFill>
                            <a:schemeClr val="dk1"/>
                          </a:solidFill>
                          <a:effectLst/>
                          <a:latin typeface="+mn-lt"/>
                          <a:ea typeface="+mn-ea"/>
                          <a:cs typeface="+mn-cs"/>
                        </a:rPr>
                        <a:t>some theoretical understanding</a:t>
                      </a:r>
                    </a:p>
                    <a:p>
                      <a:pPr marL="342900" indent="-342900" algn="l" defTabSz="914400" rtl="0" eaLnBrk="1" latinLnBrk="0" hangingPunct="1">
                        <a:lnSpc>
                          <a:spcPct val="100000"/>
                        </a:lnSpc>
                        <a:spcAft>
                          <a:spcPts val="0"/>
                        </a:spcAft>
                        <a:buFont typeface="Arial" panose="020B0604020202020204" pitchFamily="34" charset="0"/>
                        <a:buChar char="•"/>
                      </a:pPr>
                      <a:r>
                        <a:rPr lang="en-GB" sz="2400" kern="1200" dirty="0">
                          <a:solidFill>
                            <a:schemeClr val="dk1"/>
                          </a:solidFill>
                          <a:effectLst/>
                          <a:latin typeface="+mn-lt"/>
                          <a:ea typeface="+mn-ea"/>
                          <a:cs typeface="+mn-cs"/>
                        </a:rPr>
                        <a:t>relate to </a:t>
                      </a:r>
                      <a:r>
                        <a:rPr lang="en-GB" sz="2400" b="1" kern="1200" dirty="0">
                          <a:solidFill>
                            <a:schemeClr val="dk1"/>
                          </a:solidFill>
                          <a:effectLst/>
                          <a:latin typeface="+mn-lt"/>
                          <a:ea typeface="+mn-ea"/>
                          <a:cs typeface="+mn-cs"/>
                        </a:rPr>
                        <a:t>engaging in a specific activity</a:t>
                      </a:r>
                      <a:r>
                        <a:rPr lang="en-GB" sz="2400" kern="1200" dirty="0">
                          <a:solidFill>
                            <a:schemeClr val="dk1"/>
                          </a:solidFill>
                          <a:effectLst/>
                          <a:latin typeface="+mn-lt"/>
                          <a:ea typeface="+mn-ea"/>
                          <a:cs typeface="+mn-cs"/>
                        </a:rPr>
                        <a:t>, with the capacity to </a:t>
                      </a:r>
                      <a:r>
                        <a:rPr lang="en-GB" sz="2400" b="1" kern="1200" dirty="0">
                          <a:solidFill>
                            <a:schemeClr val="dk1"/>
                          </a:solidFill>
                          <a:effectLst/>
                          <a:latin typeface="+mn-lt"/>
                          <a:ea typeface="+mn-ea"/>
                          <a:cs typeface="+mn-cs"/>
                        </a:rPr>
                        <a:t>use the instruments and techniques </a:t>
                      </a:r>
                      <a:r>
                        <a:rPr lang="en-GB" sz="2400" kern="1200" dirty="0">
                          <a:solidFill>
                            <a:schemeClr val="dk1"/>
                          </a:solidFill>
                          <a:effectLst/>
                          <a:latin typeface="+mn-lt"/>
                          <a:ea typeface="+mn-ea"/>
                          <a:cs typeface="+mn-cs"/>
                        </a:rPr>
                        <a:t>related to an occupation</a:t>
                      </a:r>
                    </a:p>
                    <a:p>
                      <a:pPr marL="342900" indent="-342900" algn="l" defTabSz="914400" rtl="0" eaLnBrk="1" latinLnBrk="0" hangingPunct="1">
                        <a:lnSpc>
                          <a:spcPct val="100000"/>
                        </a:lnSpc>
                        <a:spcAft>
                          <a:spcPts val="0"/>
                        </a:spcAft>
                        <a:buFont typeface="Arial" panose="020B0604020202020204" pitchFamily="34" charset="0"/>
                        <a:buChar char="•"/>
                      </a:pPr>
                      <a:r>
                        <a:rPr lang="en-GB" sz="2400" kern="1200" dirty="0">
                          <a:solidFill>
                            <a:schemeClr val="dk1"/>
                          </a:solidFill>
                          <a:effectLst/>
                          <a:latin typeface="+mn-lt"/>
                          <a:ea typeface="+mn-ea"/>
                          <a:cs typeface="+mn-cs"/>
                        </a:rPr>
                        <a:t>are associated with </a:t>
                      </a:r>
                      <a:r>
                        <a:rPr lang="en-GB" sz="2400" b="1" kern="1200" dirty="0">
                          <a:solidFill>
                            <a:schemeClr val="dk1"/>
                          </a:solidFill>
                          <a:effectLst/>
                          <a:latin typeface="+mn-lt"/>
                          <a:ea typeface="+mn-ea"/>
                          <a:cs typeface="+mn-cs"/>
                        </a:rPr>
                        <a:t>work being undertaken independently</a:t>
                      </a:r>
                      <a:r>
                        <a:rPr lang="en-GB" sz="2400" kern="1200" dirty="0">
                          <a:solidFill>
                            <a:schemeClr val="dk1"/>
                          </a:solidFill>
                          <a:effectLst/>
                          <a:latin typeface="+mn-lt"/>
                          <a:ea typeface="+mn-ea"/>
                          <a:cs typeface="+mn-cs"/>
                        </a:rPr>
                        <a:t>, subject to </a:t>
                      </a:r>
                      <a:r>
                        <a:rPr lang="en-GB" sz="2400" b="1" kern="1200" dirty="0">
                          <a:solidFill>
                            <a:schemeClr val="dk1"/>
                          </a:solidFill>
                          <a:effectLst/>
                          <a:latin typeface="+mn-lt"/>
                          <a:ea typeface="+mn-ea"/>
                          <a:cs typeface="+mn-cs"/>
                        </a:rPr>
                        <a:t>general direction</a:t>
                      </a:r>
                      <a:r>
                        <a:rPr lang="en-GB" sz="2400" kern="1200" dirty="0">
                          <a:solidFill>
                            <a:schemeClr val="dk1"/>
                          </a:solidFill>
                          <a:effectLst/>
                          <a:latin typeface="+mn-lt"/>
                          <a:ea typeface="+mn-ea"/>
                          <a:cs typeface="+mn-cs"/>
                        </a:rPr>
                        <a:t>.</a:t>
                      </a:r>
                      <a:endParaRPr lang="en-IE" sz="2400" kern="1200" dirty="0">
                        <a:solidFill>
                          <a:schemeClr val="dk1"/>
                        </a:solidFill>
                        <a:effectLst/>
                        <a:latin typeface="+mn-lt"/>
                        <a:ea typeface="+mn-ea"/>
                        <a:cs typeface="+mn-cs"/>
                      </a:endParaRPr>
                    </a:p>
                  </a:txBody>
                  <a:tcPr marL="114300" marR="114300" marT="0" marB="0">
                    <a:solidFill>
                      <a:schemeClr val="accent3">
                        <a:lumMod val="75000"/>
                      </a:schemeClr>
                    </a:solidFill>
                  </a:tcPr>
                </a:tc>
                <a:tc>
                  <a:txBody>
                    <a:bodyPr/>
                    <a:lstStyle/>
                    <a:p>
                      <a:pPr marL="0" algn="l" defTabSz="914400" rtl="0" eaLnBrk="1" latinLnBrk="0" hangingPunct="1">
                        <a:lnSpc>
                          <a:spcPct val="100000"/>
                        </a:lnSpc>
                        <a:spcAft>
                          <a:spcPts val="0"/>
                        </a:spcAft>
                      </a:pPr>
                      <a:r>
                        <a:rPr lang="en-IE" sz="2400" kern="1200" dirty="0">
                          <a:solidFill>
                            <a:schemeClr val="dk1"/>
                          </a:solidFill>
                          <a:effectLst/>
                          <a:latin typeface="+mn-lt"/>
                          <a:ea typeface="+mn-ea"/>
                          <a:cs typeface="+mn-cs"/>
                        </a:rPr>
                        <a:t>Learning outcomes at this level relate to:</a:t>
                      </a:r>
                    </a:p>
                    <a:p>
                      <a:pPr marL="342900" indent="-342900" algn="l" defTabSz="914400" rtl="0" eaLnBrk="1" latinLnBrk="0" hangingPunct="1">
                        <a:lnSpc>
                          <a:spcPct val="100000"/>
                        </a:lnSpc>
                        <a:spcAft>
                          <a:spcPts val="0"/>
                        </a:spcAft>
                        <a:buFont typeface="Arial" panose="020B0604020202020204" pitchFamily="34" charset="0"/>
                        <a:buChar char="•"/>
                      </a:pPr>
                      <a:r>
                        <a:rPr lang="en-IE" sz="2400" kern="1200" dirty="0">
                          <a:solidFill>
                            <a:schemeClr val="dk1"/>
                          </a:solidFill>
                          <a:effectLst/>
                          <a:latin typeface="+mn-lt"/>
                          <a:ea typeface="+mn-ea"/>
                          <a:cs typeface="+mn-cs"/>
                        </a:rPr>
                        <a:t>a </a:t>
                      </a:r>
                      <a:r>
                        <a:rPr lang="en-IE" sz="2400" b="1" kern="1200" dirty="0">
                          <a:solidFill>
                            <a:schemeClr val="dk1"/>
                          </a:solidFill>
                          <a:effectLst/>
                          <a:latin typeface="+mn-lt"/>
                          <a:ea typeface="+mn-ea"/>
                          <a:cs typeface="+mn-cs"/>
                        </a:rPr>
                        <a:t>comprehensive range of skills</a:t>
                      </a:r>
                      <a:r>
                        <a:rPr lang="en-IE" sz="2400" kern="1200" dirty="0">
                          <a:solidFill>
                            <a:schemeClr val="dk1"/>
                          </a:solidFill>
                          <a:effectLst/>
                          <a:latin typeface="+mn-lt"/>
                          <a:ea typeface="+mn-ea"/>
                          <a:cs typeface="+mn-cs"/>
                        </a:rPr>
                        <a:t> that are </a:t>
                      </a:r>
                      <a:r>
                        <a:rPr lang="en-IE" sz="2400" b="1" kern="1200" dirty="0">
                          <a:solidFill>
                            <a:schemeClr val="dk1"/>
                          </a:solidFill>
                          <a:effectLst/>
                          <a:latin typeface="+mn-lt"/>
                          <a:ea typeface="+mn-ea"/>
                          <a:cs typeface="+mn-cs"/>
                        </a:rPr>
                        <a:t>vocationally specific</a:t>
                      </a:r>
                      <a:r>
                        <a:rPr lang="en-IE" sz="2400" kern="1200" dirty="0">
                          <a:solidFill>
                            <a:schemeClr val="dk1"/>
                          </a:solidFill>
                          <a:effectLst/>
                          <a:latin typeface="+mn-lt"/>
                          <a:ea typeface="+mn-ea"/>
                          <a:cs typeface="+mn-cs"/>
                        </a:rPr>
                        <a:t> and/or of a </a:t>
                      </a:r>
                      <a:r>
                        <a:rPr lang="en-IE" sz="2400" b="1" kern="1200" dirty="0">
                          <a:solidFill>
                            <a:schemeClr val="dk1"/>
                          </a:solidFill>
                          <a:effectLst/>
                          <a:latin typeface="+mn-lt"/>
                          <a:ea typeface="+mn-ea"/>
                          <a:cs typeface="+mn-cs"/>
                        </a:rPr>
                        <a:t>general supervisory </a:t>
                      </a:r>
                      <a:r>
                        <a:rPr lang="en-IE" sz="2400" kern="1200" dirty="0">
                          <a:solidFill>
                            <a:schemeClr val="dk1"/>
                          </a:solidFill>
                          <a:effectLst/>
                          <a:latin typeface="+mn-lt"/>
                          <a:ea typeface="+mn-ea"/>
                          <a:cs typeface="+mn-cs"/>
                        </a:rPr>
                        <a:t>nature</a:t>
                      </a:r>
                    </a:p>
                    <a:p>
                      <a:pPr marL="342900" indent="-342900" algn="l" defTabSz="914400" rtl="0" eaLnBrk="1" latinLnBrk="0" hangingPunct="1">
                        <a:lnSpc>
                          <a:spcPct val="100000"/>
                        </a:lnSpc>
                        <a:spcAft>
                          <a:spcPts val="0"/>
                        </a:spcAft>
                        <a:buFont typeface="Arial" panose="020B0604020202020204" pitchFamily="34" charset="0"/>
                        <a:buChar char="•"/>
                      </a:pPr>
                      <a:r>
                        <a:rPr lang="en-IE" sz="2400" b="1" kern="1200" dirty="0">
                          <a:solidFill>
                            <a:schemeClr val="dk1"/>
                          </a:solidFill>
                          <a:effectLst/>
                          <a:latin typeface="+mn-lt"/>
                          <a:ea typeface="+mn-ea"/>
                          <a:cs typeface="+mn-cs"/>
                        </a:rPr>
                        <a:t>detailed theoretical understanding</a:t>
                      </a:r>
                    </a:p>
                    <a:p>
                      <a:pPr marL="342900" indent="-342900" algn="l" defTabSz="914400" rtl="0" eaLnBrk="1" latinLnBrk="0" hangingPunct="1">
                        <a:lnSpc>
                          <a:spcPct val="100000"/>
                        </a:lnSpc>
                        <a:spcAft>
                          <a:spcPts val="0"/>
                        </a:spcAft>
                        <a:buFont typeface="Arial" panose="020B0604020202020204" pitchFamily="34" charset="0"/>
                        <a:buChar char="•"/>
                      </a:pPr>
                      <a:r>
                        <a:rPr lang="en-IE" sz="2400" b="0" kern="1200" dirty="0">
                          <a:solidFill>
                            <a:schemeClr val="dk1"/>
                          </a:solidFill>
                          <a:effectLst/>
                          <a:latin typeface="+mn-lt"/>
                          <a:ea typeface="+mn-ea"/>
                          <a:cs typeface="+mn-cs"/>
                        </a:rPr>
                        <a:t>a</a:t>
                      </a:r>
                      <a:r>
                        <a:rPr lang="en-IE" sz="2400" kern="1200" dirty="0">
                          <a:solidFill>
                            <a:schemeClr val="dk1"/>
                          </a:solidFill>
                          <a:effectLst/>
                          <a:latin typeface="+mn-lt"/>
                          <a:ea typeface="+mn-ea"/>
                          <a:cs typeface="+mn-cs"/>
                        </a:rPr>
                        <a:t> particular focus on learning skills</a:t>
                      </a:r>
                    </a:p>
                    <a:p>
                      <a:pPr marL="342900" indent="-342900" algn="l" defTabSz="914400" rtl="0" eaLnBrk="1" latinLnBrk="0" hangingPunct="1">
                        <a:lnSpc>
                          <a:spcPct val="100000"/>
                        </a:lnSpc>
                        <a:spcAft>
                          <a:spcPts val="0"/>
                        </a:spcAft>
                        <a:buFont typeface="Arial" panose="020B0604020202020204" pitchFamily="34" charset="0"/>
                        <a:buChar char="•"/>
                      </a:pPr>
                      <a:r>
                        <a:rPr lang="en-IE" sz="2400" kern="1200" dirty="0">
                          <a:solidFill>
                            <a:schemeClr val="dk1"/>
                          </a:solidFill>
                          <a:effectLst/>
                          <a:latin typeface="+mn-lt"/>
                          <a:ea typeface="+mn-ea"/>
                          <a:cs typeface="+mn-cs"/>
                        </a:rPr>
                        <a:t>working in a </a:t>
                      </a:r>
                      <a:r>
                        <a:rPr lang="en-IE" sz="2400" b="1" kern="1200" dirty="0">
                          <a:solidFill>
                            <a:schemeClr val="dk1"/>
                          </a:solidFill>
                          <a:effectLst/>
                          <a:latin typeface="+mn-lt"/>
                          <a:ea typeface="+mn-ea"/>
                          <a:cs typeface="+mn-cs"/>
                        </a:rPr>
                        <a:t>generally autonomous way</a:t>
                      </a:r>
                      <a:r>
                        <a:rPr lang="en-IE" sz="2400" kern="1200" dirty="0">
                          <a:solidFill>
                            <a:schemeClr val="dk1"/>
                          </a:solidFill>
                          <a:effectLst/>
                          <a:latin typeface="+mn-lt"/>
                          <a:ea typeface="+mn-ea"/>
                          <a:cs typeface="+mn-cs"/>
                        </a:rPr>
                        <a:t> to </a:t>
                      </a:r>
                      <a:r>
                        <a:rPr lang="en-IE" sz="2400" b="1" kern="1200" dirty="0">
                          <a:solidFill>
                            <a:schemeClr val="dk1"/>
                          </a:solidFill>
                          <a:effectLst/>
                          <a:latin typeface="+mn-lt"/>
                          <a:ea typeface="+mn-ea"/>
                          <a:cs typeface="+mn-cs"/>
                        </a:rPr>
                        <a:t>assume design </a:t>
                      </a:r>
                      <a:r>
                        <a:rPr lang="en-IE" sz="2400" kern="1200" dirty="0">
                          <a:solidFill>
                            <a:schemeClr val="dk1"/>
                          </a:solidFill>
                          <a:effectLst/>
                          <a:latin typeface="+mn-lt"/>
                          <a:ea typeface="+mn-ea"/>
                          <a:cs typeface="+mn-cs"/>
                        </a:rPr>
                        <a:t>and/or </a:t>
                      </a:r>
                      <a:r>
                        <a:rPr lang="en-IE" sz="2400" b="1" kern="1200" dirty="0">
                          <a:solidFill>
                            <a:schemeClr val="dk1"/>
                          </a:solidFill>
                          <a:effectLst/>
                          <a:latin typeface="+mn-lt"/>
                          <a:ea typeface="+mn-ea"/>
                          <a:cs typeface="+mn-cs"/>
                        </a:rPr>
                        <a:t>management </a:t>
                      </a:r>
                      <a:r>
                        <a:rPr lang="en-IE" sz="2400" kern="1200" dirty="0">
                          <a:solidFill>
                            <a:schemeClr val="dk1"/>
                          </a:solidFill>
                          <a:effectLst/>
                          <a:latin typeface="+mn-lt"/>
                          <a:ea typeface="+mn-ea"/>
                          <a:cs typeface="+mn-cs"/>
                        </a:rPr>
                        <a:t>and/or </a:t>
                      </a:r>
                      <a:r>
                        <a:rPr lang="en-IE" sz="2400" b="1" kern="1200" dirty="0">
                          <a:solidFill>
                            <a:schemeClr val="dk1"/>
                          </a:solidFill>
                          <a:effectLst/>
                          <a:latin typeface="+mn-lt"/>
                          <a:ea typeface="+mn-ea"/>
                          <a:cs typeface="+mn-cs"/>
                        </a:rPr>
                        <a:t>administrative responsibilities</a:t>
                      </a:r>
                    </a:p>
                    <a:p>
                      <a:pPr marL="0" indent="0">
                        <a:buFont typeface="Arial" panose="020B0604020202020204" pitchFamily="34" charset="0"/>
                        <a:buNone/>
                      </a:pPr>
                      <a:endParaRPr lang="en-GB" sz="3000" b="0" dirty="0"/>
                    </a:p>
                  </a:txBody>
                  <a:tcPr marL="137160" marR="137160" marT="68580" marB="68580">
                    <a:solidFill>
                      <a:schemeClr val="accent3">
                        <a:lumMod val="75000"/>
                      </a:schemeClr>
                    </a:solidFill>
                  </a:tcPr>
                </a:tc>
                <a:tc>
                  <a:txBody>
                    <a:bodyPr/>
                    <a:lstStyle/>
                    <a:p>
                      <a:pPr marL="0" algn="l" defTabSz="914400" rtl="0" eaLnBrk="1" latinLnBrk="0" hangingPunct="1">
                        <a:lnSpc>
                          <a:spcPct val="100000"/>
                        </a:lnSpc>
                        <a:spcAft>
                          <a:spcPts val="0"/>
                        </a:spcAft>
                      </a:pPr>
                      <a:r>
                        <a:rPr lang="en-GB" sz="2400" kern="1200" dirty="0">
                          <a:solidFill>
                            <a:schemeClr val="dk1"/>
                          </a:solidFill>
                          <a:effectLst/>
                          <a:latin typeface="+mn-lt"/>
                          <a:ea typeface="+mn-ea"/>
                          <a:cs typeface="+mn-cs"/>
                        </a:rPr>
                        <a:t>Learning outcomes at this level relate to: </a:t>
                      </a:r>
                    </a:p>
                    <a:p>
                      <a:pPr marL="342900" indent="-342900" algn="l" defTabSz="914400" rtl="0" eaLnBrk="1" latinLnBrk="0" hangingPunct="1">
                        <a:lnSpc>
                          <a:spcPct val="100000"/>
                        </a:lnSpc>
                        <a:spcAft>
                          <a:spcPts val="0"/>
                        </a:spcAft>
                        <a:buFont typeface="Arial" panose="020B0604020202020204" pitchFamily="34" charset="0"/>
                        <a:buChar char="•"/>
                      </a:pPr>
                      <a:r>
                        <a:rPr lang="en-GB" sz="2400" b="1" kern="1200" dirty="0">
                          <a:solidFill>
                            <a:schemeClr val="dk1"/>
                          </a:solidFill>
                          <a:effectLst/>
                          <a:latin typeface="+mn-lt"/>
                          <a:ea typeface="+mn-ea"/>
                          <a:cs typeface="+mn-cs"/>
                        </a:rPr>
                        <a:t>knowledge and critical understanding</a:t>
                      </a:r>
                      <a:r>
                        <a:rPr lang="en-GB" sz="2400" kern="1200" dirty="0">
                          <a:solidFill>
                            <a:schemeClr val="dk1"/>
                          </a:solidFill>
                          <a:effectLst/>
                          <a:latin typeface="+mn-lt"/>
                          <a:ea typeface="+mn-ea"/>
                          <a:cs typeface="+mn-cs"/>
                        </a:rPr>
                        <a:t> </a:t>
                      </a:r>
                      <a:r>
                        <a:rPr lang="en-GB" sz="2400" b="1" kern="1200" dirty="0">
                          <a:solidFill>
                            <a:schemeClr val="dk1"/>
                          </a:solidFill>
                          <a:effectLst/>
                          <a:latin typeface="+mn-lt"/>
                          <a:ea typeface="+mn-ea"/>
                          <a:cs typeface="+mn-cs"/>
                        </a:rPr>
                        <a:t>in a field of study</a:t>
                      </a:r>
                      <a:r>
                        <a:rPr lang="en-GB" sz="2400" kern="1200" dirty="0">
                          <a:solidFill>
                            <a:schemeClr val="dk1"/>
                          </a:solidFill>
                          <a:effectLst/>
                          <a:latin typeface="+mn-lt"/>
                          <a:ea typeface="+mn-ea"/>
                          <a:cs typeface="+mn-cs"/>
                        </a:rPr>
                        <a:t> </a:t>
                      </a:r>
                    </a:p>
                    <a:p>
                      <a:pPr marL="342900" indent="-342900" algn="l" defTabSz="914400" rtl="0" eaLnBrk="1" latinLnBrk="0" hangingPunct="1">
                        <a:lnSpc>
                          <a:spcPct val="100000"/>
                        </a:lnSpc>
                        <a:spcAft>
                          <a:spcPts val="0"/>
                        </a:spcAft>
                        <a:buFont typeface="Arial" panose="020B0604020202020204" pitchFamily="34" charset="0"/>
                        <a:buChar char="•"/>
                      </a:pPr>
                      <a:r>
                        <a:rPr lang="en-GB" sz="2400" b="1" kern="1200" dirty="0">
                          <a:solidFill>
                            <a:schemeClr val="dk1"/>
                          </a:solidFill>
                          <a:effectLst/>
                          <a:latin typeface="+mn-lt"/>
                          <a:ea typeface="+mn-ea"/>
                          <a:cs typeface="+mn-cs"/>
                        </a:rPr>
                        <a:t>application of those principles in different contexts</a:t>
                      </a:r>
                    </a:p>
                    <a:p>
                      <a:pPr marL="342900" indent="-342900" algn="l" defTabSz="914400" rtl="0" eaLnBrk="1" latinLnBrk="0" hangingPunct="1">
                        <a:lnSpc>
                          <a:spcPct val="100000"/>
                        </a:lnSpc>
                        <a:spcAft>
                          <a:spcPts val="0"/>
                        </a:spcAft>
                        <a:buFont typeface="Arial" panose="020B0604020202020204" pitchFamily="34" charset="0"/>
                        <a:buChar char="•"/>
                      </a:pPr>
                      <a:r>
                        <a:rPr lang="en-GB" sz="2400" kern="1200" dirty="0">
                          <a:solidFill>
                            <a:schemeClr val="dk1"/>
                          </a:solidFill>
                          <a:effectLst/>
                          <a:latin typeface="+mn-lt"/>
                          <a:ea typeface="+mn-ea"/>
                          <a:cs typeface="+mn-cs"/>
                        </a:rPr>
                        <a:t>knowledge of </a:t>
                      </a:r>
                      <a:r>
                        <a:rPr lang="en-GB" sz="2400" b="1" kern="1200" dirty="0">
                          <a:solidFill>
                            <a:schemeClr val="dk1"/>
                          </a:solidFill>
                          <a:effectLst/>
                          <a:latin typeface="+mn-lt"/>
                          <a:ea typeface="+mn-ea"/>
                          <a:cs typeface="+mn-cs"/>
                        </a:rPr>
                        <a:t>methods of enquiry</a:t>
                      </a:r>
                    </a:p>
                    <a:p>
                      <a:pPr marL="342900" indent="-342900" algn="l" defTabSz="914400" rtl="0" eaLnBrk="1" latinLnBrk="0" hangingPunct="1">
                        <a:lnSpc>
                          <a:spcPct val="100000"/>
                        </a:lnSpc>
                        <a:spcAft>
                          <a:spcPts val="0"/>
                        </a:spcAft>
                        <a:buFont typeface="Arial" panose="020B0604020202020204" pitchFamily="34" charset="0"/>
                        <a:buChar char="•"/>
                      </a:pPr>
                      <a:r>
                        <a:rPr lang="en-GB" sz="2400" kern="1200" dirty="0">
                          <a:solidFill>
                            <a:schemeClr val="dk1"/>
                          </a:solidFill>
                          <a:effectLst/>
                          <a:latin typeface="+mn-lt"/>
                          <a:ea typeface="+mn-ea"/>
                          <a:cs typeface="+mn-cs"/>
                        </a:rPr>
                        <a:t>the </a:t>
                      </a:r>
                      <a:r>
                        <a:rPr lang="en-GB" sz="2400" b="1" kern="1200" dirty="0">
                          <a:solidFill>
                            <a:schemeClr val="dk1"/>
                          </a:solidFill>
                          <a:effectLst/>
                          <a:latin typeface="+mn-lt"/>
                          <a:ea typeface="+mn-ea"/>
                          <a:cs typeface="+mn-cs"/>
                        </a:rPr>
                        <a:t>ability to critically evaluate </a:t>
                      </a:r>
                      <a:r>
                        <a:rPr lang="en-GB" sz="2400" kern="1200" dirty="0">
                          <a:solidFill>
                            <a:schemeClr val="dk1"/>
                          </a:solidFill>
                          <a:effectLst/>
                          <a:latin typeface="+mn-lt"/>
                          <a:ea typeface="+mn-ea"/>
                          <a:cs typeface="+mn-cs"/>
                        </a:rPr>
                        <a:t>different approaches to solving problems.</a:t>
                      </a:r>
                    </a:p>
                    <a:p>
                      <a:pPr marL="342900" indent="-342900" algn="l" defTabSz="914400" rtl="0" eaLnBrk="1" latinLnBrk="0" hangingPunct="1">
                        <a:lnSpc>
                          <a:spcPct val="100000"/>
                        </a:lnSpc>
                        <a:spcAft>
                          <a:spcPts val="0"/>
                        </a:spcAft>
                        <a:buFont typeface="Arial" panose="020B0604020202020204" pitchFamily="34" charset="0"/>
                        <a:buChar char="•"/>
                      </a:pPr>
                      <a:r>
                        <a:rPr lang="en-GB" sz="2400" b="1" kern="1200" dirty="0">
                          <a:solidFill>
                            <a:schemeClr val="dk1"/>
                          </a:solidFill>
                          <a:effectLst/>
                          <a:latin typeface="+mn-lt"/>
                          <a:ea typeface="+mn-ea"/>
                          <a:cs typeface="+mn-cs"/>
                        </a:rPr>
                        <a:t>understanding of the limits of the knowledge acquired </a:t>
                      </a:r>
                      <a:r>
                        <a:rPr lang="en-GB" sz="2400" kern="1200" dirty="0">
                          <a:solidFill>
                            <a:schemeClr val="dk1"/>
                          </a:solidFill>
                          <a:effectLst/>
                          <a:latin typeface="+mn-lt"/>
                          <a:ea typeface="+mn-ea"/>
                          <a:cs typeface="+mn-cs"/>
                        </a:rPr>
                        <a:t>and how this </a:t>
                      </a:r>
                      <a:r>
                        <a:rPr lang="en-GB" sz="2400" b="1" kern="1200" dirty="0">
                          <a:solidFill>
                            <a:schemeClr val="dk1"/>
                          </a:solidFill>
                          <a:effectLst/>
                          <a:latin typeface="+mn-lt"/>
                          <a:ea typeface="+mn-ea"/>
                          <a:cs typeface="+mn-cs"/>
                        </a:rPr>
                        <a:t>influences analyses and interpretations </a:t>
                      </a:r>
                      <a:r>
                        <a:rPr lang="en-GB" sz="2400" kern="1200" dirty="0">
                          <a:solidFill>
                            <a:schemeClr val="dk1"/>
                          </a:solidFill>
                          <a:effectLst/>
                          <a:latin typeface="+mn-lt"/>
                          <a:ea typeface="+mn-ea"/>
                          <a:cs typeface="+mn-cs"/>
                        </a:rPr>
                        <a:t>in a work context</a:t>
                      </a:r>
                    </a:p>
                    <a:p>
                      <a:pPr marL="342900" indent="-342900" algn="l" defTabSz="914400" rtl="0" eaLnBrk="1" latinLnBrk="0" hangingPunct="1">
                        <a:lnSpc>
                          <a:spcPct val="100000"/>
                        </a:lnSpc>
                        <a:spcAft>
                          <a:spcPts val="0"/>
                        </a:spcAft>
                        <a:buFont typeface="Arial" panose="020B0604020202020204" pitchFamily="34" charset="0"/>
                        <a:buChar char="•"/>
                      </a:pPr>
                      <a:r>
                        <a:rPr lang="en-GB" sz="2400" kern="1200" dirty="0">
                          <a:solidFill>
                            <a:schemeClr val="dk1"/>
                          </a:solidFill>
                          <a:effectLst/>
                          <a:latin typeface="+mn-lt"/>
                          <a:ea typeface="+mn-ea"/>
                          <a:cs typeface="+mn-cs"/>
                        </a:rPr>
                        <a:t>the </a:t>
                      </a:r>
                      <a:r>
                        <a:rPr lang="en-GB" sz="2400" b="1" kern="1200" dirty="0">
                          <a:solidFill>
                            <a:schemeClr val="dk1"/>
                          </a:solidFill>
                          <a:effectLst/>
                          <a:latin typeface="+mn-lt"/>
                          <a:ea typeface="+mn-ea"/>
                          <a:cs typeface="+mn-cs"/>
                        </a:rPr>
                        <a:t>upper end of many technical occupations</a:t>
                      </a:r>
                      <a:r>
                        <a:rPr lang="en-GB" sz="2400" kern="1200" dirty="0">
                          <a:solidFill>
                            <a:schemeClr val="dk1"/>
                          </a:solidFill>
                          <a:effectLst/>
                          <a:latin typeface="+mn-lt"/>
                          <a:ea typeface="+mn-ea"/>
                          <a:cs typeface="+mn-cs"/>
                        </a:rPr>
                        <a:t>, some restricted professionals and junior </a:t>
                      </a:r>
                      <a:r>
                        <a:rPr lang="en-IE" sz="2400" kern="1200" dirty="0">
                          <a:solidFill>
                            <a:schemeClr val="dk1"/>
                          </a:solidFill>
                          <a:effectLst/>
                          <a:latin typeface="+mn-lt"/>
                          <a:ea typeface="+mn-ea"/>
                          <a:cs typeface="+mn-cs"/>
                        </a:rPr>
                        <a:t>management.</a:t>
                      </a:r>
                      <a:endParaRPr lang="en-GB" sz="2400" kern="1200" dirty="0">
                        <a:solidFill>
                          <a:schemeClr val="dk1"/>
                        </a:solidFill>
                        <a:effectLst/>
                        <a:latin typeface="+mn-lt"/>
                        <a:ea typeface="+mn-ea"/>
                        <a:cs typeface="+mn-cs"/>
                      </a:endParaRPr>
                    </a:p>
                  </a:txBody>
                  <a:tcPr marL="137160" marR="137160" marT="68580" marB="68580">
                    <a:solidFill>
                      <a:schemeClr val="bg1">
                        <a:lumMod val="85000"/>
                      </a:schemeClr>
                    </a:solidFill>
                  </a:tcPr>
                </a:tc>
                <a:extLst>
                  <a:ext uri="{0D108BD9-81ED-4DB2-BD59-A6C34878D82A}">
                    <a16:rowId xmlns:a16="http://schemas.microsoft.com/office/drawing/2014/main" val="1846914969"/>
                  </a:ext>
                </a:extLst>
              </a:tr>
            </a:tbl>
          </a:graphicData>
        </a:graphic>
      </p:graphicFrame>
    </p:spTree>
    <p:custDataLst>
      <p:tags r:id="rId1"/>
    </p:custDataLst>
    <p:extLst>
      <p:ext uri="{BB962C8B-B14F-4D97-AF65-F5344CB8AC3E}">
        <p14:creationId xmlns:p14="http://schemas.microsoft.com/office/powerpoint/2010/main" val="3124024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14779749" y="5470953"/>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5" name="Freeform 5"/>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6" name="Freeform 6"/>
          <p:cNvSpPr/>
          <p:nvPr/>
        </p:nvSpPr>
        <p:spPr>
          <a:xfrm rot="2871165">
            <a:off x="18011879" y="4327246"/>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a:p>
        </p:txBody>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a:p>
        </p:txBody>
      </p:sp>
      <p:sp>
        <p:nvSpPr>
          <p:cNvPr id="8" name="Freeform 8"/>
          <p:cNvSpPr/>
          <p:nvPr/>
        </p:nvSpPr>
        <p:spPr>
          <a:xfrm rot="2871165">
            <a:off x="17548723" y="4045887"/>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9" name="Freeform 9"/>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0" name="Freeform 10"/>
          <p:cNvSpPr/>
          <p:nvPr/>
        </p:nvSpPr>
        <p:spPr>
          <a:xfrm rot="2871165">
            <a:off x="3979860" y="690958"/>
            <a:ext cx="282567" cy="282567"/>
          </a:xfrm>
          <a:custGeom>
            <a:avLst/>
            <a:gdLst/>
            <a:ahLst/>
            <a:cxnLst/>
            <a:rect l="l" t="t" r="r" b="b"/>
            <a:pathLst>
              <a:path w="282567" h="282567">
                <a:moveTo>
                  <a:pt x="0" y="0"/>
                </a:moveTo>
                <a:lnTo>
                  <a:pt x="282566" y="0"/>
                </a:lnTo>
                <a:lnTo>
                  <a:pt x="282566"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1" name="Freeform 11"/>
          <p:cNvSpPr/>
          <p:nvPr/>
        </p:nvSpPr>
        <p:spPr>
          <a:xfrm rot="2871165">
            <a:off x="16493260" y="887417"/>
            <a:ext cx="282567" cy="282567"/>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a:p>
        </p:txBody>
      </p:sp>
      <p:sp>
        <p:nvSpPr>
          <p:cNvPr id="12" name="Freeform 12"/>
          <p:cNvSpPr/>
          <p:nvPr/>
        </p:nvSpPr>
        <p:spPr>
          <a:xfrm rot="2700000">
            <a:off x="13672865" y="849067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3" name="Freeform 13"/>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a:p>
        </p:txBody>
      </p:sp>
      <p:sp>
        <p:nvSpPr>
          <p:cNvPr id="14" name="TextBox 14"/>
          <p:cNvSpPr txBox="1"/>
          <p:nvPr/>
        </p:nvSpPr>
        <p:spPr>
          <a:xfrm>
            <a:off x="3663841" y="170542"/>
            <a:ext cx="14492363" cy="2383473"/>
          </a:xfrm>
          <a:prstGeom prst="rect">
            <a:avLst/>
          </a:prstGeom>
        </p:spPr>
        <p:txBody>
          <a:bodyPr wrap="square" lIns="0" tIns="0" rIns="0" bIns="0" rtlCol="0" anchor="t">
            <a:spAutoFit/>
          </a:bodyPr>
          <a:lstStyle/>
          <a:p>
            <a:pPr algn="ctr">
              <a:lnSpc>
                <a:spcPts val="9900"/>
              </a:lnSpc>
            </a:pPr>
            <a:r>
              <a:rPr lang="en-GB" sz="4800" b="1" dirty="0">
                <a:latin typeface="Calibri" panose="020F0502020204030204" pitchFamily="34" charset="0"/>
                <a:cs typeface="Calibri" panose="020F0502020204030204" pitchFamily="34" charset="0"/>
              </a:rPr>
              <a:t>What information do I need to know or have before starting to redevelop a programme module?</a:t>
            </a:r>
            <a:endParaRPr lang="en-US" sz="4800" b="1" dirty="0">
              <a:solidFill>
                <a:srgbClr val="040404"/>
              </a:solidFill>
              <a:latin typeface="Open Sans Bold"/>
              <a:ea typeface="Open Sans Bold"/>
              <a:cs typeface="Open Sans Bold"/>
              <a:sym typeface="Open Sans Bold"/>
            </a:endParaRPr>
          </a:p>
        </p:txBody>
      </p:sp>
      <p:grpSp>
        <p:nvGrpSpPr>
          <p:cNvPr id="16" name="Group 16"/>
          <p:cNvGrpSpPr/>
          <p:nvPr/>
        </p:nvGrpSpPr>
        <p:grpSpPr>
          <a:xfrm>
            <a:off x="16971666" y="5143500"/>
            <a:ext cx="575268" cy="57526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9" name="Group 19"/>
          <p:cNvGrpSpPr/>
          <p:nvPr/>
        </p:nvGrpSpPr>
        <p:grpSpPr>
          <a:xfrm>
            <a:off x="-287634" y="4685056"/>
            <a:ext cx="575268" cy="5752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22" name="Content Placeholder 2">
            <a:extLst>
              <a:ext uri="{FF2B5EF4-FFF2-40B4-BE49-F238E27FC236}">
                <a16:creationId xmlns:a16="http://schemas.microsoft.com/office/drawing/2014/main" id="{420EB887-9C62-4E4D-B32A-F0410CDF7AEB}"/>
              </a:ext>
            </a:extLst>
          </p:cNvPr>
          <p:cNvSpPr txBox="1">
            <a:spLocks/>
          </p:cNvSpPr>
          <p:nvPr/>
        </p:nvSpPr>
        <p:spPr>
          <a:xfrm>
            <a:off x="3033208" y="2966040"/>
            <a:ext cx="14871700" cy="750223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Font typeface="Arial" panose="020B0604020202020204" pitchFamily="34" charset="0"/>
              <a:buChar char="•"/>
            </a:pPr>
            <a:r>
              <a:rPr lang="en-GB" sz="3600" dirty="0"/>
              <a:t>Clarity on your role and the process</a:t>
            </a:r>
            <a:endParaRPr lang="en-GB" sz="3600" dirty="0">
              <a:hlinkClick r:id="rId16">
                <a:extLst>
                  <a:ext uri="{A12FA001-AC4F-418D-AE19-62706E023703}">
                    <ahyp:hlinkClr xmlns:ahyp="http://schemas.microsoft.com/office/drawing/2018/hyperlinkcolor" val="tx"/>
                  </a:ext>
                </a:extLst>
              </a:hlinkClick>
            </a:endParaRPr>
          </a:p>
          <a:p>
            <a:pPr lvl="1">
              <a:buFont typeface="Arial" panose="020B0604020202020204" pitchFamily="34" charset="0"/>
              <a:buChar char="•"/>
            </a:pPr>
            <a:r>
              <a:rPr lang="en-GB" sz="3600" dirty="0"/>
              <a:t>Relevant QQI component specification(s)</a:t>
            </a:r>
          </a:p>
          <a:p>
            <a:pPr lvl="1">
              <a:buFont typeface="Arial" panose="020B0604020202020204" pitchFamily="34" charset="0"/>
              <a:buChar char="•"/>
            </a:pPr>
            <a:r>
              <a:rPr lang="en-GB" sz="3600" dirty="0"/>
              <a:t>Relevant validated programme module </a:t>
            </a:r>
          </a:p>
          <a:p>
            <a:pPr lvl="1">
              <a:buFont typeface="Arial" panose="020B0604020202020204" pitchFamily="34" charset="0"/>
              <a:buChar char="•"/>
            </a:pPr>
            <a:r>
              <a:rPr lang="en-GB" sz="3600" dirty="0"/>
              <a:t>Relevant programme module template</a:t>
            </a:r>
          </a:p>
          <a:p>
            <a:pPr lvl="1">
              <a:buFont typeface="Arial" panose="020B0604020202020204" pitchFamily="34" charset="0"/>
              <a:buChar char="•"/>
            </a:pPr>
            <a:r>
              <a:rPr lang="en-GB" sz="3600" dirty="0"/>
              <a:t>Information on how to approach and develop the various elements</a:t>
            </a:r>
            <a:br>
              <a:rPr lang="en-GB" sz="2700" dirty="0"/>
            </a:br>
            <a:endParaRPr lang="en-GB" sz="2700" dirty="0"/>
          </a:p>
          <a:p>
            <a:pPr marL="0" indent="0">
              <a:buNone/>
            </a:pPr>
            <a:endParaRPr lang="en-GB" sz="2700" dirty="0"/>
          </a:p>
        </p:txBody>
      </p:sp>
      <p:graphicFrame>
        <p:nvGraphicFramePr>
          <p:cNvPr id="23" name="Diagram 22">
            <a:extLst>
              <a:ext uri="{FF2B5EF4-FFF2-40B4-BE49-F238E27FC236}">
                <a16:creationId xmlns:a16="http://schemas.microsoft.com/office/drawing/2014/main" id="{83C2CF51-C7D7-43EC-9D5B-0B4D2D98CBD9}"/>
              </a:ext>
            </a:extLst>
          </p:cNvPr>
          <p:cNvGraphicFramePr/>
          <p:nvPr>
            <p:extLst>
              <p:ext uri="{D42A27DB-BD31-4B8C-83A1-F6EECF244321}">
                <p14:modId xmlns:p14="http://schemas.microsoft.com/office/powerpoint/2010/main" val="1881244220"/>
              </p:ext>
            </p:extLst>
          </p:nvPr>
        </p:nvGraphicFramePr>
        <p:xfrm>
          <a:off x="895226" y="6705393"/>
          <a:ext cx="13914540" cy="365818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3133155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746967" y="7289965"/>
            <a:ext cx="1332444" cy="1332444"/>
          </a:xfrm>
          <a:custGeom>
            <a:avLst/>
            <a:gdLst/>
            <a:ahLst/>
            <a:cxnLst/>
            <a:rect l="l" t="t" r="r" b="b"/>
            <a:pathLst>
              <a:path w="1332444" h="1332444">
                <a:moveTo>
                  <a:pt x="0" y="0"/>
                </a:moveTo>
                <a:lnTo>
                  <a:pt x="1332444" y="0"/>
                </a:lnTo>
                <a:lnTo>
                  <a:pt x="1332444" y="1332443"/>
                </a:lnTo>
                <a:lnTo>
                  <a:pt x="0" y="13324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575948" y="8446142"/>
            <a:ext cx="4129182" cy="4129182"/>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5" name="Freeform 5"/>
          <p:cNvSpPr/>
          <p:nvPr/>
        </p:nvSpPr>
        <p:spPr>
          <a:xfrm rot="2871165">
            <a:off x="4347232" y="96795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6" name="Freeform 6"/>
          <p:cNvSpPr/>
          <p:nvPr/>
        </p:nvSpPr>
        <p:spPr>
          <a:xfrm rot="2700000">
            <a:off x="3518199" y="8531919"/>
            <a:ext cx="1190046" cy="1190046"/>
          </a:xfrm>
          <a:custGeom>
            <a:avLst/>
            <a:gdLst/>
            <a:ahLst/>
            <a:cxnLst/>
            <a:rect l="l" t="t" r="r" b="b"/>
            <a:pathLst>
              <a:path w="1190046" h="1190046">
                <a:moveTo>
                  <a:pt x="0" y="0"/>
                </a:moveTo>
                <a:lnTo>
                  <a:pt x="1190047" y="0"/>
                </a:lnTo>
                <a:lnTo>
                  <a:pt x="1190047" y="1190047"/>
                </a:lnTo>
                <a:lnTo>
                  <a:pt x="0" y="1190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txBody>
            <a:bodyPr/>
            <a:lstStyle/>
            <a:p>
              <a:endParaRPr lang="en-IE"/>
            </a:p>
          </p:txBody>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204335" y="8165925"/>
            <a:ext cx="568616" cy="5686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462"/>
            </a:solidFill>
          </p:spPr>
          <p:txBody>
            <a:bodyPr/>
            <a:lstStyle/>
            <a:p>
              <a:endParaRPr lang="en-IE"/>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3" name="Group 13"/>
          <p:cNvGrpSpPr>
            <a:grpSpLocks noChangeAspect="1"/>
          </p:cNvGrpSpPr>
          <p:nvPr/>
        </p:nvGrpSpPr>
        <p:grpSpPr>
          <a:xfrm>
            <a:off x="1028700" y="2001547"/>
            <a:ext cx="6283906" cy="6283906"/>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10"/>
              <a:stretch>
                <a:fillRect l="-37719" r="-37719"/>
              </a:stretch>
            </a:blipFill>
          </p:spPr>
          <p:txBody>
            <a:bodyPr/>
            <a:lstStyle/>
            <a:p>
              <a:endParaRPr lang="en-IE"/>
            </a:p>
          </p:txBody>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txBody>
            <a:bodyPr/>
            <a:lstStyle/>
            <a:p>
              <a:endParaRPr lang="en-IE"/>
            </a:p>
          </p:txBody>
        </p:sp>
      </p:grpSp>
      <p:sp>
        <p:nvSpPr>
          <p:cNvPr id="16" name="TextBox 16"/>
          <p:cNvSpPr txBox="1"/>
          <p:nvPr/>
        </p:nvSpPr>
        <p:spPr>
          <a:xfrm>
            <a:off x="1204335" y="267997"/>
            <a:ext cx="15712065" cy="1183016"/>
          </a:xfrm>
          <a:prstGeom prst="rect">
            <a:avLst/>
          </a:prstGeom>
        </p:spPr>
        <p:txBody>
          <a:bodyPr wrap="square" lIns="0" tIns="0" rIns="0" bIns="0" rtlCol="0" anchor="t">
            <a:spAutoFit/>
          </a:bodyPr>
          <a:lstStyle/>
          <a:p>
            <a:pPr algn="ctr">
              <a:lnSpc>
                <a:spcPts val="9900"/>
              </a:lnSpc>
            </a:pPr>
            <a:r>
              <a:rPr lang="en-US" sz="6000" b="1" dirty="0"/>
              <a:t>Some thoughts about context</a:t>
            </a:r>
            <a:endParaRPr lang="en-US" sz="6000" b="1" dirty="0">
              <a:solidFill>
                <a:srgbClr val="040404"/>
              </a:solidFill>
              <a:latin typeface="Garet ExtraBold"/>
              <a:ea typeface="Garet ExtraBold"/>
              <a:cs typeface="Garet ExtraBold"/>
              <a:sym typeface="Garet ExtraBold"/>
            </a:endParaRPr>
          </a:p>
        </p:txBody>
      </p:sp>
      <p:sp>
        <p:nvSpPr>
          <p:cNvPr id="18" name="Rectangle 17">
            <a:extLst>
              <a:ext uri="{FF2B5EF4-FFF2-40B4-BE49-F238E27FC236}">
                <a16:creationId xmlns:a16="http://schemas.microsoft.com/office/drawing/2014/main" id="{1F82DFE9-6495-45B3-923A-C1D26375962D}"/>
              </a:ext>
            </a:extLst>
          </p:cNvPr>
          <p:cNvSpPr/>
          <p:nvPr/>
        </p:nvSpPr>
        <p:spPr>
          <a:xfrm>
            <a:off x="6962774" y="1631839"/>
            <a:ext cx="10896600" cy="8833187"/>
          </a:xfrm>
          <a:prstGeom prst="rect">
            <a:avLst/>
          </a:prstGeom>
        </p:spPr>
        <p:txBody>
          <a:bodyPr wrap="square">
            <a:spAutoFit/>
          </a:bodyPr>
          <a:lstStyle/>
          <a:p>
            <a:r>
              <a:rPr lang="en-US" sz="3900" dirty="0"/>
              <a:t>Consider the diversity of the learners that may undertake the module and the variety in learners’ approaches to learning and their stages of intellectual development</a:t>
            </a:r>
          </a:p>
          <a:p>
            <a:pPr lvl="1"/>
            <a:r>
              <a:rPr lang="en-US" sz="3200" i="1" dirty="0">
                <a:solidFill>
                  <a:schemeClr val="accent3">
                    <a:lumMod val="50000"/>
                  </a:schemeClr>
                </a:solidFill>
              </a:rPr>
              <a:t>Consider how you will acknowledge this diversity and exploit it in positive ways to enhance the learning experience of all learners</a:t>
            </a:r>
          </a:p>
          <a:p>
            <a:endParaRPr lang="en-US" sz="3900" dirty="0"/>
          </a:p>
          <a:p>
            <a:r>
              <a:rPr lang="en-US" sz="3900" dirty="0"/>
              <a:t>Think about the wider contexts within which the design and delivery of module(s) occur and identify any potential current issues within these contexts.</a:t>
            </a:r>
          </a:p>
          <a:p>
            <a:pPr marL="914400" lvl="1" indent="-457200">
              <a:buFont typeface="Arial" panose="020B0604020202020204" pitchFamily="34" charset="0"/>
              <a:buChar char="•"/>
            </a:pPr>
            <a:r>
              <a:rPr lang="en-US" sz="3200" i="1" dirty="0">
                <a:solidFill>
                  <a:schemeClr val="accent3">
                    <a:lumMod val="50000"/>
                  </a:schemeClr>
                </a:solidFill>
              </a:rPr>
              <a:t>Within your own ETB and across other ETBs</a:t>
            </a:r>
          </a:p>
          <a:p>
            <a:pPr marL="914400" lvl="1" indent="-457200">
              <a:buFont typeface="Arial" panose="020B0604020202020204" pitchFamily="34" charset="0"/>
              <a:buChar char="•"/>
            </a:pPr>
            <a:r>
              <a:rPr lang="en-US" sz="3200" i="1" dirty="0">
                <a:solidFill>
                  <a:schemeClr val="accent3">
                    <a:lumMod val="50000"/>
                  </a:schemeClr>
                </a:solidFill>
              </a:rPr>
              <a:t>Industry needs - What are the current knowledge, skill and/or competence do employers expect from graduates of the </a:t>
            </a:r>
            <a:r>
              <a:rPr lang="en-US" sz="3200" i="1" dirty="0" err="1">
                <a:solidFill>
                  <a:schemeClr val="accent3">
                    <a:lumMod val="50000"/>
                  </a:schemeClr>
                </a:solidFill>
              </a:rPr>
              <a:t>programme</a:t>
            </a:r>
            <a:r>
              <a:rPr lang="en-US" sz="3200" i="1" dirty="0">
                <a:solidFill>
                  <a:schemeClr val="accent3">
                    <a:lumMod val="50000"/>
                  </a:schemeClr>
                </a:solidFill>
              </a:rPr>
              <a:t> of which the module is a part?</a:t>
            </a:r>
            <a:endParaRPr lang="en-IE" sz="3200" i="1" dirty="0">
              <a:solidFill>
                <a:schemeClr val="accent3">
                  <a:lumMod val="50000"/>
                </a:schemeClr>
              </a:solidFill>
            </a:endParaRPr>
          </a:p>
          <a:p>
            <a:pPr marL="914400" lvl="1" indent="-457200">
              <a:buFont typeface="Arial" panose="020B0604020202020204" pitchFamily="34" charset="0"/>
              <a:buChar char="•"/>
            </a:pPr>
            <a:r>
              <a:rPr lang="en-US" sz="3200" i="1" dirty="0">
                <a:solidFill>
                  <a:schemeClr val="accent3">
                    <a:lumMod val="50000"/>
                  </a:schemeClr>
                </a:solidFill>
              </a:rPr>
              <a:t>National/International </a:t>
            </a:r>
            <a:endParaRPr lang="en-IE" sz="3200" i="1" dirty="0">
              <a:solidFill>
                <a:schemeClr val="accent3">
                  <a:lumMod val="50000"/>
                </a:schemeClr>
              </a:solidFill>
            </a:endParaRPr>
          </a:p>
        </p:txBody>
      </p:sp>
    </p:spTree>
    <p:extLst>
      <p:ext uri="{BB962C8B-B14F-4D97-AF65-F5344CB8AC3E}">
        <p14:creationId xmlns:p14="http://schemas.microsoft.com/office/powerpoint/2010/main" val="75178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746967" y="7289965"/>
            <a:ext cx="1332444" cy="1332444"/>
          </a:xfrm>
          <a:custGeom>
            <a:avLst/>
            <a:gdLst/>
            <a:ahLst/>
            <a:cxnLst/>
            <a:rect l="l" t="t" r="r" b="b"/>
            <a:pathLst>
              <a:path w="1332444" h="1332444">
                <a:moveTo>
                  <a:pt x="0" y="0"/>
                </a:moveTo>
                <a:lnTo>
                  <a:pt x="1332444" y="0"/>
                </a:lnTo>
                <a:lnTo>
                  <a:pt x="1332444" y="1332443"/>
                </a:lnTo>
                <a:lnTo>
                  <a:pt x="0" y="13324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575948" y="8446142"/>
            <a:ext cx="4129182" cy="4129182"/>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5" name="Freeform 5"/>
          <p:cNvSpPr/>
          <p:nvPr/>
        </p:nvSpPr>
        <p:spPr>
          <a:xfrm rot="2871165">
            <a:off x="4347232" y="96795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6" name="Freeform 6"/>
          <p:cNvSpPr/>
          <p:nvPr/>
        </p:nvSpPr>
        <p:spPr>
          <a:xfrm rot="2700000">
            <a:off x="3518199" y="8531919"/>
            <a:ext cx="1190046" cy="1190046"/>
          </a:xfrm>
          <a:custGeom>
            <a:avLst/>
            <a:gdLst/>
            <a:ahLst/>
            <a:cxnLst/>
            <a:rect l="l" t="t" r="r" b="b"/>
            <a:pathLst>
              <a:path w="1190046" h="1190046">
                <a:moveTo>
                  <a:pt x="0" y="0"/>
                </a:moveTo>
                <a:lnTo>
                  <a:pt x="1190047" y="0"/>
                </a:lnTo>
                <a:lnTo>
                  <a:pt x="1190047" y="1190047"/>
                </a:lnTo>
                <a:lnTo>
                  <a:pt x="0" y="1190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txBody>
            <a:bodyPr/>
            <a:lstStyle/>
            <a:p>
              <a:endParaRPr lang="en-IE"/>
            </a:p>
          </p:txBody>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204335" y="8165925"/>
            <a:ext cx="568616" cy="5686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462"/>
            </a:solidFill>
          </p:spPr>
          <p:txBody>
            <a:bodyPr/>
            <a:lstStyle/>
            <a:p>
              <a:endParaRPr lang="en-IE"/>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3" name="Group 13"/>
          <p:cNvGrpSpPr>
            <a:grpSpLocks noChangeAspect="1"/>
          </p:cNvGrpSpPr>
          <p:nvPr/>
        </p:nvGrpSpPr>
        <p:grpSpPr>
          <a:xfrm>
            <a:off x="1028700" y="2001547"/>
            <a:ext cx="6283906" cy="6283906"/>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10"/>
              <a:stretch>
                <a:fillRect l="-37719" r="-37719"/>
              </a:stretch>
            </a:blipFill>
          </p:spPr>
          <p:txBody>
            <a:bodyPr/>
            <a:lstStyle/>
            <a:p>
              <a:endParaRPr lang="en-IE"/>
            </a:p>
          </p:txBody>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txBody>
            <a:bodyPr/>
            <a:lstStyle/>
            <a:p>
              <a:endParaRPr lang="en-IE"/>
            </a:p>
          </p:txBody>
        </p:sp>
      </p:grpSp>
      <p:sp>
        <p:nvSpPr>
          <p:cNvPr id="16" name="TextBox 16"/>
          <p:cNvSpPr txBox="1"/>
          <p:nvPr/>
        </p:nvSpPr>
        <p:spPr>
          <a:xfrm>
            <a:off x="1204335" y="267997"/>
            <a:ext cx="16550265" cy="1321516"/>
          </a:xfrm>
          <a:prstGeom prst="rect">
            <a:avLst/>
          </a:prstGeom>
        </p:spPr>
        <p:txBody>
          <a:bodyPr wrap="square" lIns="0" tIns="0" rIns="0" bIns="0" rtlCol="0" anchor="t">
            <a:spAutoFit/>
          </a:bodyPr>
          <a:lstStyle/>
          <a:p>
            <a:pPr algn="just">
              <a:lnSpc>
                <a:spcPts val="9900"/>
              </a:lnSpc>
            </a:pPr>
            <a:r>
              <a:rPr lang="en-US" sz="9600" b="1" dirty="0"/>
              <a:t>Writing Module Outcomes</a:t>
            </a:r>
            <a:endParaRPr lang="en-US" sz="9000" dirty="0">
              <a:solidFill>
                <a:srgbClr val="040404"/>
              </a:solidFill>
              <a:latin typeface="Garet ExtraBold"/>
              <a:ea typeface="Garet ExtraBold"/>
              <a:cs typeface="Garet ExtraBold"/>
              <a:sym typeface="Garet ExtraBold"/>
            </a:endParaRPr>
          </a:p>
        </p:txBody>
      </p:sp>
      <p:sp>
        <p:nvSpPr>
          <p:cNvPr id="18" name="Rectangle 17">
            <a:extLst>
              <a:ext uri="{FF2B5EF4-FFF2-40B4-BE49-F238E27FC236}">
                <a16:creationId xmlns:a16="http://schemas.microsoft.com/office/drawing/2014/main" id="{54468955-103D-4C20-B969-72AC00A9B557}"/>
              </a:ext>
            </a:extLst>
          </p:cNvPr>
          <p:cNvSpPr/>
          <p:nvPr/>
        </p:nvSpPr>
        <p:spPr>
          <a:xfrm>
            <a:off x="7549565" y="4610100"/>
            <a:ext cx="10309810" cy="2554545"/>
          </a:xfrm>
          <a:prstGeom prst="rect">
            <a:avLst/>
          </a:prstGeom>
        </p:spPr>
        <p:txBody>
          <a:bodyPr wrap="none">
            <a:spAutoFit/>
          </a:bodyPr>
          <a:lstStyle/>
          <a:p>
            <a:pPr algn="ctr"/>
            <a:r>
              <a:rPr lang="en-US" sz="6000" b="1" dirty="0"/>
              <a:t>MIMLOs </a:t>
            </a:r>
          </a:p>
          <a:p>
            <a:pPr algn="ctr"/>
            <a:endParaRPr lang="en-US" sz="6000" b="1" dirty="0"/>
          </a:p>
          <a:p>
            <a:r>
              <a:rPr lang="en-US" sz="4000" b="1" dirty="0"/>
              <a:t>Minimum Intended Module Learning Outcomes</a:t>
            </a:r>
            <a:endParaRPr lang="en-IE" sz="4000" dirty="0"/>
          </a:p>
        </p:txBody>
      </p:sp>
    </p:spTree>
    <p:extLst>
      <p:ext uri="{BB962C8B-B14F-4D97-AF65-F5344CB8AC3E}">
        <p14:creationId xmlns:p14="http://schemas.microsoft.com/office/powerpoint/2010/main" val="4236980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468410" y="408972"/>
            <a:ext cx="18000366" cy="1194751"/>
          </a:xfrm>
          <a:prstGeom prst="rect">
            <a:avLst/>
          </a:prstGeom>
        </p:spPr>
        <p:txBody>
          <a:bodyPr lIns="0" tIns="0" rIns="0" bIns="0" rtlCol="0" anchor="t">
            <a:spAutoFit/>
          </a:bodyPr>
          <a:lstStyle/>
          <a:p>
            <a:pPr algn="ctr">
              <a:lnSpc>
                <a:spcPts val="9900"/>
              </a:lnSpc>
            </a:pPr>
            <a:r>
              <a:rPr lang="en-GB" sz="7200" b="1" dirty="0"/>
              <a:t>Learning Outcomes – what are they?</a:t>
            </a:r>
            <a:endParaRPr lang="en-US" sz="7200" b="1" dirty="0">
              <a:solidFill>
                <a:srgbClr val="FFFFFF"/>
              </a:solidFill>
              <a:latin typeface="Open Sans Bold"/>
              <a:ea typeface="Open Sans Bold"/>
              <a:cs typeface="Open Sans Bold"/>
              <a:sym typeface="Open Sans Bold"/>
            </a:endParaRPr>
          </a:p>
        </p:txBody>
      </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sp>
        <p:nvSpPr>
          <p:cNvPr id="10" name="Rectangle 9">
            <a:extLst>
              <a:ext uri="{FF2B5EF4-FFF2-40B4-BE49-F238E27FC236}">
                <a16:creationId xmlns:a16="http://schemas.microsoft.com/office/drawing/2014/main" id="{1286F52F-5B6A-4033-A4D6-10A1B7F2122B}"/>
              </a:ext>
            </a:extLst>
          </p:cNvPr>
          <p:cNvSpPr/>
          <p:nvPr/>
        </p:nvSpPr>
        <p:spPr>
          <a:xfrm>
            <a:off x="2895600" y="1684578"/>
            <a:ext cx="15163800" cy="8794715"/>
          </a:xfrm>
          <a:prstGeom prst="rect">
            <a:avLst/>
          </a:prstGeom>
        </p:spPr>
        <p:txBody>
          <a:bodyPr wrap="square">
            <a:spAutoFit/>
          </a:bodyPr>
          <a:lstStyle/>
          <a:p>
            <a:pPr marL="171450" indent="0">
              <a:buNone/>
              <a:defRPr/>
            </a:pPr>
            <a:r>
              <a:rPr lang="en-GB" sz="3600" dirty="0"/>
              <a:t>“A statement of what a learner </a:t>
            </a:r>
            <a:r>
              <a:rPr lang="en-GB" sz="3600" b="1" dirty="0"/>
              <a:t>knows, understands and is able to do </a:t>
            </a:r>
            <a:r>
              <a:rPr lang="en-GB" sz="3600" dirty="0"/>
              <a:t>upon completion of a learning process”</a:t>
            </a:r>
          </a:p>
          <a:p>
            <a:pPr algn="r">
              <a:defRPr/>
            </a:pPr>
            <a:r>
              <a:rPr lang="en-GB" sz="2550" i="1" dirty="0"/>
              <a:t>European Commission, 2008, Adoption of the European Qualifications Framework</a:t>
            </a:r>
          </a:p>
          <a:p>
            <a:pPr>
              <a:defRPr/>
            </a:pPr>
            <a:endParaRPr lang="en-GB" sz="2700" i="1" dirty="0"/>
          </a:p>
          <a:p>
            <a:pPr marL="171450" indent="0">
              <a:buNone/>
              <a:defRPr/>
            </a:pPr>
            <a:r>
              <a:rPr lang="en-US" sz="3600" dirty="0"/>
              <a:t>You need to write MIMLOs for each module using precise action verbs, e.g. </a:t>
            </a:r>
            <a:r>
              <a:rPr lang="en-US" sz="3600" b="1" dirty="0"/>
              <a:t>The learner will be able to:</a:t>
            </a:r>
          </a:p>
          <a:p>
            <a:pPr lvl="1">
              <a:defRPr/>
            </a:pPr>
            <a:r>
              <a:rPr lang="en-US" sz="3300" dirty="0"/>
              <a:t>Describe…</a:t>
            </a:r>
          </a:p>
          <a:p>
            <a:pPr lvl="1">
              <a:defRPr/>
            </a:pPr>
            <a:r>
              <a:rPr lang="en-US" sz="3300" dirty="0" err="1"/>
              <a:t>Analyse</a:t>
            </a:r>
            <a:r>
              <a:rPr lang="en-US" sz="3300" dirty="0"/>
              <a:t>…</a:t>
            </a:r>
          </a:p>
          <a:p>
            <a:pPr lvl="1">
              <a:defRPr/>
            </a:pPr>
            <a:r>
              <a:rPr lang="en-US" sz="3300" dirty="0"/>
              <a:t>Interpret…</a:t>
            </a:r>
          </a:p>
          <a:p>
            <a:pPr lvl="1">
              <a:defRPr/>
            </a:pPr>
            <a:r>
              <a:rPr lang="en-US" sz="3300" dirty="0"/>
              <a:t>Demonstrate…</a:t>
            </a:r>
          </a:p>
          <a:p>
            <a:pPr lvl="1">
              <a:defRPr/>
            </a:pPr>
            <a:r>
              <a:rPr lang="en-US" sz="3300" dirty="0"/>
              <a:t>Examine…</a:t>
            </a:r>
          </a:p>
          <a:p>
            <a:pPr lvl="1">
              <a:defRPr/>
            </a:pPr>
            <a:r>
              <a:rPr lang="en-US" sz="3300" dirty="0"/>
              <a:t>Reflect…</a:t>
            </a:r>
          </a:p>
          <a:p>
            <a:pPr lvl="1">
              <a:defRPr/>
            </a:pPr>
            <a:r>
              <a:rPr lang="en-US" sz="3300" dirty="0"/>
              <a:t>Construct…</a:t>
            </a:r>
          </a:p>
          <a:p>
            <a:pPr lvl="1">
              <a:defRPr/>
            </a:pPr>
            <a:r>
              <a:rPr lang="en-US" sz="3300" dirty="0"/>
              <a:t>Assess…</a:t>
            </a:r>
          </a:p>
          <a:p>
            <a:pPr lvl="1">
              <a:defRPr/>
            </a:pPr>
            <a:r>
              <a:rPr lang="en-US" sz="3300" dirty="0"/>
              <a:t>etc.</a:t>
            </a:r>
          </a:p>
          <a:p>
            <a:pPr marL="171450" indent="0">
              <a:buNone/>
              <a:defRPr/>
            </a:pPr>
            <a:r>
              <a:rPr lang="en-US" sz="3600" dirty="0"/>
              <a:t>N.B Avoid ambiguous verbs such as know, understand, enjoy, become familiar, be aware of, appreciate,  etc.</a:t>
            </a:r>
          </a:p>
        </p:txBody>
      </p:sp>
    </p:spTree>
    <p:extLst>
      <p:ext uri="{BB962C8B-B14F-4D97-AF65-F5344CB8AC3E}">
        <p14:creationId xmlns:p14="http://schemas.microsoft.com/office/powerpoint/2010/main" val="2606227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468410" y="408972"/>
            <a:ext cx="18000366" cy="1194751"/>
          </a:xfrm>
          <a:prstGeom prst="rect">
            <a:avLst/>
          </a:prstGeom>
        </p:spPr>
        <p:txBody>
          <a:bodyPr lIns="0" tIns="0" rIns="0" bIns="0" rtlCol="0" anchor="t">
            <a:spAutoFit/>
          </a:bodyPr>
          <a:lstStyle/>
          <a:p>
            <a:pPr algn="ctr">
              <a:lnSpc>
                <a:spcPts val="9900"/>
              </a:lnSpc>
            </a:pPr>
            <a:r>
              <a:rPr lang="en-US" sz="7200" b="1" dirty="0"/>
              <a:t>Learning outcomes must be …</a:t>
            </a:r>
            <a:endParaRPr lang="en-US" sz="7200" b="1" dirty="0">
              <a:solidFill>
                <a:srgbClr val="FFFFFF"/>
              </a:solidFill>
              <a:latin typeface="Open Sans Bold"/>
              <a:ea typeface="Open Sans Bold"/>
              <a:cs typeface="Open Sans Bold"/>
              <a:sym typeface="Open Sans Bold"/>
            </a:endParaRPr>
          </a:p>
        </p:txBody>
      </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sp>
        <p:nvSpPr>
          <p:cNvPr id="10" name="Content Placeholder 2">
            <a:extLst>
              <a:ext uri="{FF2B5EF4-FFF2-40B4-BE49-F238E27FC236}">
                <a16:creationId xmlns:a16="http://schemas.microsoft.com/office/drawing/2014/main" id="{EE2B1CD2-9353-4238-B18D-C26D3D791729}"/>
              </a:ext>
            </a:extLst>
          </p:cNvPr>
          <p:cNvSpPr txBox="1">
            <a:spLocks/>
          </p:cNvSpPr>
          <p:nvPr/>
        </p:nvSpPr>
        <p:spPr>
          <a:xfrm>
            <a:off x="3276600" y="2400300"/>
            <a:ext cx="14312485" cy="81009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200" dirty="0"/>
              <a:t>Clearly focused on the target learners</a:t>
            </a:r>
          </a:p>
          <a:p>
            <a:r>
              <a:rPr lang="en-US" sz="4200" dirty="0"/>
              <a:t>Easily understood by learners and other stakeholders </a:t>
            </a:r>
          </a:p>
          <a:p>
            <a:r>
              <a:rPr lang="en-US" sz="4200" dirty="0"/>
              <a:t>Consistent with the relevant QQI CAS award standards </a:t>
            </a:r>
          </a:p>
          <a:p>
            <a:r>
              <a:rPr lang="en-US" sz="4200" dirty="0"/>
              <a:t>Assessable </a:t>
            </a:r>
          </a:p>
          <a:p>
            <a:pPr lvl="2">
              <a:buFont typeface="Wingdings" panose="05000000000000000000" pitchFamily="2" charset="2"/>
              <a:buChar char="Ø"/>
            </a:pPr>
            <a:r>
              <a:rPr lang="en-US" sz="3600" dirty="0"/>
              <a:t>Learners must successfully demonstrate, through assessment, the achievement of the learning outcomes before they can achieve certification in the award(s)</a:t>
            </a:r>
          </a:p>
          <a:p>
            <a:pPr lvl="2">
              <a:buFont typeface="Wingdings" panose="05000000000000000000" pitchFamily="2" charset="2"/>
              <a:buChar char="Ø"/>
            </a:pPr>
            <a:r>
              <a:rPr lang="en-US" sz="3600" dirty="0"/>
              <a:t>MIMLOs must be mapped to the assessment techniques for the module</a:t>
            </a:r>
          </a:p>
        </p:txBody>
      </p:sp>
    </p:spTree>
    <p:extLst>
      <p:ext uri="{BB962C8B-B14F-4D97-AF65-F5344CB8AC3E}">
        <p14:creationId xmlns:p14="http://schemas.microsoft.com/office/powerpoint/2010/main" val="2914514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14779749" y="5470953"/>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5" name="Freeform 5"/>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6" name="Freeform 6"/>
          <p:cNvSpPr/>
          <p:nvPr/>
        </p:nvSpPr>
        <p:spPr>
          <a:xfrm rot="2871165">
            <a:off x="18011879" y="4327246"/>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a:p>
        </p:txBody>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a:p>
        </p:txBody>
      </p:sp>
      <p:sp>
        <p:nvSpPr>
          <p:cNvPr id="8" name="Freeform 8"/>
          <p:cNvSpPr/>
          <p:nvPr/>
        </p:nvSpPr>
        <p:spPr>
          <a:xfrm rot="2871165">
            <a:off x="17548723" y="4045887"/>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9" name="Freeform 9"/>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0" name="Freeform 10"/>
          <p:cNvSpPr/>
          <p:nvPr/>
        </p:nvSpPr>
        <p:spPr>
          <a:xfrm rot="2871165">
            <a:off x="3979860" y="690958"/>
            <a:ext cx="282567" cy="282567"/>
          </a:xfrm>
          <a:custGeom>
            <a:avLst/>
            <a:gdLst/>
            <a:ahLst/>
            <a:cxnLst/>
            <a:rect l="l" t="t" r="r" b="b"/>
            <a:pathLst>
              <a:path w="282567" h="282567">
                <a:moveTo>
                  <a:pt x="0" y="0"/>
                </a:moveTo>
                <a:lnTo>
                  <a:pt x="282566" y="0"/>
                </a:lnTo>
                <a:lnTo>
                  <a:pt x="282566"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1" name="Freeform 11"/>
          <p:cNvSpPr/>
          <p:nvPr/>
        </p:nvSpPr>
        <p:spPr>
          <a:xfrm rot="2871165">
            <a:off x="16493260" y="887417"/>
            <a:ext cx="282567" cy="282567"/>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a:p>
        </p:txBody>
      </p:sp>
      <p:sp>
        <p:nvSpPr>
          <p:cNvPr id="12" name="Freeform 12"/>
          <p:cNvSpPr/>
          <p:nvPr/>
        </p:nvSpPr>
        <p:spPr>
          <a:xfrm rot="2700000">
            <a:off x="13672865" y="849067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3" name="Freeform 13"/>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a:p>
        </p:txBody>
      </p:sp>
      <p:sp>
        <p:nvSpPr>
          <p:cNvPr id="14" name="TextBox 14"/>
          <p:cNvSpPr txBox="1"/>
          <p:nvPr/>
        </p:nvSpPr>
        <p:spPr>
          <a:xfrm>
            <a:off x="1828801" y="771289"/>
            <a:ext cx="16230600" cy="1150828"/>
          </a:xfrm>
          <a:prstGeom prst="rect">
            <a:avLst/>
          </a:prstGeom>
        </p:spPr>
        <p:txBody>
          <a:bodyPr wrap="square" lIns="0" tIns="0" rIns="0" bIns="0" rtlCol="0" anchor="t">
            <a:spAutoFit/>
          </a:bodyPr>
          <a:lstStyle/>
          <a:p>
            <a:pPr algn="ctr">
              <a:lnSpc>
                <a:spcPts val="9900"/>
              </a:lnSpc>
            </a:pPr>
            <a:r>
              <a:rPr lang="en-US" sz="6000" b="1" dirty="0">
                <a:solidFill>
                  <a:srgbClr val="040404"/>
                </a:solidFill>
                <a:latin typeface="Open Sans Bold"/>
                <a:ea typeface="Open Sans Bold"/>
                <a:cs typeface="Open Sans Bold"/>
                <a:sym typeface="Open Sans Bold"/>
              </a:rPr>
              <a:t>Learning Outcomes…</a:t>
            </a:r>
          </a:p>
        </p:txBody>
      </p:sp>
      <p:grpSp>
        <p:nvGrpSpPr>
          <p:cNvPr id="16" name="Group 16"/>
          <p:cNvGrpSpPr/>
          <p:nvPr/>
        </p:nvGrpSpPr>
        <p:grpSpPr>
          <a:xfrm>
            <a:off x="16971666" y="5143500"/>
            <a:ext cx="575268" cy="57526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9" name="Group 19"/>
          <p:cNvGrpSpPr/>
          <p:nvPr/>
        </p:nvGrpSpPr>
        <p:grpSpPr>
          <a:xfrm>
            <a:off x="-287634" y="4685056"/>
            <a:ext cx="575268" cy="5752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22" name="Content Placeholder 2">
            <a:extLst>
              <a:ext uri="{FF2B5EF4-FFF2-40B4-BE49-F238E27FC236}">
                <a16:creationId xmlns:a16="http://schemas.microsoft.com/office/drawing/2014/main" id="{AAC7B84C-D3CE-4064-8F9D-898271B816DE}"/>
              </a:ext>
            </a:extLst>
          </p:cNvPr>
          <p:cNvSpPr txBox="1">
            <a:spLocks/>
          </p:cNvSpPr>
          <p:nvPr/>
        </p:nvSpPr>
        <p:spPr>
          <a:xfrm>
            <a:off x="2070473" y="3653817"/>
            <a:ext cx="12778227" cy="619107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E" sz="3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Developed by the provider</a:t>
            </a:r>
          </a:p>
          <a:p>
            <a:r>
              <a:rPr lang="en-IE"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Consistent</a:t>
            </a:r>
            <a:r>
              <a:rPr lang="en-IE" sz="3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with the learning outcomes in the award(s)</a:t>
            </a:r>
          </a:p>
          <a:p>
            <a:r>
              <a:rPr lang="en-IE" sz="3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Focus on the </a:t>
            </a:r>
            <a:r>
              <a:rPr lang="en-IE"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learning and learner </a:t>
            </a:r>
            <a:r>
              <a:rPr lang="en-IE" sz="3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The learner will …</a:t>
            </a:r>
          </a:p>
          <a:p>
            <a:r>
              <a:rPr lang="en-IE" sz="3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Focus on the </a:t>
            </a:r>
            <a:r>
              <a:rPr lang="en-IE"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essential knowledge, skills, competence </a:t>
            </a:r>
            <a:r>
              <a:rPr lang="en-IE" sz="3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that the learner must demonstrate, through assessment, to achieve certification</a:t>
            </a:r>
          </a:p>
          <a:p>
            <a:r>
              <a:rPr lang="en-IE" sz="3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Be </a:t>
            </a:r>
            <a:r>
              <a:rPr lang="en-IE"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assessable</a:t>
            </a:r>
          </a:p>
          <a:p>
            <a:r>
              <a:rPr lang="en-IE" sz="3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Be broad – avoid being too specific – avoid use of “to include” or “including”</a:t>
            </a:r>
          </a:p>
        </p:txBody>
      </p:sp>
    </p:spTree>
    <p:extLst>
      <p:ext uri="{BB962C8B-B14F-4D97-AF65-F5344CB8AC3E}">
        <p14:creationId xmlns:p14="http://schemas.microsoft.com/office/powerpoint/2010/main" val="35537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500"/>
                                        <p:tgtEl>
                                          <p:spTgt spid="2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2">
                                            <p:txEl>
                                              <p:pRg st="1" end="1"/>
                                            </p:txEl>
                                          </p:spTgt>
                                        </p:tgtEl>
                                        <p:attrNameLst>
                                          <p:attrName>style.visibility</p:attrName>
                                        </p:attrNameLst>
                                      </p:cBhvr>
                                      <p:to>
                                        <p:strVal val="visible"/>
                                      </p:to>
                                    </p:set>
                                    <p:animEffect transition="in" filter="wipe(left)">
                                      <p:cBhvr>
                                        <p:cTn id="10" dur="500"/>
                                        <p:tgtEl>
                                          <p:spTgt spid="22">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animEffect transition="in" filter="wipe(left)">
                                      <p:cBhvr>
                                        <p:cTn id="13" dur="500"/>
                                        <p:tgtEl>
                                          <p:spTgt spid="22">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22">
                                            <p:txEl>
                                              <p:pRg st="3" end="3"/>
                                            </p:txEl>
                                          </p:spTgt>
                                        </p:tgtEl>
                                        <p:attrNameLst>
                                          <p:attrName>style.visibility</p:attrName>
                                        </p:attrNameLst>
                                      </p:cBhvr>
                                      <p:to>
                                        <p:strVal val="visible"/>
                                      </p:to>
                                    </p:set>
                                    <p:animEffect transition="in" filter="wipe(left)">
                                      <p:cBhvr>
                                        <p:cTn id="16" dur="500"/>
                                        <p:tgtEl>
                                          <p:spTgt spid="22">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animEffect transition="in" filter="wipe(left)">
                                      <p:cBhvr>
                                        <p:cTn id="19" dur="500"/>
                                        <p:tgtEl>
                                          <p:spTgt spid="22">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22">
                                            <p:txEl>
                                              <p:pRg st="5" end="5"/>
                                            </p:txEl>
                                          </p:spTgt>
                                        </p:tgtEl>
                                        <p:attrNameLst>
                                          <p:attrName>style.visibility</p:attrName>
                                        </p:attrNameLst>
                                      </p:cBhvr>
                                      <p:to>
                                        <p:strVal val="visible"/>
                                      </p:to>
                                    </p:set>
                                    <p:animEffect transition="in" filter="wipe(left)">
                                      <p:cBhvr>
                                        <p:cTn id="22"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
        <p:nvSpPr>
          <p:cNvPr id="4" name="Freeform 4"/>
          <p:cNvSpPr/>
          <p:nvPr/>
        </p:nvSpPr>
        <p:spPr>
          <a:xfrm rot="2871165">
            <a:off x="558573" y="5284422"/>
            <a:ext cx="1427654" cy="1427654"/>
          </a:xfrm>
          <a:custGeom>
            <a:avLst/>
            <a:gdLst/>
            <a:ahLst/>
            <a:cxnLst/>
            <a:rect l="l" t="t" r="r" b="b"/>
            <a:pathLst>
              <a:path w="1427654" h="1427654">
                <a:moveTo>
                  <a:pt x="0" y="0"/>
                </a:moveTo>
                <a:lnTo>
                  <a:pt x="1427655" y="0"/>
                </a:lnTo>
                <a:lnTo>
                  <a:pt x="1427655" y="1427654"/>
                </a:lnTo>
                <a:lnTo>
                  <a:pt x="0" y="14276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a:p>
        </p:txBody>
      </p:sp>
      <p:sp>
        <p:nvSpPr>
          <p:cNvPr id="5" name="Freeform 5"/>
          <p:cNvSpPr/>
          <p:nvPr/>
        </p:nvSpPr>
        <p:spPr>
          <a:xfrm rot="2871165">
            <a:off x="1815506" y="4212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a:p>
        </p:txBody>
      </p:sp>
      <p:sp>
        <p:nvSpPr>
          <p:cNvPr id="6" name="Freeform 6"/>
          <p:cNvSpPr/>
          <p:nvPr/>
        </p:nvSpPr>
        <p:spPr>
          <a:xfrm rot="2700000">
            <a:off x="1853802" y="1003717"/>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a:p>
        </p:txBody>
      </p:sp>
      <p:sp>
        <p:nvSpPr>
          <p:cNvPr id="7" name="TextBox 7"/>
          <p:cNvSpPr txBox="1"/>
          <p:nvPr/>
        </p:nvSpPr>
        <p:spPr>
          <a:xfrm>
            <a:off x="533401" y="387934"/>
            <a:ext cx="17373600" cy="1183016"/>
          </a:xfrm>
          <a:prstGeom prst="rect">
            <a:avLst/>
          </a:prstGeom>
        </p:spPr>
        <p:txBody>
          <a:bodyPr wrap="square" lIns="0" tIns="0" rIns="0" bIns="0" rtlCol="0" anchor="t">
            <a:spAutoFit/>
          </a:bodyPr>
          <a:lstStyle/>
          <a:p>
            <a:pPr algn="ctr">
              <a:lnSpc>
                <a:spcPts val="9900"/>
              </a:lnSpc>
            </a:pPr>
            <a:r>
              <a:rPr lang="en-US" sz="6000" dirty="0">
                <a:solidFill>
                  <a:srgbClr val="040404"/>
                </a:solidFill>
                <a:latin typeface="Garet ExtraBold"/>
                <a:ea typeface="Garet ExtraBold"/>
                <a:cs typeface="Garet ExtraBold"/>
                <a:sym typeface="Garet ExtraBold"/>
              </a:rPr>
              <a:t>Learning Outcomes</a:t>
            </a:r>
          </a:p>
        </p:txBody>
      </p:sp>
      <p:grpSp>
        <p:nvGrpSpPr>
          <p:cNvPr id="8" name="Group 8"/>
          <p:cNvGrpSpPr/>
          <p:nvPr/>
        </p:nvGrpSpPr>
        <p:grpSpPr>
          <a:xfrm>
            <a:off x="10986245" y="1494301"/>
            <a:ext cx="7763999" cy="7763999"/>
            <a:chOff x="0" y="0"/>
            <a:chExt cx="10351998" cy="10351998"/>
          </a:xfrm>
        </p:grpSpPr>
        <p:sp>
          <p:nvSpPr>
            <p:cNvPr id="9" name="Freeform 9"/>
            <p:cNvSpPr/>
            <p:nvPr/>
          </p:nvSpPr>
          <p:spPr>
            <a:xfrm rot="2700000">
              <a:off x="1516015" y="1516015"/>
              <a:ext cx="7319968" cy="7319968"/>
            </a:xfrm>
            <a:custGeom>
              <a:avLst/>
              <a:gdLst/>
              <a:ahLst/>
              <a:cxnLst/>
              <a:rect l="l" t="t" r="r" b="b"/>
              <a:pathLst>
                <a:path w="7319968" h="7319968">
                  <a:moveTo>
                    <a:pt x="0" y="0"/>
                  </a:moveTo>
                  <a:lnTo>
                    <a:pt x="7319968" y="0"/>
                  </a:lnTo>
                  <a:lnTo>
                    <a:pt x="7319968" y="7319968"/>
                  </a:lnTo>
                  <a:lnTo>
                    <a:pt x="0" y="73199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a:p>
          </p:txBody>
        </p:sp>
        <p:grpSp>
          <p:nvGrpSpPr>
            <p:cNvPr id="10" name="Group 10"/>
            <p:cNvGrpSpPr>
              <a:grpSpLocks noChangeAspect="1"/>
            </p:cNvGrpSpPr>
            <p:nvPr/>
          </p:nvGrpSpPr>
          <p:grpSpPr>
            <a:xfrm rot="-2700000">
              <a:off x="2182219" y="2084023"/>
              <a:ext cx="5987561" cy="6183952"/>
              <a:chOff x="0" y="0"/>
              <a:chExt cx="6350000" cy="6558280"/>
            </a:xfrm>
          </p:grpSpPr>
          <p:sp>
            <p:nvSpPr>
              <p:cNvPr id="11" name="Freeform 1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11"/>
                <a:stretch>
                  <a:fillRect l="-27567" r="-27567"/>
                </a:stretch>
              </a:blipFill>
            </p:spPr>
            <p:txBody>
              <a:bodyPr/>
              <a:lstStyle/>
              <a:p>
                <a:endParaRPr lang="en-IE"/>
              </a:p>
            </p:txBody>
          </p:sp>
          <p:sp>
            <p:nvSpPr>
              <p:cNvPr id="12" name="Freeform 1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D100"/>
              </a:solidFill>
            </p:spPr>
            <p:txBody>
              <a:bodyPr/>
              <a:lstStyle/>
              <a:p>
                <a:endParaRPr lang="en-IE"/>
              </a:p>
            </p:txBody>
          </p:sp>
        </p:grpSp>
      </p:grpSp>
      <p:grpSp>
        <p:nvGrpSpPr>
          <p:cNvPr id="13" name="Group 13"/>
          <p:cNvGrpSpPr/>
          <p:nvPr/>
        </p:nvGrpSpPr>
        <p:grpSpPr>
          <a:xfrm>
            <a:off x="-287634" y="4855866"/>
            <a:ext cx="575268" cy="5752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9C78"/>
            </a:solidFill>
          </p:spPr>
          <p:txBody>
            <a:bodyPr/>
            <a:lstStyle/>
            <a:p>
              <a:endParaRPr lang="en-IE"/>
            </a:p>
          </p:txBody>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aphicFrame>
        <p:nvGraphicFramePr>
          <p:cNvPr id="17" name="Diagram 16">
            <a:extLst>
              <a:ext uri="{FF2B5EF4-FFF2-40B4-BE49-F238E27FC236}">
                <a16:creationId xmlns:a16="http://schemas.microsoft.com/office/drawing/2014/main" id="{9D38078D-303A-4023-8B14-4FD754C9BB8A}"/>
              </a:ext>
            </a:extLst>
          </p:cNvPr>
          <p:cNvGraphicFramePr/>
          <p:nvPr>
            <p:extLst>
              <p:ext uri="{D42A27DB-BD31-4B8C-83A1-F6EECF244321}">
                <p14:modId xmlns:p14="http://schemas.microsoft.com/office/powerpoint/2010/main" val="2216829242"/>
              </p:ext>
            </p:extLst>
          </p:nvPr>
        </p:nvGraphicFramePr>
        <p:xfrm>
          <a:off x="3048821" y="1104900"/>
          <a:ext cx="12192000" cy="8128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8" name="Cross 17">
            <a:extLst>
              <a:ext uri="{FF2B5EF4-FFF2-40B4-BE49-F238E27FC236}">
                <a16:creationId xmlns:a16="http://schemas.microsoft.com/office/drawing/2014/main" id="{693F3C97-33B8-4F4E-B3F1-76A041905E5F}"/>
              </a:ext>
            </a:extLst>
          </p:cNvPr>
          <p:cNvSpPr/>
          <p:nvPr/>
        </p:nvSpPr>
        <p:spPr>
          <a:xfrm>
            <a:off x="6572278" y="4762500"/>
            <a:ext cx="705100" cy="800897"/>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Cross 18">
            <a:extLst>
              <a:ext uri="{FF2B5EF4-FFF2-40B4-BE49-F238E27FC236}">
                <a16:creationId xmlns:a16="http://schemas.microsoft.com/office/drawing/2014/main" id="{3F471A05-758F-4319-9DD5-B0F087B118DB}"/>
              </a:ext>
            </a:extLst>
          </p:cNvPr>
          <p:cNvSpPr/>
          <p:nvPr/>
        </p:nvSpPr>
        <p:spPr>
          <a:xfrm>
            <a:off x="11055871" y="4743051"/>
            <a:ext cx="705100" cy="800897"/>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Rectangle 19">
            <a:extLst>
              <a:ext uri="{FF2B5EF4-FFF2-40B4-BE49-F238E27FC236}">
                <a16:creationId xmlns:a16="http://schemas.microsoft.com/office/drawing/2014/main" id="{1A9AE659-B937-4E0A-9B31-1AE21C35D22D}"/>
              </a:ext>
            </a:extLst>
          </p:cNvPr>
          <p:cNvSpPr/>
          <p:nvPr/>
        </p:nvSpPr>
        <p:spPr>
          <a:xfrm>
            <a:off x="605582" y="8159984"/>
            <a:ext cx="12801599" cy="1323439"/>
          </a:xfrm>
          <a:prstGeom prst="rect">
            <a:avLst/>
          </a:prstGeom>
        </p:spPr>
        <p:txBody>
          <a:bodyPr wrap="square">
            <a:spAutoFit/>
          </a:bodyPr>
          <a:lstStyle/>
          <a:p>
            <a:r>
              <a:rPr lang="en-IE" sz="4000" dirty="0">
                <a:solidFill>
                  <a:srgbClr val="7030A0"/>
                </a:solidFill>
              </a:rPr>
              <a:t>Apply</a:t>
            </a:r>
            <a:r>
              <a:rPr lang="en-IE" dirty="0"/>
              <a:t> </a:t>
            </a:r>
            <a:r>
              <a:rPr lang="en-IE" sz="4000" dirty="0">
                <a:solidFill>
                  <a:srgbClr val="5767B4"/>
                </a:solidFill>
              </a:rPr>
              <a:t>all necessary health and safety rules and regulations </a:t>
            </a:r>
            <a:r>
              <a:rPr lang="en-IE" sz="4000" dirty="0">
                <a:solidFill>
                  <a:srgbClr val="4BACC6"/>
                </a:solidFill>
              </a:rPr>
              <a:t>when working in a farm environment, under supervision</a:t>
            </a:r>
          </a:p>
        </p:txBody>
      </p:sp>
      <p:sp>
        <p:nvSpPr>
          <p:cNvPr id="21" name="TextBox 20">
            <a:extLst>
              <a:ext uri="{FF2B5EF4-FFF2-40B4-BE49-F238E27FC236}">
                <a16:creationId xmlns:a16="http://schemas.microsoft.com/office/drawing/2014/main" id="{9A1D7D00-D322-4E72-AAD2-E435DF0F2149}"/>
              </a:ext>
            </a:extLst>
          </p:cNvPr>
          <p:cNvSpPr txBox="1"/>
          <p:nvPr/>
        </p:nvSpPr>
        <p:spPr>
          <a:xfrm>
            <a:off x="558124" y="7617073"/>
            <a:ext cx="10790204" cy="584775"/>
          </a:xfrm>
          <a:prstGeom prst="rect">
            <a:avLst/>
          </a:prstGeom>
          <a:noFill/>
        </p:spPr>
        <p:txBody>
          <a:bodyPr wrap="square" rtlCol="0">
            <a:spAutoFit/>
          </a:bodyPr>
          <a:lstStyle/>
          <a:p>
            <a:r>
              <a:rPr lang="en-IE" sz="3200" i="1" dirty="0"/>
              <a:t>The learner will be able to…</a:t>
            </a:r>
            <a:endParaRPr lang="en-IE" sz="3200" dirty="0"/>
          </a:p>
        </p:txBody>
      </p:sp>
    </p:spTree>
    <p:extLst>
      <p:ext uri="{BB962C8B-B14F-4D97-AF65-F5344CB8AC3E}">
        <p14:creationId xmlns:p14="http://schemas.microsoft.com/office/powerpoint/2010/main" val="3495943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468410" y="408972"/>
            <a:ext cx="18000366" cy="1194751"/>
          </a:xfrm>
          <a:prstGeom prst="rect">
            <a:avLst/>
          </a:prstGeom>
        </p:spPr>
        <p:txBody>
          <a:bodyPr lIns="0" tIns="0" rIns="0" bIns="0" rtlCol="0" anchor="t">
            <a:spAutoFit/>
          </a:bodyPr>
          <a:lstStyle/>
          <a:p>
            <a:pPr algn="ctr">
              <a:lnSpc>
                <a:spcPts val="9900"/>
              </a:lnSpc>
            </a:pPr>
            <a:r>
              <a:rPr lang="en-US" sz="7200" b="1" dirty="0"/>
              <a:t>Writing Learning Outcomes</a:t>
            </a:r>
            <a:endParaRPr lang="en-US" sz="7200" b="1" dirty="0">
              <a:solidFill>
                <a:srgbClr val="FFFFFF"/>
              </a:solidFill>
              <a:latin typeface="Open Sans Bold"/>
              <a:ea typeface="Open Sans Bold"/>
              <a:cs typeface="Open Sans Bold"/>
              <a:sym typeface="Open Sans Bold"/>
            </a:endParaRPr>
          </a:p>
        </p:txBody>
      </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sp>
        <p:nvSpPr>
          <p:cNvPr id="10" name="Content Placeholder 2">
            <a:extLst>
              <a:ext uri="{FF2B5EF4-FFF2-40B4-BE49-F238E27FC236}">
                <a16:creationId xmlns:a16="http://schemas.microsoft.com/office/drawing/2014/main" id="{F42490BC-E734-4186-A9AB-EDA3B6C19105}"/>
              </a:ext>
            </a:extLst>
          </p:cNvPr>
          <p:cNvSpPr txBox="1">
            <a:spLocks/>
          </p:cNvSpPr>
          <p:nvPr/>
        </p:nvSpPr>
        <p:spPr>
          <a:xfrm>
            <a:off x="2663280" y="2983260"/>
            <a:ext cx="15091320" cy="7128792"/>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0">
              <a:buFont typeface="Arial" pitchFamily="34" charset="0"/>
              <a:buNone/>
            </a:pPr>
            <a:r>
              <a:rPr lang="en-US" altLang="en-US" sz="4200" b="1" dirty="0"/>
              <a:t>Keep it simple; avoid overly complex statements</a:t>
            </a:r>
          </a:p>
          <a:p>
            <a:pPr lvl="1"/>
            <a:r>
              <a:rPr lang="en-US" altLang="en-US" sz="4200" dirty="0"/>
              <a:t>Start each learning outcome with an </a:t>
            </a:r>
            <a:r>
              <a:rPr lang="en-US" altLang="en-US" sz="4200" b="1" dirty="0">
                <a:solidFill>
                  <a:srgbClr val="C00000"/>
                </a:solidFill>
              </a:rPr>
              <a:t>action verb</a:t>
            </a:r>
          </a:p>
          <a:p>
            <a:pPr lvl="1"/>
            <a:r>
              <a:rPr lang="en-US" altLang="en-US" sz="4200" dirty="0"/>
              <a:t>Follow with the </a:t>
            </a:r>
            <a:r>
              <a:rPr lang="en-US" altLang="en-US" sz="4200" b="1" dirty="0">
                <a:solidFill>
                  <a:schemeClr val="tx2">
                    <a:lumMod val="60000"/>
                    <a:lumOff val="40000"/>
                  </a:schemeClr>
                </a:solidFill>
              </a:rPr>
              <a:t>object of the verb</a:t>
            </a:r>
          </a:p>
          <a:p>
            <a:pPr lvl="1"/>
            <a:r>
              <a:rPr lang="en-US" altLang="en-US" sz="4200" dirty="0"/>
              <a:t>Complete with an </a:t>
            </a:r>
            <a:r>
              <a:rPr lang="en-US" altLang="en-US" sz="4200" b="1" dirty="0">
                <a:solidFill>
                  <a:schemeClr val="accent3">
                    <a:lumMod val="75000"/>
                  </a:schemeClr>
                </a:solidFill>
              </a:rPr>
              <a:t>indication of the context</a:t>
            </a:r>
          </a:p>
          <a:p>
            <a:pPr marL="171450" indent="0">
              <a:buFont typeface="Arial" pitchFamily="34" charset="0"/>
              <a:buNone/>
            </a:pPr>
            <a:r>
              <a:rPr lang="en-US" altLang="en-US" sz="4200" b="1" dirty="0"/>
              <a:t>Examples, the learner will be able to:</a:t>
            </a:r>
          </a:p>
          <a:p>
            <a:pPr lvl="1"/>
            <a:r>
              <a:rPr lang="en-US" sz="4200" b="1" dirty="0">
                <a:solidFill>
                  <a:srgbClr val="C00000"/>
                </a:solidFill>
              </a:rPr>
              <a:t>Engage</a:t>
            </a:r>
            <a:r>
              <a:rPr lang="en-US" sz="4200" b="1" dirty="0"/>
              <a:t> </a:t>
            </a:r>
            <a:r>
              <a:rPr lang="en-US" sz="4200" b="1" dirty="0">
                <a:solidFill>
                  <a:schemeClr val="accent5">
                    <a:lumMod val="75000"/>
                  </a:schemeClr>
                </a:solidFill>
              </a:rPr>
              <a:t>in critical reflection </a:t>
            </a:r>
            <a:r>
              <a:rPr lang="en-US" sz="4200" b="1" dirty="0">
                <a:solidFill>
                  <a:schemeClr val="accent3">
                    <a:lumMod val="75000"/>
                  </a:schemeClr>
                </a:solidFill>
              </a:rPr>
              <a:t>to support the development of professional practice</a:t>
            </a:r>
          </a:p>
          <a:p>
            <a:pPr lvl="1"/>
            <a:r>
              <a:rPr lang="en-US" altLang="en-US" sz="4200" b="1" dirty="0">
                <a:solidFill>
                  <a:srgbClr val="C00000"/>
                </a:solidFill>
              </a:rPr>
              <a:t>Explain</a:t>
            </a:r>
            <a:r>
              <a:rPr lang="en-US" altLang="en-US" sz="4200" b="1" dirty="0">
                <a:solidFill>
                  <a:schemeClr val="accent3">
                    <a:lumMod val="75000"/>
                  </a:schemeClr>
                </a:solidFill>
              </a:rPr>
              <a:t> </a:t>
            </a:r>
            <a:r>
              <a:rPr lang="en-US" altLang="en-US" sz="4200" b="1" dirty="0">
                <a:solidFill>
                  <a:schemeClr val="tx2">
                    <a:lumMod val="60000"/>
                    <a:lumOff val="40000"/>
                  </a:schemeClr>
                </a:solidFill>
              </a:rPr>
              <a:t>how to use a broad range of relevant reports </a:t>
            </a:r>
            <a:r>
              <a:rPr lang="en-US" altLang="en-US" sz="4200" b="1" dirty="0">
                <a:solidFill>
                  <a:schemeClr val="accent3">
                    <a:lumMod val="75000"/>
                  </a:schemeClr>
                </a:solidFill>
              </a:rPr>
              <a:t>to track company expenses</a:t>
            </a:r>
          </a:p>
          <a:p>
            <a:pPr lvl="1"/>
            <a:r>
              <a:rPr lang="en-US" altLang="en-US" sz="4200" b="1" dirty="0">
                <a:solidFill>
                  <a:srgbClr val="C00000"/>
                </a:solidFill>
              </a:rPr>
              <a:t>Apply</a:t>
            </a:r>
            <a:r>
              <a:rPr lang="en-US" altLang="en-US" sz="4200" b="1" dirty="0">
                <a:solidFill>
                  <a:schemeClr val="accent2"/>
                </a:solidFill>
              </a:rPr>
              <a:t> </a:t>
            </a:r>
            <a:r>
              <a:rPr lang="en-US" altLang="en-US" sz="4200" b="1" dirty="0">
                <a:solidFill>
                  <a:schemeClr val="tx2">
                    <a:lumMod val="60000"/>
                    <a:lumOff val="40000"/>
                  </a:schemeClr>
                </a:solidFill>
              </a:rPr>
              <a:t>fundamental conflict resolution practices </a:t>
            </a:r>
            <a:r>
              <a:rPr lang="en-US" altLang="en-US" sz="4200" b="1" dirty="0">
                <a:solidFill>
                  <a:schemeClr val="accent3">
                    <a:lumMod val="75000"/>
                  </a:schemeClr>
                </a:solidFill>
              </a:rPr>
              <a:t>in the workplace</a:t>
            </a:r>
          </a:p>
          <a:p>
            <a:pPr lvl="1"/>
            <a:r>
              <a:rPr lang="en-US" altLang="en-US" sz="4200" b="1" dirty="0">
                <a:solidFill>
                  <a:srgbClr val="C00000"/>
                </a:solidFill>
              </a:rPr>
              <a:t>List</a:t>
            </a:r>
            <a:r>
              <a:rPr lang="en-US" altLang="en-US" sz="4200" b="1" dirty="0">
                <a:solidFill>
                  <a:schemeClr val="accent3">
                    <a:lumMod val="75000"/>
                  </a:schemeClr>
                </a:solidFill>
              </a:rPr>
              <a:t> </a:t>
            </a:r>
            <a:r>
              <a:rPr lang="en-US" altLang="en-US" sz="4200" b="1" dirty="0">
                <a:solidFill>
                  <a:schemeClr val="tx2">
                    <a:lumMod val="60000"/>
                    <a:lumOff val="40000"/>
                  </a:schemeClr>
                </a:solidFill>
              </a:rPr>
              <a:t>the steps involved in patient assessment, </a:t>
            </a:r>
            <a:r>
              <a:rPr lang="en-US" altLang="en-US" sz="4200" b="1" dirty="0">
                <a:solidFill>
                  <a:schemeClr val="accent3">
                    <a:lumMod val="75000"/>
                  </a:schemeClr>
                </a:solidFill>
              </a:rPr>
              <a:t>including procedures for specific tests.</a:t>
            </a:r>
          </a:p>
        </p:txBody>
      </p:sp>
      <p:graphicFrame>
        <p:nvGraphicFramePr>
          <p:cNvPr id="13" name="Table 12">
            <a:extLst>
              <a:ext uri="{FF2B5EF4-FFF2-40B4-BE49-F238E27FC236}">
                <a16:creationId xmlns:a16="http://schemas.microsoft.com/office/drawing/2014/main" id="{70E463FE-C630-46F6-98E3-388E5739F7EB}"/>
              </a:ext>
            </a:extLst>
          </p:cNvPr>
          <p:cNvGraphicFramePr>
            <a:graphicFrameLocks noGrp="1"/>
          </p:cNvGraphicFramePr>
          <p:nvPr>
            <p:extLst>
              <p:ext uri="{D42A27DB-BD31-4B8C-83A1-F6EECF244321}">
                <p14:modId xmlns:p14="http://schemas.microsoft.com/office/powerpoint/2010/main" val="2711786633"/>
              </p:ext>
            </p:extLst>
          </p:nvPr>
        </p:nvGraphicFramePr>
        <p:xfrm>
          <a:off x="3810000" y="1623060"/>
          <a:ext cx="12205356" cy="1234440"/>
        </p:xfrm>
        <a:graphic>
          <a:graphicData uri="http://schemas.openxmlformats.org/drawingml/2006/table">
            <a:tbl>
              <a:tblPr firstRow="1" bandRow="1">
                <a:tableStyleId>{5C22544A-7EE6-4342-B048-85BDC9FD1C3A}</a:tableStyleId>
              </a:tblPr>
              <a:tblGrid>
                <a:gridCol w="4068452">
                  <a:extLst>
                    <a:ext uri="{9D8B030D-6E8A-4147-A177-3AD203B41FA5}">
                      <a16:colId xmlns:a16="http://schemas.microsoft.com/office/drawing/2014/main" val="4141024725"/>
                    </a:ext>
                  </a:extLst>
                </a:gridCol>
                <a:gridCol w="4068452">
                  <a:extLst>
                    <a:ext uri="{9D8B030D-6E8A-4147-A177-3AD203B41FA5}">
                      <a16:colId xmlns:a16="http://schemas.microsoft.com/office/drawing/2014/main" val="4113151953"/>
                    </a:ext>
                  </a:extLst>
                </a:gridCol>
                <a:gridCol w="4068452">
                  <a:extLst>
                    <a:ext uri="{9D8B030D-6E8A-4147-A177-3AD203B41FA5}">
                      <a16:colId xmlns:a16="http://schemas.microsoft.com/office/drawing/2014/main" val="2178509069"/>
                    </a:ext>
                  </a:extLst>
                </a:gridCol>
              </a:tblGrid>
              <a:tr h="1234440">
                <a:tc>
                  <a:txBody>
                    <a:bodyPr/>
                    <a:lstStyle/>
                    <a:p>
                      <a:pPr algn="ctr"/>
                      <a:r>
                        <a:rPr lang="en-US" sz="3600" dirty="0"/>
                        <a:t>Action</a:t>
                      </a:r>
                      <a:r>
                        <a:rPr lang="en-US" sz="3600" baseline="0" dirty="0"/>
                        <a:t> Verb</a:t>
                      </a:r>
                      <a:endParaRPr lang="en-IE" sz="3600" dirty="0"/>
                    </a:p>
                  </a:txBody>
                  <a:tcPr marL="137160" marR="137160" marT="68580" marB="68580" anchor="ctr">
                    <a:solidFill>
                      <a:srgbClr val="C00000"/>
                    </a:solidFill>
                  </a:tcPr>
                </a:tc>
                <a:tc>
                  <a:txBody>
                    <a:bodyPr/>
                    <a:lstStyle/>
                    <a:p>
                      <a:pPr algn="ctr"/>
                      <a:r>
                        <a:rPr lang="en-US" sz="3600" dirty="0"/>
                        <a:t>Object of the verb</a:t>
                      </a:r>
                      <a:endParaRPr lang="en-IE" sz="3600" dirty="0"/>
                    </a:p>
                  </a:txBody>
                  <a:tcPr marL="137160" marR="137160" marT="68580" marB="68580" anchor="ctr">
                    <a:solidFill>
                      <a:schemeClr val="tx2">
                        <a:lumMod val="60000"/>
                        <a:lumOff val="40000"/>
                      </a:schemeClr>
                    </a:solidFill>
                  </a:tcPr>
                </a:tc>
                <a:tc>
                  <a:txBody>
                    <a:bodyPr/>
                    <a:lstStyle/>
                    <a:p>
                      <a:pPr algn="ctr"/>
                      <a:r>
                        <a:rPr lang="en-US" sz="3600" dirty="0"/>
                        <a:t>Indication of the context</a:t>
                      </a:r>
                      <a:endParaRPr lang="en-IE" sz="3600" dirty="0"/>
                    </a:p>
                  </a:txBody>
                  <a:tcPr marL="137160" marR="137160" marT="68580" marB="68580" anchor="ctr">
                    <a:solidFill>
                      <a:schemeClr val="accent3">
                        <a:lumMod val="75000"/>
                      </a:schemeClr>
                    </a:solidFill>
                  </a:tcPr>
                </a:tc>
                <a:extLst>
                  <a:ext uri="{0D108BD9-81ED-4DB2-BD59-A6C34878D82A}">
                    <a16:rowId xmlns:a16="http://schemas.microsoft.com/office/drawing/2014/main" val="2513921015"/>
                  </a:ext>
                </a:extLst>
              </a:tr>
            </a:tbl>
          </a:graphicData>
        </a:graphic>
      </p:graphicFrame>
    </p:spTree>
    <p:extLst>
      <p:ext uri="{BB962C8B-B14F-4D97-AF65-F5344CB8AC3E}">
        <p14:creationId xmlns:p14="http://schemas.microsoft.com/office/powerpoint/2010/main" val="2815005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746967" y="7289965"/>
            <a:ext cx="1332444" cy="1332444"/>
          </a:xfrm>
          <a:custGeom>
            <a:avLst/>
            <a:gdLst/>
            <a:ahLst/>
            <a:cxnLst/>
            <a:rect l="l" t="t" r="r" b="b"/>
            <a:pathLst>
              <a:path w="1332444" h="1332444">
                <a:moveTo>
                  <a:pt x="0" y="0"/>
                </a:moveTo>
                <a:lnTo>
                  <a:pt x="1332444" y="0"/>
                </a:lnTo>
                <a:lnTo>
                  <a:pt x="1332444" y="1332443"/>
                </a:lnTo>
                <a:lnTo>
                  <a:pt x="0" y="13324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575948" y="8446142"/>
            <a:ext cx="4129182" cy="4129182"/>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5" name="Freeform 5"/>
          <p:cNvSpPr/>
          <p:nvPr/>
        </p:nvSpPr>
        <p:spPr>
          <a:xfrm rot="2871165">
            <a:off x="4347232" y="96795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6" name="Freeform 6"/>
          <p:cNvSpPr/>
          <p:nvPr/>
        </p:nvSpPr>
        <p:spPr>
          <a:xfrm rot="2700000">
            <a:off x="3518199" y="8531919"/>
            <a:ext cx="1190046" cy="1190046"/>
          </a:xfrm>
          <a:custGeom>
            <a:avLst/>
            <a:gdLst/>
            <a:ahLst/>
            <a:cxnLst/>
            <a:rect l="l" t="t" r="r" b="b"/>
            <a:pathLst>
              <a:path w="1190046" h="1190046">
                <a:moveTo>
                  <a:pt x="0" y="0"/>
                </a:moveTo>
                <a:lnTo>
                  <a:pt x="1190047" y="0"/>
                </a:lnTo>
                <a:lnTo>
                  <a:pt x="1190047" y="1190047"/>
                </a:lnTo>
                <a:lnTo>
                  <a:pt x="0" y="1190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txBody>
            <a:bodyPr/>
            <a:lstStyle/>
            <a:p>
              <a:endParaRPr lang="en-IE"/>
            </a:p>
          </p:txBody>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204335" y="8165925"/>
            <a:ext cx="568616" cy="5686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462"/>
            </a:solidFill>
          </p:spPr>
          <p:txBody>
            <a:bodyPr/>
            <a:lstStyle/>
            <a:p>
              <a:endParaRPr lang="en-IE"/>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3" name="Group 13"/>
          <p:cNvGrpSpPr>
            <a:grpSpLocks noChangeAspect="1"/>
          </p:cNvGrpSpPr>
          <p:nvPr/>
        </p:nvGrpSpPr>
        <p:grpSpPr>
          <a:xfrm>
            <a:off x="1028700" y="2001547"/>
            <a:ext cx="6283906" cy="6283906"/>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10"/>
              <a:stretch>
                <a:fillRect l="-37719" r="-37719"/>
              </a:stretch>
            </a:blipFill>
          </p:spPr>
          <p:txBody>
            <a:bodyPr/>
            <a:lstStyle/>
            <a:p>
              <a:endParaRPr lang="en-IE"/>
            </a:p>
          </p:txBody>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txBody>
            <a:bodyPr/>
            <a:lstStyle/>
            <a:p>
              <a:endParaRPr lang="en-IE"/>
            </a:p>
          </p:txBody>
        </p:sp>
      </p:grpSp>
      <p:sp>
        <p:nvSpPr>
          <p:cNvPr id="16" name="TextBox 16"/>
          <p:cNvSpPr txBox="1"/>
          <p:nvPr/>
        </p:nvSpPr>
        <p:spPr>
          <a:xfrm>
            <a:off x="8153401" y="3867810"/>
            <a:ext cx="9525000" cy="1231106"/>
          </a:xfrm>
          <a:prstGeom prst="rect">
            <a:avLst/>
          </a:prstGeom>
        </p:spPr>
        <p:txBody>
          <a:bodyPr wrap="square" lIns="0" tIns="0" rIns="0" bIns="0" rtlCol="0" anchor="t">
            <a:spAutoFit/>
          </a:bodyPr>
          <a:lstStyle/>
          <a:p>
            <a:r>
              <a:rPr lang="en-IE" sz="8000" b="1" dirty="0">
                <a:solidFill>
                  <a:srgbClr val="002060"/>
                </a:solidFill>
              </a:rPr>
              <a:t>Verbs Drive Action!</a:t>
            </a:r>
          </a:p>
        </p:txBody>
      </p:sp>
    </p:spTree>
    <p:extLst>
      <p:ext uri="{BB962C8B-B14F-4D97-AF65-F5344CB8AC3E}">
        <p14:creationId xmlns:p14="http://schemas.microsoft.com/office/powerpoint/2010/main" val="3330267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746967" y="7289965"/>
            <a:ext cx="1332444" cy="1332444"/>
          </a:xfrm>
          <a:custGeom>
            <a:avLst/>
            <a:gdLst/>
            <a:ahLst/>
            <a:cxnLst/>
            <a:rect l="l" t="t" r="r" b="b"/>
            <a:pathLst>
              <a:path w="1332444" h="1332444">
                <a:moveTo>
                  <a:pt x="0" y="0"/>
                </a:moveTo>
                <a:lnTo>
                  <a:pt x="1332444" y="0"/>
                </a:lnTo>
                <a:lnTo>
                  <a:pt x="1332444" y="1332443"/>
                </a:lnTo>
                <a:lnTo>
                  <a:pt x="0" y="13324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rot="2700000">
            <a:off x="-575948" y="8446142"/>
            <a:ext cx="4129182" cy="4129182"/>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2871165">
            <a:off x="4347232" y="96795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2700000">
            <a:off x="3518199" y="8531919"/>
            <a:ext cx="1190046" cy="1190046"/>
          </a:xfrm>
          <a:custGeom>
            <a:avLst/>
            <a:gdLst/>
            <a:ahLst/>
            <a:cxnLst/>
            <a:rect l="l" t="t" r="r" b="b"/>
            <a:pathLst>
              <a:path w="1190046" h="1190046">
                <a:moveTo>
                  <a:pt x="0" y="0"/>
                </a:moveTo>
                <a:lnTo>
                  <a:pt x="1190047" y="0"/>
                </a:lnTo>
                <a:lnTo>
                  <a:pt x="1190047" y="1190047"/>
                </a:lnTo>
                <a:lnTo>
                  <a:pt x="0" y="11900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204335" y="8165925"/>
            <a:ext cx="568616" cy="5686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462"/>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3" name="Group 13"/>
          <p:cNvGrpSpPr>
            <a:grpSpLocks noChangeAspect="1"/>
          </p:cNvGrpSpPr>
          <p:nvPr/>
        </p:nvGrpSpPr>
        <p:grpSpPr>
          <a:xfrm>
            <a:off x="1028700" y="2001547"/>
            <a:ext cx="6283906" cy="6283906"/>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13"/>
              <a:stretch>
                <a:fillRect l="-37719" r="-37719"/>
              </a:stretch>
            </a:blipFill>
          </p:spPr>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sp>
      </p:grpSp>
      <p:sp>
        <p:nvSpPr>
          <p:cNvPr id="16" name="TextBox 16"/>
          <p:cNvSpPr txBox="1"/>
          <p:nvPr/>
        </p:nvSpPr>
        <p:spPr>
          <a:xfrm>
            <a:off x="5715000" y="267997"/>
            <a:ext cx="11887200" cy="2424895"/>
          </a:xfrm>
          <a:prstGeom prst="rect">
            <a:avLst/>
          </a:prstGeom>
        </p:spPr>
        <p:txBody>
          <a:bodyPr wrap="square" lIns="0" tIns="0" rIns="0" bIns="0" rtlCol="0" anchor="t">
            <a:spAutoFit/>
          </a:bodyPr>
          <a:lstStyle/>
          <a:p>
            <a:pPr algn="ctr">
              <a:lnSpc>
                <a:spcPts val="9900"/>
              </a:lnSpc>
            </a:pPr>
            <a:r>
              <a:rPr lang="en-US" sz="6000" b="1" dirty="0">
                <a:hlinkClick r:id="rId14"/>
              </a:rPr>
              <a:t>ETBI Digital Library</a:t>
            </a:r>
          </a:p>
          <a:p>
            <a:pPr algn="ctr">
              <a:lnSpc>
                <a:spcPts val="9900"/>
              </a:lnSpc>
            </a:pPr>
            <a:r>
              <a:rPr lang="en-US" sz="6000" b="1" dirty="0">
                <a:solidFill>
                  <a:srgbClr val="040404"/>
                </a:solidFill>
                <a:ea typeface="Garet ExtraBold"/>
                <a:cs typeface="Garet ExtraBold"/>
                <a:sym typeface="Garet ExtraBold"/>
                <a:hlinkClick r:id="rId14"/>
              </a:rPr>
              <a:t>Resource Bank</a:t>
            </a:r>
            <a:endParaRPr lang="en-US" sz="6000" b="1" dirty="0">
              <a:solidFill>
                <a:srgbClr val="040404"/>
              </a:solidFill>
              <a:ea typeface="Garet ExtraBold"/>
              <a:cs typeface="Garet ExtraBold"/>
              <a:sym typeface="Garet ExtraBold"/>
            </a:endParaRPr>
          </a:p>
        </p:txBody>
      </p:sp>
      <p:pic>
        <p:nvPicPr>
          <p:cNvPr id="17" name="Podcast on Writing and Using Learning Outcomes Dr Declan Kennedy">
            <a:hlinkClick r:id="" action="ppaction://media"/>
            <a:extLst>
              <a:ext uri="{FF2B5EF4-FFF2-40B4-BE49-F238E27FC236}">
                <a16:creationId xmlns:a16="http://schemas.microsoft.com/office/drawing/2014/main" id="{B5046351-C668-4B2B-85FD-6A209CAD992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013990" y="3238500"/>
            <a:ext cx="3048000" cy="3048000"/>
          </a:xfrm>
          <a:prstGeom prst="rect">
            <a:avLst/>
          </a:prstGeom>
        </p:spPr>
      </p:pic>
      <p:pic>
        <p:nvPicPr>
          <p:cNvPr id="19" name="Picture 18">
            <a:extLst>
              <a:ext uri="{FF2B5EF4-FFF2-40B4-BE49-F238E27FC236}">
                <a16:creationId xmlns:a16="http://schemas.microsoft.com/office/drawing/2014/main" id="{B9436600-7DA9-4A02-94AF-C880F063DC02}"/>
              </a:ext>
            </a:extLst>
          </p:cNvPr>
          <p:cNvPicPr>
            <a:picLocks noChangeAspect="1"/>
          </p:cNvPicPr>
          <p:nvPr/>
        </p:nvPicPr>
        <p:blipFill>
          <a:blip r:embed="rId16"/>
          <a:stretch>
            <a:fillRect/>
          </a:stretch>
        </p:blipFill>
        <p:spPr>
          <a:xfrm>
            <a:off x="12626101" y="2836243"/>
            <a:ext cx="3924919" cy="5614987"/>
          </a:xfrm>
          <a:prstGeom prst="rect">
            <a:avLst/>
          </a:prstGeom>
        </p:spPr>
      </p:pic>
      <p:pic>
        <p:nvPicPr>
          <p:cNvPr id="20" name="Graphic 19" descr="Video camera">
            <a:extLst>
              <a:ext uri="{FF2B5EF4-FFF2-40B4-BE49-F238E27FC236}">
                <a16:creationId xmlns:a16="http://schemas.microsoft.com/office/drawing/2014/main" id="{A31D5E59-ABDE-423D-9EAF-3D5469CF7FA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972462" y="6399212"/>
            <a:ext cx="3113950" cy="3113950"/>
          </a:xfrm>
          <a:prstGeom prst="rect">
            <a:avLst/>
          </a:prstGeom>
        </p:spPr>
      </p:pic>
    </p:spTree>
    <p:extLst>
      <p:ext uri="{BB962C8B-B14F-4D97-AF65-F5344CB8AC3E}">
        <p14:creationId xmlns:p14="http://schemas.microsoft.com/office/powerpoint/2010/main" val="97812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24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468410" y="408972"/>
            <a:ext cx="17514790" cy="1285875"/>
          </a:xfrm>
          <a:prstGeom prst="rect">
            <a:avLst/>
          </a:prstGeom>
        </p:spPr>
        <p:txBody>
          <a:bodyPr wrap="square" lIns="0" tIns="0" rIns="0" bIns="0" rtlCol="0" anchor="t">
            <a:spAutoFit/>
          </a:bodyPr>
          <a:lstStyle/>
          <a:p>
            <a:pPr algn="ctr">
              <a:lnSpc>
                <a:spcPts val="9900"/>
              </a:lnSpc>
            </a:pPr>
            <a:r>
              <a:rPr lang="en-US" sz="9000" b="1" dirty="0">
                <a:solidFill>
                  <a:srgbClr val="002060"/>
                </a:solidFill>
                <a:latin typeface="Open Sans Bold"/>
                <a:ea typeface="Open Sans Bold"/>
                <a:cs typeface="Open Sans Bold"/>
                <a:sym typeface="Open Sans Bold"/>
              </a:rPr>
              <a:t>Bloom’s Taxonomy</a:t>
            </a:r>
            <a:endParaRPr lang="en-US" sz="9000" b="1" dirty="0">
              <a:solidFill>
                <a:srgbClr val="FFFFFF"/>
              </a:solidFill>
              <a:latin typeface="Open Sans Bold"/>
              <a:ea typeface="Open Sans Bold"/>
              <a:cs typeface="Open Sans Bold"/>
              <a:sym typeface="Open Sans Bold"/>
            </a:endParaRPr>
          </a:p>
        </p:txBody>
      </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graphicFrame>
        <p:nvGraphicFramePr>
          <p:cNvPr id="10" name="Content Placeholder 5">
            <a:extLst>
              <a:ext uri="{FF2B5EF4-FFF2-40B4-BE49-F238E27FC236}">
                <a16:creationId xmlns:a16="http://schemas.microsoft.com/office/drawing/2014/main" id="{A3D8544E-E299-4950-B184-ABCC122278C1}"/>
              </a:ext>
            </a:extLst>
          </p:cNvPr>
          <p:cNvGraphicFramePr>
            <a:graphicFrameLocks/>
          </p:cNvGraphicFramePr>
          <p:nvPr>
            <p:extLst>
              <p:ext uri="{D42A27DB-BD31-4B8C-83A1-F6EECF244321}">
                <p14:modId xmlns:p14="http://schemas.microsoft.com/office/powerpoint/2010/main" val="2908926292"/>
              </p:ext>
            </p:extLst>
          </p:nvPr>
        </p:nvGraphicFramePr>
        <p:xfrm>
          <a:off x="3202486" y="4600833"/>
          <a:ext cx="12564144" cy="57623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TextBox 10">
            <a:extLst>
              <a:ext uri="{FF2B5EF4-FFF2-40B4-BE49-F238E27FC236}">
                <a16:creationId xmlns:a16="http://schemas.microsoft.com/office/drawing/2014/main" id="{AA95B3CA-C1B8-4473-AF10-64047990240B}"/>
              </a:ext>
            </a:extLst>
          </p:cNvPr>
          <p:cNvSpPr txBox="1"/>
          <p:nvPr/>
        </p:nvSpPr>
        <p:spPr>
          <a:xfrm>
            <a:off x="3352800" y="1493475"/>
            <a:ext cx="11808014" cy="2816156"/>
          </a:xfrm>
          <a:prstGeom prst="rect">
            <a:avLst/>
          </a:prstGeom>
          <a:noFill/>
        </p:spPr>
        <p:txBody>
          <a:bodyPr wrap="square" rtlCol="0">
            <a:spAutoFit/>
          </a:bodyPr>
          <a:lstStyle/>
          <a:p>
            <a:r>
              <a:rPr lang="en-US" sz="3900" dirty="0"/>
              <a:t>Important theoretical influence on learning outcomes</a:t>
            </a:r>
          </a:p>
          <a:p>
            <a:pPr marL="428625" indent="-428625">
              <a:buFont typeface="Arial" panose="020B0604020202020204" pitchFamily="34" charset="0"/>
              <a:buChar char="•"/>
            </a:pPr>
            <a:r>
              <a:rPr lang="en-US" sz="3000" dirty="0"/>
              <a:t>Original - Benjamin Bloom, 1956</a:t>
            </a:r>
          </a:p>
          <a:p>
            <a:pPr marL="428625" indent="-428625">
              <a:buFont typeface="Arial" panose="020B0604020202020204" pitchFamily="34" charset="0"/>
              <a:buChar char="•"/>
            </a:pPr>
            <a:r>
              <a:rPr lang="en-US" sz="3000" dirty="0"/>
              <a:t>Revised - David </a:t>
            </a:r>
            <a:r>
              <a:rPr lang="en-US" sz="3000" dirty="0" err="1"/>
              <a:t>Krathwohl</a:t>
            </a:r>
            <a:r>
              <a:rPr lang="en-US" sz="3000" dirty="0"/>
              <a:t> and </a:t>
            </a:r>
            <a:r>
              <a:rPr lang="en-US" sz="3000" dirty="0" err="1"/>
              <a:t>Lorin</a:t>
            </a:r>
            <a:r>
              <a:rPr lang="en-US" sz="3000" dirty="0"/>
              <a:t> Anderson, 2001.</a:t>
            </a:r>
          </a:p>
          <a:p>
            <a:r>
              <a:rPr lang="en-US" sz="3900" dirty="0"/>
              <a:t>Learning outcomes can specify behaviour in one of three of the following domains:</a:t>
            </a:r>
          </a:p>
        </p:txBody>
      </p:sp>
    </p:spTree>
    <p:extLst>
      <p:ext uri="{BB962C8B-B14F-4D97-AF65-F5344CB8AC3E}">
        <p14:creationId xmlns:p14="http://schemas.microsoft.com/office/powerpoint/2010/main" val="746522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381000" y="-189067"/>
            <a:ext cx="18000366" cy="1700466"/>
          </a:xfrm>
          <a:prstGeom prst="rect">
            <a:avLst/>
          </a:prstGeom>
        </p:spPr>
        <p:txBody>
          <a:bodyPr lIns="0" tIns="0" rIns="0" bIns="0" rtlCol="0" anchor="t">
            <a:spAutoFit/>
          </a:bodyPr>
          <a:lstStyle/>
          <a:p>
            <a:pPr algn="ctr">
              <a:lnSpc>
                <a:spcPts val="9900"/>
              </a:lnSpc>
            </a:pPr>
            <a:r>
              <a:rPr lang="en-IE" altLang="en-US" sz="6000" b="1" dirty="0"/>
              <a:t>Cognitive Domain (Think): Bloom’s Taxonomy (Revised)</a:t>
            </a:r>
            <a:endParaRPr lang="en-IE" altLang="en-US" sz="9600" b="1" dirty="0"/>
          </a:p>
          <a:p>
            <a:pPr algn="ctr"/>
            <a:r>
              <a:rPr lang="en-IE" altLang="en-US" sz="2800" b="1" dirty="0">
                <a:hlinkClick r:id="rId6"/>
              </a:rPr>
              <a:t>https://www.valamis.com/hub/blooms-taxonomy</a:t>
            </a:r>
            <a:r>
              <a:rPr lang="en-IE" altLang="en-US" sz="2800" b="1" dirty="0"/>
              <a:t> </a:t>
            </a:r>
            <a:endParaRPr lang="en-US" sz="2800" b="1" dirty="0">
              <a:solidFill>
                <a:srgbClr val="FFFFFF"/>
              </a:solidFill>
              <a:latin typeface="Open Sans Bold"/>
              <a:ea typeface="Open Sans Bold"/>
              <a:cs typeface="Open Sans Bold"/>
              <a:sym typeface="Open Sans Bold"/>
            </a:endParaRPr>
          </a:p>
        </p:txBody>
      </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pic>
        <p:nvPicPr>
          <p:cNvPr id="10" name="Picture 9">
            <a:extLst>
              <a:ext uri="{FF2B5EF4-FFF2-40B4-BE49-F238E27FC236}">
                <a16:creationId xmlns:a16="http://schemas.microsoft.com/office/drawing/2014/main" id="{BC2F37D9-4125-4C78-928D-35D098856486}"/>
              </a:ext>
            </a:extLst>
          </p:cNvPr>
          <p:cNvPicPr>
            <a:picLocks noChangeAspect="1"/>
          </p:cNvPicPr>
          <p:nvPr/>
        </p:nvPicPr>
        <p:blipFill>
          <a:blip r:embed="rId7"/>
          <a:stretch>
            <a:fillRect/>
          </a:stretch>
        </p:blipFill>
        <p:spPr>
          <a:xfrm>
            <a:off x="3506615" y="1535173"/>
            <a:ext cx="12728977" cy="8056447"/>
          </a:xfrm>
          <a:prstGeom prst="rect">
            <a:avLst/>
          </a:prstGeom>
        </p:spPr>
      </p:pic>
    </p:spTree>
    <p:extLst>
      <p:ext uri="{BB962C8B-B14F-4D97-AF65-F5344CB8AC3E}">
        <p14:creationId xmlns:p14="http://schemas.microsoft.com/office/powerpoint/2010/main" val="2569192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468410" y="408972"/>
            <a:ext cx="18000366" cy="1154355"/>
          </a:xfrm>
          <a:prstGeom prst="rect">
            <a:avLst/>
          </a:prstGeom>
        </p:spPr>
        <p:txBody>
          <a:bodyPr lIns="0" tIns="0" rIns="0" bIns="0" rtlCol="0" anchor="t">
            <a:spAutoFit/>
          </a:bodyPr>
          <a:lstStyle/>
          <a:p>
            <a:pPr algn="ctr">
              <a:lnSpc>
                <a:spcPts val="9900"/>
              </a:lnSpc>
            </a:pPr>
            <a:r>
              <a:rPr lang="en-IE" sz="6000" b="1" dirty="0"/>
              <a:t>Affective Domain (Feel): Bloom’s Taxonomy</a:t>
            </a:r>
            <a:endParaRPr lang="en-US" sz="6000" dirty="0">
              <a:solidFill>
                <a:srgbClr val="FFFFFF"/>
              </a:solidFill>
              <a:latin typeface="Open Sans Bold"/>
              <a:ea typeface="Open Sans Bold"/>
              <a:cs typeface="Open Sans Bold"/>
              <a:sym typeface="Open Sans Bold"/>
            </a:endParaRPr>
          </a:p>
        </p:txBody>
      </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graphicFrame>
        <p:nvGraphicFramePr>
          <p:cNvPr id="10" name="Content Placeholder 3">
            <a:extLst>
              <a:ext uri="{FF2B5EF4-FFF2-40B4-BE49-F238E27FC236}">
                <a16:creationId xmlns:a16="http://schemas.microsoft.com/office/drawing/2014/main" id="{227E28E1-5BBF-41DF-9811-BB39FF46E5DA}"/>
              </a:ext>
            </a:extLst>
          </p:cNvPr>
          <p:cNvGraphicFramePr>
            <a:graphicFrameLocks/>
          </p:cNvGraphicFramePr>
          <p:nvPr>
            <p:extLst>
              <p:ext uri="{D42A27DB-BD31-4B8C-83A1-F6EECF244321}">
                <p14:modId xmlns:p14="http://schemas.microsoft.com/office/powerpoint/2010/main" val="543820180"/>
              </p:ext>
            </p:extLst>
          </p:nvPr>
        </p:nvGraphicFramePr>
        <p:xfrm>
          <a:off x="4208727" y="1542736"/>
          <a:ext cx="11665296" cy="8744264"/>
        </p:xfrm>
        <a:graphic>
          <a:graphicData uri="http://schemas.openxmlformats.org/drawingml/2006/table">
            <a:tbl>
              <a:tblPr firstRow="1" bandRow="1">
                <a:tableStyleId>{5C22544A-7EE6-4342-B048-85BDC9FD1C3A}</a:tableStyleId>
              </a:tblPr>
              <a:tblGrid>
                <a:gridCol w="6912768">
                  <a:extLst>
                    <a:ext uri="{9D8B030D-6E8A-4147-A177-3AD203B41FA5}">
                      <a16:colId xmlns:a16="http://schemas.microsoft.com/office/drawing/2014/main" val="20000"/>
                    </a:ext>
                  </a:extLst>
                </a:gridCol>
                <a:gridCol w="4752528">
                  <a:extLst>
                    <a:ext uri="{9D8B030D-6E8A-4147-A177-3AD203B41FA5}">
                      <a16:colId xmlns:a16="http://schemas.microsoft.com/office/drawing/2014/main" val="20001"/>
                    </a:ext>
                  </a:extLst>
                </a:gridCol>
              </a:tblGrid>
              <a:tr h="667598">
                <a:tc>
                  <a:txBody>
                    <a:bodyPr/>
                    <a:lstStyle/>
                    <a:p>
                      <a:r>
                        <a:rPr lang="en-IE" sz="3000" dirty="0">
                          <a:solidFill>
                            <a:schemeClr val="bg1"/>
                          </a:solidFill>
                          <a:latin typeface="Calibri" panose="020F0502020204030204" pitchFamily="34" charset="0"/>
                          <a:cs typeface="Calibri" panose="020F0502020204030204" pitchFamily="34" charset="0"/>
                        </a:rPr>
                        <a:t>Category</a:t>
                      </a:r>
                    </a:p>
                  </a:txBody>
                  <a:tcPr marL="102864" marR="102864" marT="51435" marB="51435">
                    <a:solidFill>
                      <a:schemeClr val="accent4">
                        <a:lumMod val="75000"/>
                      </a:schemeClr>
                    </a:solidFill>
                  </a:tcPr>
                </a:tc>
                <a:tc>
                  <a:txBody>
                    <a:bodyPr/>
                    <a:lstStyle/>
                    <a:p>
                      <a:r>
                        <a:rPr lang="en-IE" sz="3000" dirty="0">
                          <a:solidFill>
                            <a:schemeClr val="bg1"/>
                          </a:solidFill>
                          <a:latin typeface="Calibri" panose="020F0502020204030204" pitchFamily="34" charset="0"/>
                          <a:cs typeface="Calibri" panose="020F0502020204030204" pitchFamily="34" charset="0"/>
                        </a:rPr>
                        <a:t>Examples of action verbs</a:t>
                      </a:r>
                    </a:p>
                  </a:txBody>
                  <a:tcPr marL="102864" marR="102864" marT="51435" marB="51435">
                    <a:solidFill>
                      <a:schemeClr val="accent4">
                        <a:lumMod val="75000"/>
                      </a:schemeClr>
                    </a:solidFill>
                  </a:tcPr>
                </a:tc>
                <a:extLst>
                  <a:ext uri="{0D108BD9-81ED-4DB2-BD59-A6C34878D82A}">
                    <a16:rowId xmlns:a16="http://schemas.microsoft.com/office/drawing/2014/main" val="10000"/>
                  </a:ext>
                </a:extLst>
              </a:tr>
              <a:tr h="14744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000" b="1" baseline="0" dirty="0">
                          <a:latin typeface="Calibri" panose="020F0502020204030204" pitchFamily="34" charset="0"/>
                          <a:cs typeface="Calibri" panose="020F0502020204030204" pitchFamily="34" charset="0"/>
                        </a:rPr>
                        <a:t>Characterisation</a:t>
                      </a:r>
                      <a:r>
                        <a:rPr lang="en-IE" sz="3000" baseline="0" dirty="0">
                          <a:latin typeface="Calibri" panose="020F0502020204030204" pitchFamily="34" charset="0"/>
                          <a:cs typeface="Calibri" panose="020F0502020204030204" pitchFamily="34" charset="0"/>
                        </a:rPr>
                        <a:t> (internalises values; has a value system that controls behaviours)</a:t>
                      </a:r>
                      <a:endParaRPr lang="en-IE" sz="3000" dirty="0">
                        <a:latin typeface="Calibri" panose="020F0502020204030204" pitchFamily="34" charset="0"/>
                        <a:cs typeface="Calibri" panose="020F0502020204030204" pitchFamily="34" charset="0"/>
                      </a:endParaRPr>
                    </a:p>
                  </a:txBody>
                  <a:tcPr marL="102864" marR="102864" marT="51435" marB="51435">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000" dirty="0">
                          <a:latin typeface="Calibri" panose="020F0502020204030204" pitchFamily="34" charset="0"/>
                          <a:cs typeface="Calibri" panose="020F0502020204030204" pitchFamily="34" charset="0"/>
                        </a:rPr>
                        <a:t>Discriminate, display, influence,</a:t>
                      </a:r>
                      <a:r>
                        <a:rPr lang="en-IE" sz="3000" baseline="0" dirty="0">
                          <a:latin typeface="Calibri" panose="020F0502020204030204" pitchFamily="34" charset="0"/>
                          <a:cs typeface="Calibri" panose="020F0502020204030204" pitchFamily="34" charset="0"/>
                        </a:rPr>
                        <a:t> modify, act, solve, qualify, verify</a:t>
                      </a:r>
                      <a:endParaRPr lang="en-IE" sz="3000" dirty="0">
                        <a:latin typeface="Calibri" panose="020F0502020204030204" pitchFamily="34" charset="0"/>
                        <a:cs typeface="Calibri" panose="020F0502020204030204" pitchFamily="34" charset="0"/>
                      </a:endParaRPr>
                    </a:p>
                  </a:txBody>
                  <a:tcPr marL="102864" marR="102864" marT="51435" marB="51435">
                    <a:solidFill>
                      <a:schemeClr val="accent6">
                        <a:lumMod val="60000"/>
                        <a:lumOff val="40000"/>
                      </a:schemeClr>
                    </a:solidFill>
                  </a:tcPr>
                </a:tc>
                <a:extLst>
                  <a:ext uri="{0D108BD9-81ED-4DB2-BD59-A6C34878D82A}">
                    <a16:rowId xmlns:a16="http://schemas.microsoft.com/office/drawing/2014/main" val="10001"/>
                  </a:ext>
                </a:extLst>
              </a:tr>
              <a:tr h="2388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000" b="1" dirty="0">
                          <a:latin typeface="Calibri" panose="020F0502020204030204" pitchFamily="34" charset="0"/>
                          <a:cs typeface="Calibri" panose="020F0502020204030204" pitchFamily="34" charset="0"/>
                        </a:rPr>
                        <a:t>Organisation</a:t>
                      </a:r>
                      <a:r>
                        <a:rPr lang="en-IE" sz="3000" baseline="0" dirty="0">
                          <a:latin typeface="Calibri" panose="020F0502020204030204" pitchFamily="34" charset="0"/>
                          <a:cs typeface="Calibri" panose="020F0502020204030204" pitchFamily="34" charset="0"/>
                        </a:rPr>
                        <a:t> (accepts different viewpoints and builds them to develop new perspectives and understanding; resolving conflicts between differing values and creating a unique value system)</a:t>
                      </a:r>
                      <a:endParaRPr lang="en-IE" sz="3000" dirty="0">
                        <a:latin typeface="Calibri" panose="020F0502020204030204" pitchFamily="34" charset="0"/>
                        <a:cs typeface="Calibri" panose="020F0502020204030204" pitchFamily="34" charset="0"/>
                      </a:endParaRPr>
                    </a:p>
                  </a:txBody>
                  <a:tcPr marL="102864" marR="102864" marT="51435" marB="51435">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000" dirty="0">
                          <a:latin typeface="Calibri" panose="020F0502020204030204" pitchFamily="34" charset="0"/>
                          <a:cs typeface="Calibri" panose="020F0502020204030204" pitchFamily="34" charset="0"/>
                        </a:rPr>
                        <a:t>Compare, relate, synthesise,</a:t>
                      </a:r>
                      <a:r>
                        <a:rPr lang="en-IE" sz="3000" baseline="0" dirty="0">
                          <a:latin typeface="Calibri" panose="020F0502020204030204" pitchFamily="34" charset="0"/>
                          <a:cs typeface="Calibri" panose="020F0502020204030204" pitchFamily="34" charset="0"/>
                        </a:rPr>
                        <a:t> </a:t>
                      </a:r>
                      <a:endParaRPr lang="en-IE" sz="3000" dirty="0">
                        <a:latin typeface="Calibri" panose="020F0502020204030204" pitchFamily="34" charset="0"/>
                        <a:cs typeface="Calibri" panose="020F0502020204030204" pitchFamily="34" charset="0"/>
                      </a:endParaRPr>
                    </a:p>
                  </a:txBody>
                  <a:tcPr marL="102864" marR="102864" marT="51435" marB="51435">
                    <a:solidFill>
                      <a:schemeClr val="accent5">
                        <a:lumMod val="60000"/>
                        <a:lumOff val="40000"/>
                      </a:schemeClr>
                    </a:solidFill>
                  </a:tcPr>
                </a:tc>
                <a:extLst>
                  <a:ext uri="{0D108BD9-81ED-4DB2-BD59-A6C34878D82A}">
                    <a16:rowId xmlns:a16="http://schemas.microsoft.com/office/drawing/2014/main" val="10002"/>
                  </a:ext>
                </a:extLst>
              </a:tr>
              <a:tr h="1474470">
                <a:tc>
                  <a:txBody>
                    <a:bodyPr/>
                    <a:lstStyle/>
                    <a:p>
                      <a:r>
                        <a:rPr lang="en-IE" sz="3000" b="1" baseline="0" dirty="0">
                          <a:latin typeface="Calibri" panose="020F0502020204030204" pitchFamily="34" charset="0"/>
                          <a:cs typeface="Calibri" panose="020F0502020204030204" pitchFamily="34" charset="0"/>
                        </a:rPr>
                        <a:t>Valuing</a:t>
                      </a:r>
                      <a:r>
                        <a:rPr lang="en-IE" sz="3000" baseline="0" dirty="0">
                          <a:latin typeface="Calibri" panose="020F0502020204030204" pitchFamily="34" charset="0"/>
                          <a:cs typeface="Calibri" panose="020F0502020204030204" pitchFamily="34" charset="0"/>
                        </a:rPr>
                        <a:t> (shares perspectives while respecting diverse opinions; ability to solve problems</a:t>
                      </a:r>
                      <a:endParaRPr lang="en-IE" sz="3000" dirty="0">
                        <a:latin typeface="Calibri" panose="020F0502020204030204" pitchFamily="34" charset="0"/>
                        <a:cs typeface="Calibri" panose="020F0502020204030204" pitchFamily="34" charset="0"/>
                      </a:endParaRPr>
                    </a:p>
                  </a:txBody>
                  <a:tcPr marL="102864" marR="102864" marT="51435" marB="51435">
                    <a:solidFill>
                      <a:schemeClr val="accent4">
                        <a:lumMod val="60000"/>
                        <a:lumOff val="40000"/>
                      </a:schemeClr>
                    </a:solidFill>
                  </a:tcPr>
                </a:tc>
                <a:tc>
                  <a:txBody>
                    <a:bodyPr/>
                    <a:lstStyle/>
                    <a:p>
                      <a:r>
                        <a:rPr lang="en-US" sz="3000" baseline="0" dirty="0">
                          <a:latin typeface="Calibri" panose="020F0502020204030204" pitchFamily="34" charset="0"/>
                          <a:cs typeface="Calibri" panose="020F0502020204030204" pitchFamily="34" charset="0"/>
                        </a:rPr>
                        <a:t>Demonstrate, initiate, invite, justify, propose, respect, share, cherish</a:t>
                      </a:r>
                      <a:endParaRPr lang="en-IE" sz="3000" dirty="0">
                        <a:latin typeface="Calibri" panose="020F0502020204030204" pitchFamily="34" charset="0"/>
                        <a:cs typeface="Calibri" panose="020F0502020204030204" pitchFamily="34" charset="0"/>
                      </a:endParaRPr>
                    </a:p>
                  </a:txBody>
                  <a:tcPr marL="102864" marR="102864" marT="51435" marB="51435">
                    <a:solidFill>
                      <a:schemeClr val="accent4">
                        <a:lumMod val="60000"/>
                        <a:lumOff val="40000"/>
                      </a:schemeClr>
                    </a:solidFill>
                  </a:tcPr>
                </a:tc>
                <a:extLst>
                  <a:ext uri="{0D108BD9-81ED-4DB2-BD59-A6C34878D82A}">
                    <a16:rowId xmlns:a16="http://schemas.microsoft.com/office/drawing/2014/main" val="10003"/>
                  </a:ext>
                </a:extLst>
              </a:tr>
              <a:tr h="1591959">
                <a:tc>
                  <a:txBody>
                    <a:bodyPr/>
                    <a:lstStyle/>
                    <a:p>
                      <a:r>
                        <a:rPr lang="en-IE" sz="3000" b="1" dirty="0">
                          <a:latin typeface="Calibri" panose="020F0502020204030204" pitchFamily="34" charset="0"/>
                          <a:cs typeface="Calibri" panose="020F0502020204030204" pitchFamily="34" charset="0"/>
                        </a:rPr>
                        <a:t>Responding</a:t>
                      </a:r>
                      <a:r>
                        <a:rPr lang="en-IE" sz="3000" baseline="0" dirty="0">
                          <a:latin typeface="Calibri" panose="020F0502020204030204" pitchFamily="34" charset="0"/>
                          <a:cs typeface="Calibri" panose="020F0502020204030204" pitchFamily="34" charset="0"/>
                        </a:rPr>
                        <a:t> (attend and react to a particular phenomenon; questions new ideas and concepts)</a:t>
                      </a:r>
                      <a:r>
                        <a:rPr lang="en-IE" sz="3000" b="1" dirty="0">
                          <a:latin typeface="Calibri" panose="020F0502020204030204" pitchFamily="34" charset="0"/>
                          <a:cs typeface="Calibri" panose="020F0502020204030204" pitchFamily="34" charset="0"/>
                        </a:rPr>
                        <a:t> </a:t>
                      </a:r>
                      <a:endParaRPr lang="en-IE" sz="3000" dirty="0">
                        <a:latin typeface="Calibri" panose="020F0502020204030204" pitchFamily="34" charset="0"/>
                        <a:cs typeface="Calibri" panose="020F0502020204030204" pitchFamily="34" charset="0"/>
                      </a:endParaRPr>
                    </a:p>
                  </a:txBody>
                  <a:tcPr marL="102864" marR="102864" marT="51435" marB="51435">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000" dirty="0">
                          <a:latin typeface="Calibri" panose="020F0502020204030204" pitchFamily="34" charset="0"/>
                          <a:cs typeface="Calibri" panose="020F0502020204030204" pitchFamily="34" charset="0"/>
                        </a:rPr>
                        <a:t>Answer,</a:t>
                      </a:r>
                      <a:r>
                        <a:rPr lang="en-IE" sz="3000" baseline="0" dirty="0">
                          <a:latin typeface="Calibri" panose="020F0502020204030204" pitchFamily="34" charset="0"/>
                          <a:cs typeface="Calibri" panose="020F0502020204030204" pitchFamily="34" charset="0"/>
                        </a:rPr>
                        <a:t> respond, assist, aid, comply, conform, discuss, perform, help, present</a:t>
                      </a:r>
                      <a:endParaRPr lang="en-IE" sz="3000" dirty="0">
                        <a:latin typeface="Calibri" panose="020F0502020204030204" pitchFamily="34" charset="0"/>
                        <a:cs typeface="Calibri" panose="020F0502020204030204" pitchFamily="34" charset="0"/>
                      </a:endParaRPr>
                    </a:p>
                  </a:txBody>
                  <a:tcPr marL="102864" marR="102864" marT="51435" marB="51435">
                    <a:solidFill>
                      <a:schemeClr val="accent3">
                        <a:lumMod val="60000"/>
                        <a:lumOff val="40000"/>
                      </a:schemeClr>
                    </a:solidFill>
                  </a:tcPr>
                </a:tc>
                <a:extLst>
                  <a:ext uri="{0D108BD9-81ED-4DB2-BD59-A6C34878D82A}">
                    <a16:rowId xmlns:a16="http://schemas.microsoft.com/office/drawing/2014/main" val="10004"/>
                  </a:ext>
                </a:extLst>
              </a:tr>
              <a:tr h="1146897">
                <a:tc>
                  <a:txBody>
                    <a:bodyPr/>
                    <a:lstStyle/>
                    <a:p>
                      <a:r>
                        <a:rPr lang="en-IE" sz="3000" b="1" dirty="0">
                          <a:latin typeface="Calibri" panose="020F0502020204030204" pitchFamily="34" charset="0"/>
                          <a:cs typeface="Calibri" panose="020F0502020204030204" pitchFamily="34" charset="0"/>
                        </a:rPr>
                        <a:t>Receiving</a:t>
                      </a:r>
                      <a:r>
                        <a:rPr lang="en-IE" sz="3000" dirty="0">
                          <a:latin typeface="Calibri" panose="020F0502020204030204" pitchFamily="34" charset="0"/>
                          <a:cs typeface="Calibri" panose="020F0502020204030204" pitchFamily="34" charset="0"/>
                        </a:rPr>
                        <a:t> (awareness,</a:t>
                      </a:r>
                      <a:r>
                        <a:rPr lang="en-IE" sz="3000" baseline="0" dirty="0">
                          <a:latin typeface="Calibri" panose="020F0502020204030204" pitchFamily="34" charset="0"/>
                          <a:cs typeface="Calibri" panose="020F0502020204030204" pitchFamily="34" charset="0"/>
                        </a:rPr>
                        <a:t> willingness to listen, selected attention)</a:t>
                      </a:r>
                      <a:r>
                        <a:rPr lang="en-IE" sz="3000" b="1" baseline="0" dirty="0">
                          <a:latin typeface="Calibri" panose="020F0502020204030204" pitchFamily="34" charset="0"/>
                          <a:cs typeface="Calibri" panose="020F0502020204030204" pitchFamily="34" charset="0"/>
                        </a:rPr>
                        <a:t> </a:t>
                      </a:r>
                      <a:endParaRPr lang="en-IE" sz="3000" dirty="0">
                        <a:latin typeface="Calibri" panose="020F0502020204030204" pitchFamily="34" charset="0"/>
                        <a:cs typeface="Calibri" panose="020F0502020204030204" pitchFamily="34" charset="0"/>
                      </a:endParaRPr>
                    </a:p>
                  </a:txBody>
                  <a:tcPr marL="102864" marR="102864" marT="51435" marB="51435">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000" dirty="0">
                          <a:latin typeface="Calibri" panose="020F0502020204030204" pitchFamily="34" charset="0"/>
                          <a:cs typeface="Calibri" panose="020F0502020204030204" pitchFamily="34" charset="0"/>
                        </a:rPr>
                        <a:t>Acknowledge, ask, listen, follow, give</a:t>
                      </a:r>
                    </a:p>
                  </a:txBody>
                  <a:tcPr marL="102864" marR="102864" marT="51435" marB="51435">
                    <a:solidFill>
                      <a:schemeClr val="accent2">
                        <a:lumMod val="60000"/>
                        <a:lumOff val="40000"/>
                      </a:schemeClr>
                    </a:solidFill>
                  </a:tcPr>
                </a:tc>
                <a:extLst>
                  <a:ext uri="{0D108BD9-81ED-4DB2-BD59-A6C34878D82A}">
                    <a16:rowId xmlns:a16="http://schemas.microsoft.com/office/drawing/2014/main" val="10005"/>
                  </a:ext>
                </a:extLst>
              </a:tr>
            </a:tbl>
          </a:graphicData>
        </a:graphic>
      </p:graphicFrame>
      <p:sp>
        <p:nvSpPr>
          <p:cNvPr id="11" name="Down Arrow 4">
            <a:extLst>
              <a:ext uri="{FF2B5EF4-FFF2-40B4-BE49-F238E27FC236}">
                <a16:creationId xmlns:a16="http://schemas.microsoft.com/office/drawing/2014/main" id="{AA5FD056-D0A0-4116-94CB-F4BE5DDF0D49}"/>
              </a:ext>
            </a:extLst>
          </p:cNvPr>
          <p:cNvSpPr/>
          <p:nvPr/>
        </p:nvSpPr>
        <p:spPr>
          <a:xfrm rot="10800000">
            <a:off x="3291389" y="1866769"/>
            <a:ext cx="809325" cy="85329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sz="2025"/>
          </a:p>
        </p:txBody>
      </p:sp>
    </p:spTree>
    <p:extLst>
      <p:ext uri="{BB962C8B-B14F-4D97-AF65-F5344CB8AC3E}">
        <p14:creationId xmlns:p14="http://schemas.microsoft.com/office/powerpoint/2010/main" val="4021636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533400" y="-342678"/>
            <a:ext cx="18364200" cy="1145891"/>
          </a:xfrm>
          <a:prstGeom prst="rect">
            <a:avLst/>
          </a:prstGeom>
        </p:spPr>
        <p:txBody>
          <a:bodyPr wrap="square" lIns="0" tIns="0" rIns="0" bIns="0" rtlCol="0" anchor="t">
            <a:spAutoFit/>
          </a:bodyPr>
          <a:lstStyle/>
          <a:p>
            <a:pPr algn="ctr">
              <a:lnSpc>
                <a:spcPts val="9900"/>
              </a:lnSpc>
            </a:pPr>
            <a:r>
              <a:rPr lang="en-IE" sz="5600" b="1" dirty="0">
                <a:solidFill>
                  <a:schemeClr val="accent3">
                    <a:lumMod val="50000"/>
                  </a:schemeClr>
                </a:solidFill>
                <a:latin typeface="Cambria" panose="02040503050406030204" pitchFamily="18" charset="0"/>
                <a:ea typeface="Cambria" panose="02040503050406030204" pitchFamily="18" charset="0"/>
              </a:rPr>
              <a:t>Psychomotor Domain (Do): Dave’s Taxonomy (1975)</a:t>
            </a:r>
            <a:endParaRPr lang="en-US" sz="5600" b="1" dirty="0">
              <a:solidFill>
                <a:schemeClr val="accent3">
                  <a:lumMod val="50000"/>
                </a:schemeClr>
              </a:solidFill>
              <a:latin typeface="Open Sans Bold"/>
              <a:ea typeface="Open Sans Bold"/>
              <a:cs typeface="Open Sans Bold"/>
              <a:sym typeface="Open Sans Bold"/>
            </a:endParaRPr>
          </a:p>
        </p:txBody>
      </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graphicFrame>
        <p:nvGraphicFramePr>
          <p:cNvPr id="10" name="Content Placeholder 3">
            <a:extLst>
              <a:ext uri="{FF2B5EF4-FFF2-40B4-BE49-F238E27FC236}">
                <a16:creationId xmlns:a16="http://schemas.microsoft.com/office/drawing/2014/main" id="{990B701E-F28E-48BA-A0B7-14C036CED758}"/>
              </a:ext>
            </a:extLst>
          </p:cNvPr>
          <p:cNvGraphicFramePr>
            <a:graphicFrameLocks/>
          </p:cNvGraphicFramePr>
          <p:nvPr>
            <p:extLst>
              <p:ext uri="{D42A27DB-BD31-4B8C-83A1-F6EECF244321}">
                <p14:modId xmlns:p14="http://schemas.microsoft.com/office/powerpoint/2010/main" val="3601709667"/>
              </p:ext>
            </p:extLst>
          </p:nvPr>
        </p:nvGraphicFramePr>
        <p:xfrm>
          <a:off x="4416389" y="1709508"/>
          <a:ext cx="11556431" cy="8796580"/>
        </p:xfrm>
        <a:graphic>
          <a:graphicData uri="http://schemas.openxmlformats.org/drawingml/2006/table">
            <a:tbl>
              <a:tblPr firstRow="1" bandRow="1">
                <a:tableStyleId>{5C22544A-7EE6-4342-B048-85BDC9FD1C3A}</a:tableStyleId>
              </a:tblPr>
              <a:tblGrid>
                <a:gridCol w="6732776">
                  <a:extLst>
                    <a:ext uri="{9D8B030D-6E8A-4147-A177-3AD203B41FA5}">
                      <a16:colId xmlns:a16="http://schemas.microsoft.com/office/drawing/2014/main" val="20000"/>
                    </a:ext>
                  </a:extLst>
                </a:gridCol>
                <a:gridCol w="4823655">
                  <a:extLst>
                    <a:ext uri="{9D8B030D-6E8A-4147-A177-3AD203B41FA5}">
                      <a16:colId xmlns:a16="http://schemas.microsoft.com/office/drawing/2014/main" val="20001"/>
                    </a:ext>
                  </a:extLst>
                </a:gridCol>
              </a:tblGrid>
              <a:tr h="720069">
                <a:tc>
                  <a:txBody>
                    <a:bodyPr/>
                    <a:lstStyle/>
                    <a:p>
                      <a:r>
                        <a:rPr lang="en-IE" sz="3000" dirty="0">
                          <a:solidFill>
                            <a:schemeClr val="bg1"/>
                          </a:solidFill>
                          <a:latin typeface="Calibri" panose="020F0502020204030204" pitchFamily="34" charset="0"/>
                          <a:cs typeface="Calibri" panose="020F0502020204030204" pitchFamily="34" charset="0"/>
                        </a:rPr>
                        <a:t>Category</a:t>
                      </a:r>
                    </a:p>
                  </a:txBody>
                  <a:tcPr marL="102863" marR="102863" marT="51417" marB="51417">
                    <a:solidFill>
                      <a:srgbClr val="7030A0"/>
                    </a:solidFill>
                  </a:tcPr>
                </a:tc>
                <a:tc>
                  <a:txBody>
                    <a:bodyPr/>
                    <a:lstStyle/>
                    <a:p>
                      <a:r>
                        <a:rPr lang="en-IE" sz="3000" dirty="0">
                          <a:solidFill>
                            <a:schemeClr val="bg1"/>
                          </a:solidFill>
                          <a:latin typeface="Calibri" panose="020F0502020204030204" pitchFamily="34" charset="0"/>
                          <a:cs typeface="Calibri" panose="020F0502020204030204" pitchFamily="34" charset="0"/>
                        </a:rPr>
                        <a:t>Examples of action verbs</a:t>
                      </a:r>
                    </a:p>
                  </a:txBody>
                  <a:tcPr marL="102863" marR="102863" marT="51417" marB="51417">
                    <a:solidFill>
                      <a:srgbClr val="7030A0"/>
                    </a:solidFill>
                  </a:tcPr>
                </a:tc>
                <a:extLst>
                  <a:ext uri="{0D108BD9-81ED-4DB2-BD59-A6C34878D82A}">
                    <a16:rowId xmlns:a16="http://schemas.microsoft.com/office/drawing/2014/main" val="10000"/>
                  </a:ext>
                </a:extLst>
              </a:tr>
              <a:tr h="16027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dirty="0">
                          <a:latin typeface="Calibri" panose="020F0502020204030204" pitchFamily="34" charset="0"/>
                          <a:cs typeface="Calibri" panose="020F0502020204030204" pitchFamily="34" charset="0"/>
                        </a:rPr>
                        <a:t>Naturalisation</a:t>
                      </a:r>
                      <a:r>
                        <a:rPr lang="en-IE" sz="3200" baseline="0" dirty="0">
                          <a:latin typeface="Calibri" panose="020F0502020204030204" pitchFamily="34" charset="0"/>
                          <a:cs typeface="Calibri" panose="020F0502020204030204" pitchFamily="34" charset="0"/>
                        </a:rPr>
                        <a:t> (mastering a high level performance with actions becoming second nature)</a:t>
                      </a:r>
                      <a:endParaRPr lang="en-IE" sz="3200" dirty="0">
                        <a:latin typeface="Calibri" panose="020F0502020204030204" pitchFamily="34" charset="0"/>
                        <a:cs typeface="Calibri" panose="020F0502020204030204" pitchFamily="34" charset="0"/>
                      </a:endParaRPr>
                    </a:p>
                  </a:txBody>
                  <a:tcPr marL="102863" marR="102863" marT="51417" marB="51417">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dirty="0">
                          <a:latin typeface="Calibri" panose="020F0502020204030204" pitchFamily="34" charset="0"/>
                          <a:cs typeface="Calibri" panose="020F0502020204030204" pitchFamily="34" charset="0"/>
                        </a:rPr>
                        <a:t>Create,</a:t>
                      </a:r>
                      <a:r>
                        <a:rPr lang="en-IE" sz="3200" baseline="0" dirty="0">
                          <a:latin typeface="Calibri" panose="020F0502020204030204" pitchFamily="34" charset="0"/>
                          <a:cs typeface="Calibri" panose="020F0502020204030204" pitchFamily="34" charset="0"/>
                        </a:rPr>
                        <a:t> design, develop, invent, manage</a:t>
                      </a:r>
                      <a:endParaRPr lang="en-IE" sz="3200" dirty="0">
                        <a:latin typeface="Calibri" panose="020F0502020204030204" pitchFamily="34" charset="0"/>
                        <a:cs typeface="Calibri" panose="020F0502020204030204" pitchFamily="34" charset="0"/>
                      </a:endParaRPr>
                    </a:p>
                    <a:p>
                      <a:endParaRPr lang="en-IE" sz="3200" dirty="0">
                        <a:latin typeface="Calibri" panose="020F0502020204030204" pitchFamily="34" charset="0"/>
                        <a:cs typeface="Calibri" panose="020F0502020204030204" pitchFamily="34" charset="0"/>
                      </a:endParaRPr>
                    </a:p>
                  </a:txBody>
                  <a:tcPr marL="102863" marR="102863" marT="51417" marB="51417">
                    <a:solidFill>
                      <a:schemeClr val="accent6">
                        <a:lumMod val="60000"/>
                        <a:lumOff val="40000"/>
                      </a:schemeClr>
                    </a:solidFill>
                  </a:tcPr>
                </a:tc>
                <a:extLst>
                  <a:ext uri="{0D108BD9-81ED-4DB2-BD59-A6C34878D82A}">
                    <a16:rowId xmlns:a16="http://schemas.microsoft.com/office/drawing/2014/main" val="10001"/>
                  </a:ext>
                </a:extLst>
              </a:tr>
              <a:tr h="15430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dirty="0">
                          <a:latin typeface="Calibri" panose="020F0502020204030204" pitchFamily="34" charset="0"/>
                          <a:cs typeface="Calibri" panose="020F0502020204030204" pitchFamily="34" charset="0"/>
                        </a:rPr>
                        <a:t>Articulation</a:t>
                      </a:r>
                      <a:r>
                        <a:rPr lang="en-IE" sz="3200" baseline="0" dirty="0">
                          <a:latin typeface="Calibri" panose="020F0502020204030204" pitchFamily="34" charset="0"/>
                          <a:cs typeface="Calibri" panose="020F0502020204030204" pitchFamily="34" charset="0"/>
                        </a:rPr>
                        <a:t> (several skills can be performed in a harmonious way)</a:t>
                      </a:r>
                      <a:endParaRPr lang="en-IE" sz="3200" dirty="0">
                        <a:latin typeface="Calibri" panose="020F0502020204030204" pitchFamily="34" charset="0"/>
                        <a:cs typeface="Calibri" panose="020F0502020204030204" pitchFamily="34" charset="0"/>
                      </a:endParaRPr>
                    </a:p>
                  </a:txBody>
                  <a:tcPr marL="102863" marR="102863" marT="51417" marB="51417">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dirty="0">
                          <a:latin typeface="Calibri" panose="020F0502020204030204" pitchFamily="34" charset="0"/>
                          <a:cs typeface="Calibri" panose="020F0502020204030204" pitchFamily="34" charset="0"/>
                        </a:rPr>
                        <a:t>Adapt,</a:t>
                      </a:r>
                      <a:r>
                        <a:rPr lang="en-IE" sz="3200" baseline="0" dirty="0">
                          <a:latin typeface="Calibri" panose="020F0502020204030204" pitchFamily="34" charset="0"/>
                          <a:cs typeface="Calibri" panose="020F0502020204030204" pitchFamily="34" charset="0"/>
                        </a:rPr>
                        <a:t> construct, combine, create, customise, modify, formulate</a:t>
                      </a:r>
                      <a:endParaRPr lang="en-IE" sz="3200" dirty="0">
                        <a:latin typeface="Calibri" panose="020F0502020204030204" pitchFamily="34" charset="0"/>
                        <a:cs typeface="Calibri" panose="020F0502020204030204" pitchFamily="34" charset="0"/>
                      </a:endParaRPr>
                    </a:p>
                  </a:txBody>
                  <a:tcPr marL="102863" marR="102863" marT="51417" marB="51417">
                    <a:solidFill>
                      <a:schemeClr val="accent5">
                        <a:lumMod val="60000"/>
                        <a:lumOff val="40000"/>
                      </a:schemeClr>
                    </a:solidFill>
                  </a:tcPr>
                </a:tc>
                <a:extLst>
                  <a:ext uri="{0D108BD9-81ED-4DB2-BD59-A6C34878D82A}">
                    <a16:rowId xmlns:a16="http://schemas.microsoft.com/office/drawing/2014/main" val="10002"/>
                  </a:ext>
                </a:extLst>
              </a:tr>
              <a:tr h="1175313">
                <a:tc>
                  <a:txBody>
                    <a:bodyPr/>
                    <a:lstStyle/>
                    <a:p>
                      <a:r>
                        <a:rPr lang="en-IE" sz="3200" b="1" dirty="0">
                          <a:latin typeface="Calibri" panose="020F0502020204030204" pitchFamily="34" charset="0"/>
                          <a:cs typeface="Calibri" panose="020F0502020204030204" pitchFamily="34" charset="0"/>
                        </a:rPr>
                        <a:t>Precision</a:t>
                      </a:r>
                      <a:r>
                        <a:rPr lang="en-IE" sz="3200" baseline="0" dirty="0">
                          <a:latin typeface="Calibri" panose="020F0502020204030204" pitchFamily="34" charset="0"/>
                          <a:cs typeface="Calibri" panose="020F0502020204030204" pitchFamily="34" charset="0"/>
                        </a:rPr>
                        <a:t> (performance becomes more expert and actions are more precise)</a:t>
                      </a:r>
                      <a:endParaRPr lang="en-IE" sz="3200" dirty="0">
                        <a:latin typeface="Calibri" panose="020F0502020204030204" pitchFamily="34" charset="0"/>
                        <a:cs typeface="Calibri" panose="020F0502020204030204" pitchFamily="34" charset="0"/>
                      </a:endParaRPr>
                    </a:p>
                  </a:txBody>
                  <a:tcPr marL="102863" marR="102863" marT="51417" marB="51417">
                    <a:solidFill>
                      <a:schemeClr val="accent4">
                        <a:lumMod val="60000"/>
                        <a:lumOff val="40000"/>
                      </a:schemeClr>
                    </a:solidFill>
                  </a:tcPr>
                </a:tc>
                <a:tc>
                  <a:txBody>
                    <a:bodyPr/>
                    <a:lstStyle/>
                    <a:p>
                      <a:r>
                        <a:rPr lang="en-IE" sz="3200" dirty="0">
                          <a:latin typeface="Calibri" panose="020F0502020204030204" pitchFamily="34" charset="0"/>
                          <a:cs typeface="Calibri" panose="020F0502020204030204" pitchFamily="34" charset="0"/>
                        </a:rPr>
                        <a:t>Calibrate, demonstrate, master</a:t>
                      </a:r>
                    </a:p>
                  </a:txBody>
                  <a:tcPr marL="102863" marR="102863" marT="51417" marB="51417">
                    <a:solidFill>
                      <a:schemeClr val="accent4">
                        <a:lumMod val="60000"/>
                        <a:lumOff val="40000"/>
                      </a:schemeClr>
                    </a:solidFill>
                  </a:tcPr>
                </a:tc>
                <a:extLst>
                  <a:ext uri="{0D108BD9-81ED-4DB2-BD59-A6C34878D82A}">
                    <a16:rowId xmlns:a16="http://schemas.microsoft.com/office/drawing/2014/main" val="10003"/>
                  </a:ext>
                </a:extLst>
              </a:tr>
              <a:tr h="16222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dirty="0">
                          <a:latin typeface="Calibri" panose="020F0502020204030204" pitchFamily="34" charset="0"/>
                          <a:cs typeface="Calibri" panose="020F0502020204030204" pitchFamily="34" charset="0"/>
                        </a:rPr>
                        <a:t>Manipulation</a:t>
                      </a:r>
                      <a:r>
                        <a:rPr lang="en-IE" sz="3200" baseline="0" dirty="0">
                          <a:latin typeface="Calibri" panose="020F0502020204030204" pitchFamily="34" charset="0"/>
                          <a:cs typeface="Calibri" panose="020F0502020204030204" pitchFamily="34" charset="0"/>
                        </a:rPr>
                        <a:t> (able to perform certain actions by memory or following instructions)</a:t>
                      </a:r>
                      <a:endParaRPr lang="en-IE" sz="3200" dirty="0">
                        <a:latin typeface="Calibri" panose="020F0502020204030204" pitchFamily="34" charset="0"/>
                        <a:cs typeface="Calibri" panose="020F0502020204030204" pitchFamily="34" charset="0"/>
                      </a:endParaRPr>
                    </a:p>
                  </a:txBody>
                  <a:tcPr marL="102863" marR="102863" marT="51417" marB="51417">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dirty="0">
                          <a:latin typeface="Calibri" panose="020F0502020204030204" pitchFamily="34" charset="0"/>
                          <a:cs typeface="Calibri" panose="020F0502020204030204" pitchFamily="34" charset="0"/>
                        </a:rPr>
                        <a:t>Act,</a:t>
                      </a:r>
                      <a:r>
                        <a:rPr lang="en-IE" sz="3200" baseline="0" dirty="0">
                          <a:latin typeface="Calibri" panose="020F0502020204030204" pitchFamily="34" charset="0"/>
                          <a:cs typeface="Calibri" panose="020F0502020204030204" pitchFamily="34" charset="0"/>
                        </a:rPr>
                        <a:t> build, execute, perform</a:t>
                      </a:r>
                      <a:endParaRPr lang="en-IE" sz="3200" dirty="0">
                        <a:latin typeface="Calibri" panose="020F0502020204030204" pitchFamily="34" charset="0"/>
                        <a:cs typeface="Calibri" panose="020F0502020204030204" pitchFamily="34" charset="0"/>
                      </a:endParaRPr>
                    </a:p>
                  </a:txBody>
                  <a:tcPr marL="102863" marR="102863" marT="51417" marB="51417">
                    <a:solidFill>
                      <a:schemeClr val="accent3">
                        <a:lumMod val="60000"/>
                        <a:lumOff val="40000"/>
                      </a:schemeClr>
                    </a:solidFill>
                  </a:tcPr>
                </a:tc>
                <a:extLst>
                  <a:ext uri="{0D108BD9-81ED-4DB2-BD59-A6C34878D82A}">
                    <a16:rowId xmlns:a16="http://schemas.microsoft.com/office/drawing/2014/main" val="10004"/>
                  </a:ext>
                </a:extLst>
              </a:tr>
              <a:tr h="2110388">
                <a:tc>
                  <a:txBody>
                    <a:bodyPr/>
                    <a:lstStyle/>
                    <a:p>
                      <a:r>
                        <a:rPr lang="en-IE" sz="3200" b="1" dirty="0">
                          <a:latin typeface="Calibri" panose="020F0502020204030204" pitchFamily="34" charset="0"/>
                          <a:cs typeface="Calibri" panose="020F0502020204030204" pitchFamily="34" charset="0"/>
                        </a:rPr>
                        <a:t>Imitation</a:t>
                      </a:r>
                      <a:r>
                        <a:rPr lang="en-IE" sz="3200" dirty="0">
                          <a:latin typeface="Calibri" panose="020F0502020204030204" pitchFamily="34" charset="0"/>
                          <a:cs typeface="Calibri" panose="020F0502020204030204" pitchFamily="34" charset="0"/>
                        </a:rPr>
                        <a:t> (observing and copying behaviour</a:t>
                      </a:r>
                      <a:r>
                        <a:rPr lang="en-IE" sz="3200" baseline="0" dirty="0">
                          <a:latin typeface="Calibri" panose="020F0502020204030204" pitchFamily="34" charset="0"/>
                          <a:cs typeface="Calibri" panose="020F0502020204030204" pitchFamily="34" charset="0"/>
                        </a:rPr>
                        <a:t> after someone else)</a:t>
                      </a:r>
                      <a:r>
                        <a:rPr lang="en-IE" sz="3200" b="1" dirty="0">
                          <a:latin typeface="Calibri" panose="020F0502020204030204" pitchFamily="34" charset="0"/>
                          <a:cs typeface="Calibri" panose="020F0502020204030204" pitchFamily="34" charset="0"/>
                        </a:rPr>
                        <a:t> </a:t>
                      </a:r>
                      <a:endParaRPr lang="en-IE" sz="3200" dirty="0">
                        <a:latin typeface="Calibri" panose="020F0502020204030204" pitchFamily="34" charset="0"/>
                        <a:cs typeface="Calibri" panose="020F0502020204030204" pitchFamily="34" charset="0"/>
                      </a:endParaRPr>
                    </a:p>
                  </a:txBody>
                  <a:tcPr marL="102863" marR="102863" marT="51417" marB="51417">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dirty="0">
                          <a:latin typeface="Calibri" panose="020F0502020204030204" pitchFamily="34" charset="0"/>
                          <a:cs typeface="Calibri" panose="020F0502020204030204" pitchFamily="34" charset="0"/>
                        </a:rPr>
                        <a:t>Copy,</a:t>
                      </a:r>
                      <a:r>
                        <a:rPr lang="en-IE" sz="3200" baseline="0" dirty="0">
                          <a:latin typeface="Calibri" panose="020F0502020204030204" pitchFamily="34" charset="0"/>
                          <a:cs typeface="Calibri" panose="020F0502020204030204" pitchFamily="34" charset="0"/>
                        </a:rPr>
                        <a:t> follow, mimic, repeat, replicate, reproduce</a:t>
                      </a:r>
                      <a:endParaRPr lang="en-IE" sz="3200" dirty="0">
                        <a:latin typeface="Calibri" panose="020F0502020204030204" pitchFamily="34" charset="0"/>
                        <a:cs typeface="Calibri" panose="020F0502020204030204" pitchFamily="34" charset="0"/>
                      </a:endParaRPr>
                    </a:p>
                  </a:txBody>
                  <a:tcPr marL="102863" marR="102863" marT="51417" marB="51417">
                    <a:solidFill>
                      <a:schemeClr val="accent2">
                        <a:lumMod val="60000"/>
                        <a:lumOff val="40000"/>
                      </a:schemeClr>
                    </a:solidFill>
                  </a:tcPr>
                </a:tc>
                <a:extLst>
                  <a:ext uri="{0D108BD9-81ED-4DB2-BD59-A6C34878D82A}">
                    <a16:rowId xmlns:a16="http://schemas.microsoft.com/office/drawing/2014/main" val="10005"/>
                  </a:ext>
                </a:extLst>
              </a:tr>
            </a:tbl>
          </a:graphicData>
        </a:graphic>
      </p:graphicFrame>
      <p:sp>
        <p:nvSpPr>
          <p:cNvPr id="11" name="Down Arrow 4">
            <a:extLst>
              <a:ext uri="{FF2B5EF4-FFF2-40B4-BE49-F238E27FC236}">
                <a16:creationId xmlns:a16="http://schemas.microsoft.com/office/drawing/2014/main" id="{25D5585E-03D2-4ACF-AD70-EA5CFB04F3C7}"/>
              </a:ext>
            </a:extLst>
          </p:cNvPr>
          <p:cNvSpPr/>
          <p:nvPr/>
        </p:nvSpPr>
        <p:spPr>
          <a:xfrm rot="10800000">
            <a:off x="3240117" y="1841324"/>
            <a:ext cx="972965" cy="85329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sz="2025"/>
          </a:p>
        </p:txBody>
      </p:sp>
    </p:spTree>
    <p:extLst>
      <p:ext uri="{BB962C8B-B14F-4D97-AF65-F5344CB8AC3E}">
        <p14:creationId xmlns:p14="http://schemas.microsoft.com/office/powerpoint/2010/main" val="2695773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468410" y="408972"/>
            <a:ext cx="18000366" cy="1150828"/>
          </a:xfrm>
          <a:prstGeom prst="rect">
            <a:avLst/>
          </a:prstGeom>
        </p:spPr>
        <p:txBody>
          <a:bodyPr lIns="0" tIns="0" rIns="0" bIns="0" rtlCol="0" anchor="t">
            <a:spAutoFit/>
          </a:bodyPr>
          <a:lstStyle/>
          <a:p>
            <a:pPr algn="ctr">
              <a:lnSpc>
                <a:spcPts val="9900"/>
              </a:lnSpc>
            </a:pPr>
            <a:r>
              <a:rPr lang="en-US" sz="6000" b="1" dirty="0">
                <a:latin typeface="Open Sans Bold"/>
                <a:ea typeface="Open Sans Bold"/>
                <a:cs typeface="Open Sans Bold"/>
                <a:sym typeface="Open Sans Bold"/>
              </a:rPr>
              <a:t>Possible Approach</a:t>
            </a:r>
            <a:r>
              <a:rPr lang="en-US" sz="2800" b="1" dirty="0">
                <a:latin typeface="Open Sans Bold"/>
                <a:ea typeface="Open Sans Bold"/>
                <a:cs typeface="Open Sans Bold"/>
                <a:sym typeface="Open Sans Bold"/>
              </a:rPr>
              <a:t>…(clustering approach)</a:t>
            </a:r>
          </a:p>
        </p:txBody>
      </p:sp>
      <p:sp>
        <p:nvSpPr>
          <p:cNvPr id="24" name="Rectangle: Rounded Corners 23">
            <a:extLst>
              <a:ext uri="{FF2B5EF4-FFF2-40B4-BE49-F238E27FC236}">
                <a16:creationId xmlns:a16="http://schemas.microsoft.com/office/drawing/2014/main" id="{23F70A9D-6C58-4F80-9080-86BC6AB9B50B}"/>
              </a:ext>
            </a:extLst>
          </p:cNvPr>
          <p:cNvSpPr/>
          <p:nvPr/>
        </p:nvSpPr>
        <p:spPr>
          <a:xfrm>
            <a:off x="2819400" y="4481357"/>
            <a:ext cx="1295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CAS LO</a:t>
            </a:r>
            <a:endParaRPr lang="en-IE" dirty="0"/>
          </a:p>
        </p:txBody>
      </p:sp>
      <p:sp>
        <p:nvSpPr>
          <p:cNvPr id="25" name="Oval 24">
            <a:extLst>
              <a:ext uri="{FF2B5EF4-FFF2-40B4-BE49-F238E27FC236}">
                <a16:creationId xmlns:a16="http://schemas.microsoft.com/office/drawing/2014/main" id="{679F511D-FA40-4B86-83AE-0566C27B77BE}"/>
              </a:ext>
            </a:extLst>
          </p:cNvPr>
          <p:cNvSpPr/>
          <p:nvPr/>
        </p:nvSpPr>
        <p:spPr>
          <a:xfrm>
            <a:off x="1884608" y="3998221"/>
            <a:ext cx="4965625" cy="42401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Rectangle: Rounded Corners 25">
            <a:extLst>
              <a:ext uri="{FF2B5EF4-FFF2-40B4-BE49-F238E27FC236}">
                <a16:creationId xmlns:a16="http://schemas.microsoft.com/office/drawing/2014/main" id="{297768B1-F679-4AEC-ACBD-C4828DC7B9E3}"/>
              </a:ext>
            </a:extLst>
          </p:cNvPr>
          <p:cNvSpPr/>
          <p:nvPr/>
        </p:nvSpPr>
        <p:spPr>
          <a:xfrm>
            <a:off x="2206640" y="5075993"/>
            <a:ext cx="1295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CAS LO</a:t>
            </a:r>
            <a:endParaRPr lang="en-IE" dirty="0"/>
          </a:p>
        </p:txBody>
      </p:sp>
      <p:sp>
        <p:nvSpPr>
          <p:cNvPr id="27" name="Rectangle: Rounded Corners 26">
            <a:extLst>
              <a:ext uri="{FF2B5EF4-FFF2-40B4-BE49-F238E27FC236}">
                <a16:creationId xmlns:a16="http://schemas.microsoft.com/office/drawing/2014/main" id="{69801941-83B9-4050-87FA-D7C23220312F}"/>
              </a:ext>
            </a:extLst>
          </p:cNvPr>
          <p:cNvSpPr/>
          <p:nvPr/>
        </p:nvSpPr>
        <p:spPr>
          <a:xfrm>
            <a:off x="1970048" y="5747583"/>
            <a:ext cx="1295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CAS LO</a:t>
            </a:r>
            <a:endParaRPr lang="en-IE" dirty="0"/>
          </a:p>
        </p:txBody>
      </p:sp>
      <p:sp>
        <p:nvSpPr>
          <p:cNvPr id="28" name="Rectangle: Rounded Corners 27">
            <a:extLst>
              <a:ext uri="{FF2B5EF4-FFF2-40B4-BE49-F238E27FC236}">
                <a16:creationId xmlns:a16="http://schemas.microsoft.com/office/drawing/2014/main" id="{64C98095-C1A2-4CDB-9095-8A83E10FE996}"/>
              </a:ext>
            </a:extLst>
          </p:cNvPr>
          <p:cNvSpPr/>
          <p:nvPr/>
        </p:nvSpPr>
        <p:spPr>
          <a:xfrm>
            <a:off x="2116571" y="6391880"/>
            <a:ext cx="1295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CAS LO</a:t>
            </a:r>
            <a:endParaRPr lang="en-IE" dirty="0"/>
          </a:p>
        </p:txBody>
      </p:sp>
      <p:sp>
        <p:nvSpPr>
          <p:cNvPr id="29" name="Rectangle: Rounded Corners 28">
            <a:extLst>
              <a:ext uri="{FF2B5EF4-FFF2-40B4-BE49-F238E27FC236}">
                <a16:creationId xmlns:a16="http://schemas.microsoft.com/office/drawing/2014/main" id="{CF342D00-D101-45DB-BE45-3A1F35CD46F0}"/>
              </a:ext>
            </a:extLst>
          </p:cNvPr>
          <p:cNvSpPr/>
          <p:nvPr/>
        </p:nvSpPr>
        <p:spPr>
          <a:xfrm>
            <a:off x="4172717" y="4188885"/>
            <a:ext cx="1295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CAS LO</a:t>
            </a:r>
            <a:endParaRPr lang="en-IE" dirty="0"/>
          </a:p>
        </p:txBody>
      </p:sp>
      <p:sp>
        <p:nvSpPr>
          <p:cNvPr id="30" name="Rectangle: Rounded Corners 29">
            <a:extLst>
              <a:ext uri="{FF2B5EF4-FFF2-40B4-BE49-F238E27FC236}">
                <a16:creationId xmlns:a16="http://schemas.microsoft.com/office/drawing/2014/main" id="{E87154F2-21E6-47F6-BB2F-973CA8729805}"/>
              </a:ext>
            </a:extLst>
          </p:cNvPr>
          <p:cNvSpPr/>
          <p:nvPr/>
        </p:nvSpPr>
        <p:spPr>
          <a:xfrm>
            <a:off x="5048715" y="4754550"/>
            <a:ext cx="1295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CAS LO</a:t>
            </a:r>
            <a:endParaRPr lang="en-IE" dirty="0"/>
          </a:p>
        </p:txBody>
      </p:sp>
      <p:sp>
        <p:nvSpPr>
          <p:cNvPr id="31" name="Rectangle: Rounded Corners 30">
            <a:extLst>
              <a:ext uri="{FF2B5EF4-FFF2-40B4-BE49-F238E27FC236}">
                <a16:creationId xmlns:a16="http://schemas.microsoft.com/office/drawing/2014/main" id="{E0D68532-F36E-45DE-BEBA-1481CD5C4438}"/>
              </a:ext>
            </a:extLst>
          </p:cNvPr>
          <p:cNvSpPr/>
          <p:nvPr/>
        </p:nvSpPr>
        <p:spPr>
          <a:xfrm>
            <a:off x="3657600" y="5040767"/>
            <a:ext cx="1295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CAS LO</a:t>
            </a:r>
            <a:endParaRPr lang="en-IE" dirty="0"/>
          </a:p>
        </p:txBody>
      </p:sp>
      <p:sp>
        <p:nvSpPr>
          <p:cNvPr id="32" name="Rectangle: Rounded Corners 31">
            <a:extLst>
              <a:ext uri="{FF2B5EF4-FFF2-40B4-BE49-F238E27FC236}">
                <a16:creationId xmlns:a16="http://schemas.microsoft.com/office/drawing/2014/main" id="{D53F2AF9-0D5D-44AA-95F4-819C0FCEC5AF}"/>
              </a:ext>
            </a:extLst>
          </p:cNvPr>
          <p:cNvSpPr/>
          <p:nvPr/>
        </p:nvSpPr>
        <p:spPr>
          <a:xfrm>
            <a:off x="3791415" y="5738216"/>
            <a:ext cx="1295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CAS LO</a:t>
            </a:r>
            <a:endParaRPr lang="en-IE" dirty="0"/>
          </a:p>
        </p:txBody>
      </p:sp>
      <p:sp>
        <p:nvSpPr>
          <p:cNvPr id="33" name="Rectangle: Rounded Corners 32">
            <a:extLst>
              <a:ext uri="{FF2B5EF4-FFF2-40B4-BE49-F238E27FC236}">
                <a16:creationId xmlns:a16="http://schemas.microsoft.com/office/drawing/2014/main" id="{5D8B1E91-B2B3-4159-8A7D-1D1FA52D6429}"/>
              </a:ext>
            </a:extLst>
          </p:cNvPr>
          <p:cNvSpPr/>
          <p:nvPr/>
        </p:nvSpPr>
        <p:spPr>
          <a:xfrm>
            <a:off x="5105400" y="5364876"/>
            <a:ext cx="1295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CAS LO</a:t>
            </a:r>
            <a:endParaRPr lang="en-IE" dirty="0"/>
          </a:p>
        </p:txBody>
      </p:sp>
      <p:sp>
        <p:nvSpPr>
          <p:cNvPr id="35" name="Rectangle: Rounded Corners 34">
            <a:extLst>
              <a:ext uri="{FF2B5EF4-FFF2-40B4-BE49-F238E27FC236}">
                <a16:creationId xmlns:a16="http://schemas.microsoft.com/office/drawing/2014/main" id="{16BDD794-AE68-475F-8028-FA12F2D9DB7C}"/>
              </a:ext>
            </a:extLst>
          </p:cNvPr>
          <p:cNvSpPr/>
          <p:nvPr/>
        </p:nvSpPr>
        <p:spPr>
          <a:xfrm>
            <a:off x="5385752" y="5949625"/>
            <a:ext cx="1295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CAS LO</a:t>
            </a:r>
            <a:endParaRPr lang="en-IE" dirty="0"/>
          </a:p>
        </p:txBody>
      </p:sp>
      <p:sp>
        <p:nvSpPr>
          <p:cNvPr id="36" name="Rectangle: Rounded Corners 35">
            <a:extLst>
              <a:ext uri="{FF2B5EF4-FFF2-40B4-BE49-F238E27FC236}">
                <a16:creationId xmlns:a16="http://schemas.microsoft.com/office/drawing/2014/main" id="{4500E818-A529-4227-B7E4-ED68ACEBDD1F}"/>
              </a:ext>
            </a:extLst>
          </p:cNvPr>
          <p:cNvSpPr/>
          <p:nvPr/>
        </p:nvSpPr>
        <p:spPr>
          <a:xfrm>
            <a:off x="5219700" y="6512277"/>
            <a:ext cx="1295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CAS LO</a:t>
            </a:r>
            <a:endParaRPr lang="en-IE" dirty="0"/>
          </a:p>
        </p:txBody>
      </p:sp>
      <p:sp>
        <p:nvSpPr>
          <p:cNvPr id="37" name="Rectangle: Rounded Corners 36">
            <a:extLst>
              <a:ext uri="{FF2B5EF4-FFF2-40B4-BE49-F238E27FC236}">
                <a16:creationId xmlns:a16="http://schemas.microsoft.com/office/drawing/2014/main" id="{2FDDFE7C-C7C2-48F8-AA71-BB0DDCA862BB}"/>
              </a:ext>
            </a:extLst>
          </p:cNvPr>
          <p:cNvSpPr/>
          <p:nvPr/>
        </p:nvSpPr>
        <p:spPr>
          <a:xfrm>
            <a:off x="3531291" y="6343192"/>
            <a:ext cx="1295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CAS LO</a:t>
            </a:r>
            <a:endParaRPr lang="en-IE" dirty="0"/>
          </a:p>
        </p:txBody>
      </p:sp>
      <p:sp>
        <p:nvSpPr>
          <p:cNvPr id="38" name="Rectangle: Rounded Corners 37">
            <a:extLst>
              <a:ext uri="{FF2B5EF4-FFF2-40B4-BE49-F238E27FC236}">
                <a16:creationId xmlns:a16="http://schemas.microsoft.com/office/drawing/2014/main" id="{B9E3D7E2-5C02-4B19-A1CB-409F8423045A}"/>
              </a:ext>
            </a:extLst>
          </p:cNvPr>
          <p:cNvSpPr/>
          <p:nvPr/>
        </p:nvSpPr>
        <p:spPr>
          <a:xfrm>
            <a:off x="4305300" y="7015885"/>
            <a:ext cx="1295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CAS LO</a:t>
            </a:r>
            <a:endParaRPr lang="en-IE" dirty="0"/>
          </a:p>
        </p:txBody>
      </p:sp>
      <p:sp>
        <p:nvSpPr>
          <p:cNvPr id="39" name="Rectangle: Rounded Corners 38">
            <a:extLst>
              <a:ext uri="{FF2B5EF4-FFF2-40B4-BE49-F238E27FC236}">
                <a16:creationId xmlns:a16="http://schemas.microsoft.com/office/drawing/2014/main" id="{7D705CFA-A30A-42EC-B302-203236A1DBEC}"/>
              </a:ext>
            </a:extLst>
          </p:cNvPr>
          <p:cNvSpPr/>
          <p:nvPr/>
        </p:nvSpPr>
        <p:spPr>
          <a:xfrm>
            <a:off x="3886200" y="7619425"/>
            <a:ext cx="1295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CAS LO</a:t>
            </a:r>
            <a:endParaRPr lang="en-IE" dirty="0"/>
          </a:p>
        </p:txBody>
      </p:sp>
      <p:sp>
        <p:nvSpPr>
          <p:cNvPr id="40" name="Rectangle: Rounded Corners 39">
            <a:extLst>
              <a:ext uri="{FF2B5EF4-FFF2-40B4-BE49-F238E27FC236}">
                <a16:creationId xmlns:a16="http://schemas.microsoft.com/office/drawing/2014/main" id="{F495250C-1143-48D3-B279-FB8734F29E37}"/>
              </a:ext>
            </a:extLst>
          </p:cNvPr>
          <p:cNvSpPr/>
          <p:nvPr/>
        </p:nvSpPr>
        <p:spPr>
          <a:xfrm>
            <a:off x="2536262" y="7011751"/>
            <a:ext cx="1295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CAS LO</a:t>
            </a:r>
            <a:endParaRPr lang="en-IE" dirty="0"/>
          </a:p>
        </p:txBody>
      </p:sp>
      <p:sp>
        <p:nvSpPr>
          <p:cNvPr id="41" name="Oval 40">
            <a:extLst>
              <a:ext uri="{FF2B5EF4-FFF2-40B4-BE49-F238E27FC236}">
                <a16:creationId xmlns:a16="http://schemas.microsoft.com/office/drawing/2014/main" id="{78462FF0-F1DC-4004-BC47-5E8D9E255443}"/>
              </a:ext>
            </a:extLst>
          </p:cNvPr>
          <p:cNvSpPr/>
          <p:nvPr/>
        </p:nvSpPr>
        <p:spPr>
          <a:xfrm>
            <a:off x="8970322" y="2277530"/>
            <a:ext cx="3124200" cy="23219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MIMLO 1</a:t>
            </a:r>
            <a:endParaRPr lang="en-IE" sz="3200" b="1" dirty="0">
              <a:solidFill>
                <a:schemeClr val="tx1"/>
              </a:solidFill>
            </a:endParaRPr>
          </a:p>
        </p:txBody>
      </p:sp>
      <p:sp>
        <p:nvSpPr>
          <p:cNvPr id="46" name="Oval 45">
            <a:extLst>
              <a:ext uri="{FF2B5EF4-FFF2-40B4-BE49-F238E27FC236}">
                <a16:creationId xmlns:a16="http://schemas.microsoft.com/office/drawing/2014/main" id="{BDE1E268-5F61-434D-B310-A32BAB9A9DC1}"/>
              </a:ext>
            </a:extLst>
          </p:cNvPr>
          <p:cNvSpPr/>
          <p:nvPr/>
        </p:nvSpPr>
        <p:spPr>
          <a:xfrm>
            <a:off x="8964746" y="6978970"/>
            <a:ext cx="3124200" cy="23219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MIMLO 5</a:t>
            </a:r>
            <a:endParaRPr lang="en-IE" sz="3200" b="1" dirty="0">
              <a:solidFill>
                <a:schemeClr val="tx1"/>
              </a:solidFill>
            </a:endParaRPr>
          </a:p>
        </p:txBody>
      </p:sp>
      <p:sp>
        <p:nvSpPr>
          <p:cNvPr id="47" name="Oval 46">
            <a:extLst>
              <a:ext uri="{FF2B5EF4-FFF2-40B4-BE49-F238E27FC236}">
                <a16:creationId xmlns:a16="http://schemas.microsoft.com/office/drawing/2014/main" id="{FE289F20-95D6-4775-A840-B5C4929976ED}"/>
              </a:ext>
            </a:extLst>
          </p:cNvPr>
          <p:cNvSpPr/>
          <p:nvPr/>
        </p:nvSpPr>
        <p:spPr>
          <a:xfrm>
            <a:off x="14401800" y="6620480"/>
            <a:ext cx="3124200" cy="23219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MIMLO 4</a:t>
            </a:r>
            <a:endParaRPr lang="en-IE" sz="3200" b="1" dirty="0">
              <a:solidFill>
                <a:schemeClr val="tx1"/>
              </a:solidFill>
            </a:endParaRPr>
          </a:p>
        </p:txBody>
      </p:sp>
      <p:sp>
        <p:nvSpPr>
          <p:cNvPr id="48" name="Oval 47">
            <a:extLst>
              <a:ext uri="{FF2B5EF4-FFF2-40B4-BE49-F238E27FC236}">
                <a16:creationId xmlns:a16="http://schemas.microsoft.com/office/drawing/2014/main" id="{5FAFC0BF-872C-49BD-8695-FB277EFFB861}"/>
              </a:ext>
            </a:extLst>
          </p:cNvPr>
          <p:cNvSpPr/>
          <p:nvPr/>
        </p:nvSpPr>
        <p:spPr>
          <a:xfrm>
            <a:off x="10991083" y="4709957"/>
            <a:ext cx="3124200" cy="23219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MIMLO 3</a:t>
            </a:r>
            <a:endParaRPr lang="en-IE" sz="3200" b="1" dirty="0">
              <a:solidFill>
                <a:schemeClr val="tx1"/>
              </a:solidFill>
            </a:endParaRPr>
          </a:p>
        </p:txBody>
      </p:sp>
      <p:sp>
        <p:nvSpPr>
          <p:cNvPr id="49" name="Oval 48">
            <a:extLst>
              <a:ext uri="{FF2B5EF4-FFF2-40B4-BE49-F238E27FC236}">
                <a16:creationId xmlns:a16="http://schemas.microsoft.com/office/drawing/2014/main" id="{6492A64B-5908-4DF8-BEB7-499D71EFA19D}"/>
              </a:ext>
            </a:extLst>
          </p:cNvPr>
          <p:cNvSpPr/>
          <p:nvPr/>
        </p:nvSpPr>
        <p:spPr>
          <a:xfrm>
            <a:off x="14115283" y="2675104"/>
            <a:ext cx="3124200" cy="23219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MIMLO 2</a:t>
            </a:r>
            <a:endParaRPr lang="en-IE" sz="3200" b="1" dirty="0">
              <a:solidFill>
                <a:schemeClr val="tx1"/>
              </a:solidFill>
            </a:endParaRPr>
          </a:p>
        </p:txBody>
      </p:sp>
      <p:sp>
        <p:nvSpPr>
          <p:cNvPr id="50" name="TextBox 49">
            <a:extLst>
              <a:ext uri="{FF2B5EF4-FFF2-40B4-BE49-F238E27FC236}">
                <a16:creationId xmlns:a16="http://schemas.microsoft.com/office/drawing/2014/main" id="{8F152946-C684-4FD3-8E29-CECD97BF64ED}"/>
              </a:ext>
            </a:extLst>
          </p:cNvPr>
          <p:cNvSpPr txBox="1"/>
          <p:nvPr/>
        </p:nvSpPr>
        <p:spPr>
          <a:xfrm>
            <a:off x="3183962" y="3162300"/>
            <a:ext cx="3216838" cy="523220"/>
          </a:xfrm>
          <a:prstGeom prst="rect">
            <a:avLst/>
          </a:prstGeom>
          <a:noFill/>
        </p:spPr>
        <p:txBody>
          <a:bodyPr wrap="square" rtlCol="0">
            <a:spAutoFit/>
          </a:bodyPr>
          <a:lstStyle/>
          <a:p>
            <a:r>
              <a:rPr lang="en-GB" sz="2800" b="1" dirty="0"/>
              <a:t>CAS Component</a:t>
            </a:r>
            <a:endParaRPr lang="en-IE" sz="2800" b="1" dirty="0"/>
          </a:p>
        </p:txBody>
      </p:sp>
      <p:sp>
        <p:nvSpPr>
          <p:cNvPr id="52" name="Rectangle: Rounded Corners 51">
            <a:extLst>
              <a:ext uri="{FF2B5EF4-FFF2-40B4-BE49-F238E27FC236}">
                <a16:creationId xmlns:a16="http://schemas.microsoft.com/office/drawing/2014/main" id="{7BB4ED5E-6FAD-48A2-8676-7DD00CE8B31D}"/>
              </a:ext>
            </a:extLst>
          </p:cNvPr>
          <p:cNvSpPr/>
          <p:nvPr/>
        </p:nvSpPr>
        <p:spPr>
          <a:xfrm>
            <a:off x="553896" y="8738584"/>
            <a:ext cx="1295400" cy="40776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New </a:t>
            </a:r>
            <a:endParaRPr lang="en-IE" dirty="0"/>
          </a:p>
        </p:txBody>
      </p:sp>
      <p:sp>
        <p:nvSpPr>
          <p:cNvPr id="53" name="Thought Bubble: Cloud 52">
            <a:extLst>
              <a:ext uri="{FF2B5EF4-FFF2-40B4-BE49-F238E27FC236}">
                <a16:creationId xmlns:a16="http://schemas.microsoft.com/office/drawing/2014/main" id="{E43810A4-E9DD-44A0-9EA0-0494032BBC05}"/>
              </a:ext>
            </a:extLst>
          </p:cNvPr>
          <p:cNvSpPr/>
          <p:nvPr/>
        </p:nvSpPr>
        <p:spPr>
          <a:xfrm>
            <a:off x="4953000" y="7788510"/>
            <a:ext cx="3925150" cy="189160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Redundant?</a:t>
            </a:r>
          </a:p>
          <a:p>
            <a:pPr algn="ctr"/>
            <a:r>
              <a:rPr lang="en-GB" dirty="0"/>
              <a:t>Out-of-date?</a:t>
            </a:r>
          </a:p>
          <a:p>
            <a:pPr algn="ctr"/>
            <a:r>
              <a:rPr lang="en-GB" dirty="0"/>
              <a:t>Inappropriate?</a:t>
            </a:r>
          </a:p>
          <a:p>
            <a:pPr algn="ctr"/>
            <a:r>
              <a:rPr lang="en-GB" dirty="0"/>
              <a:t>Content or assessment info?</a:t>
            </a:r>
            <a:endParaRPr lang="en-IE" dirty="0"/>
          </a:p>
        </p:txBody>
      </p:sp>
    </p:spTree>
    <p:extLst>
      <p:ext uri="{BB962C8B-B14F-4D97-AF65-F5344CB8AC3E}">
        <p14:creationId xmlns:p14="http://schemas.microsoft.com/office/powerpoint/2010/main" val="364370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1.66667E-6 4.69136E-6 L 0.31146 -0.16945 " pathEditMode="relative" rAng="0" ptsTypes="AA">
                                      <p:cBhvr>
                                        <p:cTn id="10" dur="2000" fill="hold"/>
                                        <p:tgtEl>
                                          <p:spTgt spid="29"/>
                                        </p:tgtEl>
                                        <p:attrNameLst>
                                          <p:attrName>ppt_x</p:attrName>
                                          <p:attrName>ppt_y</p:attrName>
                                        </p:attrNameLst>
                                      </p:cBhvr>
                                      <p:rCtr x="15573" y="-8472"/>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3.33333E-6 -3.7037E-7 L 0.34792 -0.08472 " pathEditMode="relative" rAng="0" ptsTypes="AA">
                                      <p:cBhvr>
                                        <p:cTn id="14" dur="2000" fill="hold"/>
                                        <p:tgtEl>
                                          <p:spTgt spid="24"/>
                                        </p:tgtEl>
                                        <p:attrNameLst>
                                          <p:attrName>ppt_x</p:attrName>
                                          <p:attrName>ppt_y</p:attrName>
                                        </p:attrNameLst>
                                      </p:cBhvr>
                                      <p:rCtr x="17396" y="-4244"/>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0" nodeType="clickEffect">
                                  <p:stCondLst>
                                    <p:cond delay="0"/>
                                  </p:stCondLst>
                                  <p:childTnLst>
                                    <p:animMotion origin="layout" path="M 1.66667E-6 -3.58025E-6 L 0.31397 -0.19182 " pathEditMode="relative" rAng="0" ptsTypes="AA">
                                      <p:cBhvr>
                                        <p:cTn id="18" dur="2000" fill="hold"/>
                                        <p:tgtEl>
                                          <p:spTgt spid="30"/>
                                        </p:tgtEl>
                                        <p:attrNameLst>
                                          <p:attrName>ppt_x</p:attrName>
                                          <p:attrName>ppt_y</p:attrName>
                                        </p:attrNameLst>
                                      </p:cBhvr>
                                      <p:rCtr x="15694" y="-9599"/>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grpId="0" nodeType="clickEffect">
                                  <p:stCondLst>
                                    <p:cond delay="0"/>
                                  </p:stCondLst>
                                  <p:childTnLst>
                                    <p:animMotion origin="layout" path="M -3.33333E-6 3.33333E-6 L 0.33594 -0.29198 " pathEditMode="relative" rAng="0" ptsTypes="AA">
                                      <p:cBhvr>
                                        <p:cTn id="22" dur="2000" fill="hold"/>
                                        <p:tgtEl>
                                          <p:spTgt spid="38"/>
                                        </p:tgtEl>
                                        <p:attrNameLst>
                                          <p:attrName>ppt_x</p:attrName>
                                          <p:attrName>ppt_y</p:attrName>
                                        </p:attrNameLst>
                                      </p:cBhvr>
                                      <p:rCtr x="16797" y="-14599"/>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0" nodeType="clickEffect">
                                  <p:stCondLst>
                                    <p:cond delay="0"/>
                                  </p:stCondLst>
                                  <p:childTnLst>
                                    <p:animMotion origin="layout" path="M 3.33333E-6 -1.35802E-6 L 0.62291 -0.21096 " pathEditMode="relative" rAng="0" ptsTypes="AA">
                                      <p:cBhvr>
                                        <p:cTn id="30" dur="2000" fill="hold"/>
                                        <p:tgtEl>
                                          <p:spTgt spid="31"/>
                                        </p:tgtEl>
                                        <p:attrNameLst>
                                          <p:attrName>ppt_x</p:attrName>
                                          <p:attrName>ppt_y</p:attrName>
                                        </p:attrNameLst>
                                      </p:cBhvr>
                                      <p:rCtr x="31146" y="-10556"/>
                                    </p:animMotion>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grpId="0" nodeType="clickEffect">
                                  <p:stCondLst>
                                    <p:cond delay="0"/>
                                  </p:stCondLst>
                                  <p:childTnLst>
                                    <p:animMotion origin="layout" path="M 3.33333E-6 -2.96296E-6 L 0.61336 -0.325 " pathEditMode="relative" rAng="0" ptsTypes="AA">
                                      <p:cBhvr>
                                        <p:cTn id="34" dur="2000" fill="hold"/>
                                        <p:tgtEl>
                                          <p:spTgt spid="39"/>
                                        </p:tgtEl>
                                        <p:attrNameLst>
                                          <p:attrName>ppt_x</p:attrName>
                                          <p:attrName>ppt_y</p:attrName>
                                        </p:attrNameLst>
                                      </p:cBhvr>
                                      <p:rCtr x="30668" y="-16250"/>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3" presetClass="path" presetSubtype="0" accel="50000" decel="50000" fill="hold" grpId="0" nodeType="clickEffect">
                                  <p:stCondLst>
                                    <p:cond delay="0"/>
                                  </p:stCondLst>
                                  <p:childTnLst>
                                    <p:animMotion origin="layout" path="M 3.61111E-6 3.58025E-6 L 0.53142 0.01558 " pathEditMode="relative" rAng="0" ptsTypes="AA">
                                      <p:cBhvr>
                                        <p:cTn id="42" dur="2000" fill="hold"/>
                                        <p:tgtEl>
                                          <p:spTgt spid="26"/>
                                        </p:tgtEl>
                                        <p:attrNameLst>
                                          <p:attrName>ppt_x</p:attrName>
                                          <p:attrName>ppt_y</p:attrName>
                                        </p:attrNameLst>
                                      </p:cBhvr>
                                      <p:rCtr x="26571" y="772"/>
                                    </p:animMotion>
                                  </p:childTnLst>
                                </p:cTn>
                              </p:par>
                            </p:childTnLst>
                          </p:cTn>
                        </p:par>
                      </p:childTnLst>
                    </p:cTn>
                  </p:par>
                  <p:par>
                    <p:cTn id="43" fill="hold">
                      <p:stCondLst>
                        <p:cond delay="indefinite"/>
                      </p:stCondLst>
                      <p:childTnLst>
                        <p:par>
                          <p:cTn id="44" fill="hold">
                            <p:stCondLst>
                              <p:cond delay="0"/>
                            </p:stCondLst>
                            <p:childTnLst>
                              <p:par>
                                <p:cTn id="45" presetID="63" presetClass="path" presetSubtype="0" accel="50000" decel="50000" fill="hold" grpId="0" nodeType="clickEffect">
                                  <p:stCondLst>
                                    <p:cond delay="0"/>
                                  </p:stCondLst>
                                  <p:childTnLst>
                                    <p:animMotion origin="layout" path="M -1.94444E-6 1.97531E-6 L 0.5092 -0.07685 " pathEditMode="relative" rAng="0" ptsTypes="AA">
                                      <p:cBhvr>
                                        <p:cTn id="46" dur="2000" fill="hold"/>
                                        <p:tgtEl>
                                          <p:spTgt spid="40"/>
                                        </p:tgtEl>
                                        <p:attrNameLst>
                                          <p:attrName>ppt_x</p:attrName>
                                          <p:attrName>ppt_y</p:attrName>
                                        </p:attrNameLst>
                                      </p:cBhvr>
                                      <p:rCtr x="25460" y="-3843"/>
                                    </p:animMotion>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63" presetClass="path" presetSubtype="0" accel="50000" decel="50000" fill="hold" grpId="0" nodeType="clickEffect">
                                  <p:stCondLst>
                                    <p:cond delay="0"/>
                                  </p:stCondLst>
                                  <p:childTnLst>
                                    <p:animMotion origin="layout" path="M 1.52778E-6 1.48148E-6 L 0.72387 0.05895 " pathEditMode="relative" rAng="0" ptsTypes="AA">
                                      <p:cBhvr>
                                        <p:cTn id="54" dur="2000" fill="hold"/>
                                        <p:tgtEl>
                                          <p:spTgt spid="28"/>
                                        </p:tgtEl>
                                        <p:attrNameLst>
                                          <p:attrName>ppt_x</p:attrName>
                                          <p:attrName>ppt_y</p:attrName>
                                        </p:attrNameLst>
                                      </p:cBhvr>
                                      <p:rCtr x="36189" y="2948"/>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63" presetClass="path" presetSubtype="0" accel="50000" decel="50000" fill="hold" grpId="0" nodeType="clickEffect">
                                  <p:stCondLst>
                                    <p:cond delay="0"/>
                                  </p:stCondLst>
                                  <p:childTnLst>
                                    <p:animMotion origin="layout" path="M 1.66667E-6 -2.59259E-6 L 0.44896 -0.09012 " pathEditMode="relative" rAng="0" ptsTypes="AA">
                                      <p:cBhvr>
                                        <p:cTn id="62" dur="2000" fill="hold"/>
                                        <p:tgtEl>
                                          <p:spTgt spid="32"/>
                                        </p:tgtEl>
                                        <p:attrNameLst>
                                          <p:attrName>ppt_x</p:attrName>
                                          <p:attrName>ppt_y</p:attrName>
                                        </p:attrNameLst>
                                      </p:cBhvr>
                                      <p:rCtr x="22448" y="-4506"/>
                                    </p:animMotion>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grpId="0" nodeType="clickEffect">
                                  <p:stCondLst>
                                    <p:cond delay="0"/>
                                  </p:stCondLst>
                                  <p:childTnLst>
                                    <p:animMotion origin="layout" path="M -2.22222E-6 1.11111E-6 L 0.34653 0.2304 " pathEditMode="relative" rAng="0" ptsTypes="AA">
                                      <p:cBhvr>
                                        <p:cTn id="66" dur="2000" fill="hold"/>
                                        <p:tgtEl>
                                          <p:spTgt spid="37"/>
                                        </p:tgtEl>
                                        <p:attrNameLst>
                                          <p:attrName>ppt_x</p:attrName>
                                          <p:attrName>ppt_y</p:attrName>
                                        </p:attrNameLst>
                                      </p:cBhvr>
                                      <p:rCtr x="17326" y="11512"/>
                                    </p:animMotion>
                                  </p:childTnLst>
                                </p:cTn>
                              </p:par>
                            </p:childTnLst>
                          </p:cTn>
                        </p:par>
                      </p:childTnLst>
                    </p:cTn>
                  </p:par>
                  <p:par>
                    <p:cTn id="67" fill="hold">
                      <p:stCondLst>
                        <p:cond delay="indefinite"/>
                      </p:stCondLst>
                      <p:childTnLst>
                        <p:par>
                          <p:cTn id="68" fill="hold">
                            <p:stCondLst>
                              <p:cond delay="0"/>
                            </p:stCondLst>
                            <p:childTnLst>
                              <p:par>
                                <p:cTn id="69" presetID="63" presetClass="path" presetSubtype="0" accel="50000" decel="50000" fill="hold" grpId="0" nodeType="clickEffect">
                                  <p:stCondLst>
                                    <p:cond delay="0"/>
                                  </p:stCondLst>
                                  <p:childTnLst>
                                    <p:animMotion origin="layout" path="M -2.36111E-6 1.48148E-6 L 0.44219 0.15694 " pathEditMode="relative" rAng="0" ptsTypes="AA">
                                      <p:cBhvr>
                                        <p:cTn id="70" dur="2000" fill="hold"/>
                                        <p:tgtEl>
                                          <p:spTgt spid="27"/>
                                        </p:tgtEl>
                                        <p:attrNameLst>
                                          <p:attrName>ppt_x</p:attrName>
                                          <p:attrName>ppt_y</p:attrName>
                                        </p:attrNameLst>
                                      </p:cBhvr>
                                      <p:rCtr x="22109" y="7840"/>
                                    </p:animMotion>
                                  </p:childTnLst>
                                </p:cTn>
                              </p:par>
                            </p:childTnLst>
                          </p:cTn>
                        </p:par>
                      </p:childTnLst>
                    </p:cTn>
                  </p:par>
                  <p:par>
                    <p:cTn id="71" fill="hold">
                      <p:stCondLst>
                        <p:cond delay="indefinite"/>
                      </p:stCondLst>
                      <p:childTnLst>
                        <p:par>
                          <p:cTn id="72" fill="hold">
                            <p:stCondLst>
                              <p:cond delay="0"/>
                            </p:stCondLst>
                            <p:childTnLst>
                              <p:par>
                                <p:cTn id="73" presetID="63" presetClass="path" presetSubtype="0" accel="50000" decel="50000" fill="hold" grpId="0" nodeType="clickEffect">
                                  <p:stCondLst>
                                    <p:cond delay="0"/>
                                  </p:stCondLst>
                                  <p:childTnLst>
                                    <p:animMotion origin="layout" path="M 2.08333E-6 2.71605E-6 L 0.29548 0.22577 " pathEditMode="relative" rAng="0" ptsTypes="AA">
                                      <p:cBhvr>
                                        <p:cTn id="74" dur="2000" fill="hold"/>
                                        <p:tgtEl>
                                          <p:spTgt spid="35"/>
                                        </p:tgtEl>
                                        <p:attrNameLst>
                                          <p:attrName>ppt_x</p:attrName>
                                          <p:attrName>ppt_y</p:attrName>
                                        </p:attrNameLst>
                                      </p:cBhvr>
                                      <p:rCtr x="14774" y="11281"/>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0" nodeType="clickEffect">
                                  <p:stCondLst>
                                    <p:cond delay="0"/>
                                  </p:stCondLst>
                                  <p:childTnLst>
                                    <p:animMotion origin="layout" path="M -3.33333E-6 -2.83951E-6 L -0.15564 0.38997 " pathEditMode="relative" rAng="0" ptsTypes="AA">
                                      <p:cBhvr>
                                        <p:cTn id="82" dur="2000" fill="hold"/>
                                        <p:tgtEl>
                                          <p:spTgt spid="33"/>
                                        </p:tgtEl>
                                        <p:attrNameLst>
                                          <p:attrName>ppt_x</p:attrName>
                                          <p:attrName>ppt_y</p:attrName>
                                        </p:attrNameLst>
                                      </p:cBhvr>
                                      <p:rCtr x="-7786" y="19491"/>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0" nodeType="clickEffect">
                                  <p:stCondLst>
                                    <p:cond delay="0"/>
                                  </p:stCondLst>
                                  <p:childTnLst>
                                    <p:animMotion origin="layout" path="M -3.33333E-6 3.08642E-6 L -0.06666 0.27839 " pathEditMode="relative" rAng="0" ptsTypes="AA">
                                      <p:cBhvr>
                                        <p:cTn id="86" dur="2000" fill="hold"/>
                                        <p:tgtEl>
                                          <p:spTgt spid="36"/>
                                        </p:tgtEl>
                                        <p:attrNameLst>
                                          <p:attrName>ppt_x</p:attrName>
                                          <p:attrName>ppt_y</p:attrName>
                                        </p:attrNameLst>
                                      </p:cBhvr>
                                      <p:rCtr x="-3333" y="13920"/>
                                    </p:animMotion>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63" presetClass="path" presetSubtype="0" accel="50000" decel="50000" fill="hold" grpId="0" nodeType="clickEffect">
                                  <p:stCondLst>
                                    <p:cond delay="0"/>
                                  </p:stCondLst>
                                  <p:childTnLst>
                                    <p:animMotion origin="layout" path="M -1.80556E-6 -1.23457E-7 L 0.80512 -0.05972 " pathEditMode="relative" rAng="0" ptsTypes="AA">
                                      <p:cBhvr>
                                        <p:cTn id="94" dur="2000" fill="hold"/>
                                        <p:tgtEl>
                                          <p:spTgt spid="52"/>
                                        </p:tgtEl>
                                        <p:attrNameLst>
                                          <p:attrName>ppt_x</p:attrName>
                                          <p:attrName>ppt_y</p:attrName>
                                        </p:attrNameLst>
                                      </p:cBhvr>
                                      <p:rCtr x="40252" y="-29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8"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6" grpId="0" animBg="1"/>
      <p:bldP spid="47" grpId="0" animBg="1"/>
      <p:bldP spid="48" grpId="0" animBg="1"/>
      <p:bldP spid="49" grpId="0" animBg="1"/>
      <p:bldP spid="52" grpId="0" animBg="1"/>
      <p:bldP spid="52" grpId="1" animBg="1"/>
      <p:bldP spid="5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468410" y="408972"/>
            <a:ext cx="18000366" cy="1150828"/>
          </a:xfrm>
          <a:prstGeom prst="rect">
            <a:avLst/>
          </a:prstGeom>
        </p:spPr>
        <p:txBody>
          <a:bodyPr lIns="0" tIns="0" rIns="0" bIns="0" rtlCol="0" anchor="t">
            <a:spAutoFit/>
          </a:bodyPr>
          <a:lstStyle/>
          <a:p>
            <a:pPr algn="ctr">
              <a:lnSpc>
                <a:spcPts val="9900"/>
              </a:lnSpc>
            </a:pPr>
            <a:r>
              <a:rPr lang="en-US" sz="6000" b="1" dirty="0">
                <a:latin typeface="Open Sans Bold"/>
                <a:ea typeface="Open Sans Bold"/>
                <a:cs typeface="Open Sans Bold"/>
                <a:sym typeface="Open Sans Bold"/>
              </a:rPr>
              <a:t>Possible Approach…</a:t>
            </a:r>
            <a:r>
              <a:rPr lang="en-US" sz="2800" b="1" dirty="0">
                <a:latin typeface="Open Sans Bold"/>
                <a:ea typeface="Open Sans Bold"/>
                <a:cs typeface="Open Sans Bold"/>
                <a:sym typeface="Open Sans Bold"/>
              </a:rPr>
              <a:t>(blue sky approach)</a:t>
            </a:r>
            <a:endParaRPr lang="en-US" sz="6000" b="1" dirty="0">
              <a:latin typeface="Open Sans Bold"/>
              <a:ea typeface="Open Sans Bold"/>
              <a:cs typeface="Open Sans Bold"/>
              <a:sym typeface="Open Sans Bold"/>
            </a:endParaRPr>
          </a:p>
        </p:txBody>
      </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sp>
        <p:nvSpPr>
          <p:cNvPr id="10" name="Rectangle: Rounded Corners 9">
            <a:extLst>
              <a:ext uri="{FF2B5EF4-FFF2-40B4-BE49-F238E27FC236}">
                <a16:creationId xmlns:a16="http://schemas.microsoft.com/office/drawing/2014/main" id="{BDE8776D-FD0A-40EE-ABE8-7C1CF1408B88}"/>
              </a:ext>
            </a:extLst>
          </p:cNvPr>
          <p:cNvSpPr/>
          <p:nvPr/>
        </p:nvSpPr>
        <p:spPr>
          <a:xfrm>
            <a:off x="233702" y="7528584"/>
            <a:ext cx="2700622" cy="2535049"/>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Purpose of the Award</a:t>
            </a:r>
            <a:endParaRPr lang="en-IE" sz="4000" b="1" dirty="0">
              <a:solidFill>
                <a:schemeClr val="bg1"/>
              </a:solidFill>
            </a:endParaRPr>
          </a:p>
        </p:txBody>
      </p:sp>
      <p:sp>
        <p:nvSpPr>
          <p:cNvPr id="11" name="Thought Bubble: Cloud 10">
            <a:extLst>
              <a:ext uri="{FF2B5EF4-FFF2-40B4-BE49-F238E27FC236}">
                <a16:creationId xmlns:a16="http://schemas.microsoft.com/office/drawing/2014/main" id="{2E7AEB78-2315-430E-813B-20FE37B99270}"/>
              </a:ext>
            </a:extLst>
          </p:cNvPr>
          <p:cNvSpPr/>
          <p:nvPr/>
        </p:nvSpPr>
        <p:spPr>
          <a:xfrm>
            <a:off x="4343400" y="1851853"/>
            <a:ext cx="3124200" cy="1904180"/>
          </a:xfrm>
          <a:prstGeom prst="cloudCallout">
            <a:avLst>
              <a:gd name="adj1" fmla="val -159828"/>
              <a:gd name="adj2" fmla="val 23584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Key knowledge, skill or competence</a:t>
            </a:r>
            <a:endParaRPr lang="en-IE" sz="2800" b="1" dirty="0"/>
          </a:p>
        </p:txBody>
      </p:sp>
      <p:sp>
        <p:nvSpPr>
          <p:cNvPr id="12" name="Thought Bubble: Cloud 11">
            <a:extLst>
              <a:ext uri="{FF2B5EF4-FFF2-40B4-BE49-F238E27FC236}">
                <a16:creationId xmlns:a16="http://schemas.microsoft.com/office/drawing/2014/main" id="{3F9F2475-5237-4184-A467-BC77CC5DA49C}"/>
              </a:ext>
            </a:extLst>
          </p:cNvPr>
          <p:cNvSpPr/>
          <p:nvPr/>
        </p:nvSpPr>
        <p:spPr>
          <a:xfrm>
            <a:off x="3564231" y="8180017"/>
            <a:ext cx="3750969" cy="1904180"/>
          </a:xfrm>
          <a:prstGeom prst="cloudCallout">
            <a:avLst>
              <a:gd name="adj1" fmla="val -59126"/>
              <a:gd name="adj2" fmla="val -42910"/>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Key knowledge, skill or competence</a:t>
            </a:r>
            <a:endParaRPr lang="en-IE" sz="2800" b="1" dirty="0"/>
          </a:p>
        </p:txBody>
      </p:sp>
      <p:sp>
        <p:nvSpPr>
          <p:cNvPr id="13" name="Thought Bubble: Cloud 12">
            <a:extLst>
              <a:ext uri="{FF2B5EF4-FFF2-40B4-BE49-F238E27FC236}">
                <a16:creationId xmlns:a16="http://schemas.microsoft.com/office/drawing/2014/main" id="{64C33916-1872-4729-87D0-B2F6C8CD3F37}"/>
              </a:ext>
            </a:extLst>
          </p:cNvPr>
          <p:cNvSpPr/>
          <p:nvPr/>
        </p:nvSpPr>
        <p:spPr>
          <a:xfrm>
            <a:off x="3385807" y="5088090"/>
            <a:ext cx="3339790" cy="1904180"/>
          </a:xfrm>
          <a:prstGeom prst="cloudCallout">
            <a:avLst>
              <a:gd name="adj1" fmla="val -87191"/>
              <a:gd name="adj2" fmla="val 70699"/>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Key knowledge, skill or competence</a:t>
            </a:r>
            <a:endParaRPr lang="en-IE" sz="2800" b="1" dirty="0"/>
          </a:p>
        </p:txBody>
      </p:sp>
      <p:sp>
        <p:nvSpPr>
          <p:cNvPr id="14" name="Rectangle: Rounded Corners 13">
            <a:extLst>
              <a:ext uri="{FF2B5EF4-FFF2-40B4-BE49-F238E27FC236}">
                <a16:creationId xmlns:a16="http://schemas.microsoft.com/office/drawing/2014/main" id="{3A827F81-9685-4060-A666-DC0DE67928FA}"/>
              </a:ext>
            </a:extLst>
          </p:cNvPr>
          <p:cNvSpPr/>
          <p:nvPr/>
        </p:nvSpPr>
        <p:spPr>
          <a:xfrm>
            <a:off x="4484947" y="2123418"/>
            <a:ext cx="2721643" cy="128587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Topic</a:t>
            </a:r>
            <a:endParaRPr lang="en-IE" sz="4000" b="1" dirty="0">
              <a:solidFill>
                <a:schemeClr val="bg1"/>
              </a:solidFill>
            </a:endParaRPr>
          </a:p>
        </p:txBody>
      </p:sp>
      <p:sp>
        <p:nvSpPr>
          <p:cNvPr id="15" name="Rectangle: Rounded Corners 14">
            <a:extLst>
              <a:ext uri="{FF2B5EF4-FFF2-40B4-BE49-F238E27FC236}">
                <a16:creationId xmlns:a16="http://schemas.microsoft.com/office/drawing/2014/main" id="{ED413B10-9350-489D-827E-38D5CE8CFEE3}"/>
              </a:ext>
            </a:extLst>
          </p:cNvPr>
          <p:cNvSpPr/>
          <p:nvPr/>
        </p:nvSpPr>
        <p:spPr>
          <a:xfrm>
            <a:off x="4409482" y="8489169"/>
            <a:ext cx="2721643" cy="128587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Topic</a:t>
            </a:r>
            <a:endParaRPr lang="en-IE" sz="4000" b="1" dirty="0">
              <a:solidFill>
                <a:schemeClr val="bg1"/>
              </a:solidFill>
            </a:endParaRPr>
          </a:p>
        </p:txBody>
      </p:sp>
      <p:sp>
        <p:nvSpPr>
          <p:cNvPr id="16" name="Rectangle: Rounded Corners 15">
            <a:extLst>
              <a:ext uri="{FF2B5EF4-FFF2-40B4-BE49-F238E27FC236}">
                <a16:creationId xmlns:a16="http://schemas.microsoft.com/office/drawing/2014/main" id="{EE29D80F-07D4-48BC-B2B0-61E55B2C15B9}"/>
              </a:ext>
            </a:extLst>
          </p:cNvPr>
          <p:cNvSpPr/>
          <p:nvPr/>
        </p:nvSpPr>
        <p:spPr>
          <a:xfrm>
            <a:off x="4484946" y="5207037"/>
            <a:ext cx="2721643" cy="128587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Topic</a:t>
            </a:r>
            <a:endParaRPr lang="en-IE" sz="4000" b="1" dirty="0">
              <a:solidFill>
                <a:schemeClr val="bg1"/>
              </a:solidFill>
            </a:endParaRPr>
          </a:p>
        </p:txBody>
      </p:sp>
      <p:sp>
        <p:nvSpPr>
          <p:cNvPr id="17" name="Rectangle: Rounded Corners 16">
            <a:extLst>
              <a:ext uri="{FF2B5EF4-FFF2-40B4-BE49-F238E27FC236}">
                <a16:creationId xmlns:a16="http://schemas.microsoft.com/office/drawing/2014/main" id="{313E35D0-0193-419C-813F-C6CF618E454A}"/>
              </a:ext>
            </a:extLst>
          </p:cNvPr>
          <p:cNvSpPr/>
          <p:nvPr/>
        </p:nvSpPr>
        <p:spPr>
          <a:xfrm>
            <a:off x="10976889" y="8047795"/>
            <a:ext cx="2721643" cy="128587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MIMLO</a:t>
            </a:r>
            <a:endParaRPr lang="en-IE" sz="4000" b="1" dirty="0">
              <a:solidFill>
                <a:schemeClr val="bg1"/>
              </a:solidFill>
            </a:endParaRPr>
          </a:p>
        </p:txBody>
      </p:sp>
      <p:sp>
        <p:nvSpPr>
          <p:cNvPr id="18" name="Rectangle: Rounded Corners 17">
            <a:extLst>
              <a:ext uri="{FF2B5EF4-FFF2-40B4-BE49-F238E27FC236}">
                <a16:creationId xmlns:a16="http://schemas.microsoft.com/office/drawing/2014/main" id="{E30EE46C-3C7E-4D83-99C7-9B159B25642C}"/>
              </a:ext>
            </a:extLst>
          </p:cNvPr>
          <p:cNvSpPr/>
          <p:nvPr/>
        </p:nvSpPr>
        <p:spPr>
          <a:xfrm>
            <a:off x="10976889" y="5244584"/>
            <a:ext cx="2721643" cy="128587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MIMLO</a:t>
            </a:r>
            <a:endParaRPr lang="en-IE" sz="4000" b="1" dirty="0">
              <a:solidFill>
                <a:schemeClr val="bg1"/>
              </a:solidFill>
            </a:endParaRPr>
          </a:p>
        </p:txBody>
      </p:sp>
      <p:sp>
        <p:nvSpPr>
          <p:cNvPr id="19" name="Rectangle: Rounded Corners 18">
            <a:extLst>
              <a:ext uri="{FF2B5EF4-FFF2-40B4-BE49-F238E27FC236}">
                <a16:creationId xmlns:a16="http://schemas.microsoft.com/office/drawing/2014/main" id="{55705576-BFFF-4792-9978-7F5DD5DAEC5C}"/>
              </a:ext>
            </a:extLst>
          </p:cNvPr>
          <p:cNvSpPr/>
          <p:nvPr/>
        </p:nvSpPr>
        <p:spPr>
          <a:xfrm>
            <a:off x="10962021" y="2280526"/>
            <a:ext cx="2721643" cy="128587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MIMLO</a:t>
            </a:r>
            <a:endParaRPr lang="en-IE" sz="4000" b="1" dirty="0">
              <a:solidFill>
                <a:schemeClr val="bg1"/>
              </a:solidFill>
            </a:endParaRPr>
          </a:p>
        </p:txBody>
      </p:sp>
      <p:pic>
        <p:nvPicPr>
          <p:cNvPr id="21" name="Graphic 20" descr="Magnifying glass">
            <a:extLst>
              <a:ext uri="{FF2B5EF4-FFF2-40B4-BE49-F238E27FC236}">
                <a16:creationId xmlns:a16="http://schemas.microsoft.com/office/drawing/2014/main" id="{37C9AF97-421B-403A-83E1-62171631C9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607761" y="3885490"/>
            <a:ext cx="1981200" cy="1981200"/>
          </a:xfrm>
          <a:prstGeom prst="rect">
            <a:avLst/>
          </a:prstGeom>
        </p:spPr>
      </p:pic>
      <p:pic>
        <p:nvPicPr>
          <p:cNvPr id="26" name="Picture 25">
            <a:extLst>
              <a:ext uri="{FF2B5EF4-FFF2-40B4-BE49-F238E27FC236}">
                <a16:creationId xmlns:a16="http://schemas.microsoft.com/office/drawing/2014/main" id="{793FD616-A0E1-4DC6-989A-BD53E5206B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48163" y="6531388"/>
            <a:ext cx="4006135" cy="2400300"/>
          </a:xfrm>
          <a:prstGeom prst="rect">
            <a:avLst/>
          </a:prstGeom>
        </p:spPr>
      </p:pic>
      <p:pic>
        <p:nvPicPr>
          <p:cNvPr id="29" name="Graphic 28" descr="List RTL">
            <a:extLst>
              <a:ext uri="{FF2B5EF4-FFF2-40B4-BE49-F238E27FC236}">
                <a16:creationId xmlns:a16="http://schemas.microsoft.com/office/drawing/2014/main" id="{736FFD3A-F7D4-4684-BEC1-1468BE9EF7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126279" y="2123418"/>
            <a:ext cx="2964672" cy="2964672"/>
          </a:xfrm>
          <a:prstGeom prst="rect">
            <a:avLst/>
          </a:prstGeom>
        </p:spPr>
      </p:pic>
      <p:sp>
        <p:nvSpPr>
          <p:cNvPr id="30" name="Rectangle: Rounded Corners 29">
            <a:extLst>
              <a:ext uri="{FF2B5EF4-FFF2-40B4-BE49-F238E27FC236}">
                <a16:creationId xmlns:a16="http://schemas.microsoft.com/office/drawing/2014/main" id="{D6F49212-5EA0-432F-B97D-04106DB01B00}"/>
              </a:ext>
            </a:extLst>
          </p:cNvPr>
          <p:cNvSpPr/>
          <p:nvPr/>
        </p:nvSpPr>
        <p:spPr>
          <a:xfrm>
            <a:off x="18745200" y="8348662"/>
            <a:ext cx="2721643" cy="128587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MIMLO</a:t>
            </a:r>
            <a:endParaRPr lang="en-IE" sz="4000" b="1" dirty="0">
              <a:solidFill>
                <a:schemeClr val="bg1"/>
              </a:solidFill>
            </a:endParaRPr>
          </a:p>
        </p:txBody>
      </p:sp>
      <p:sp>
        <p:nvSpPr>
          <p:cNvPr id="31" name="Rectangle: Rounded Corners 30">
            <a:extLst>
              <a:ext uri="{FF2B5EF4-FFF2-40B4-BE49-F238E27FC236}">
                <a16:creationId xmlns:a16="http://schemas.microsoft.com/office/drawing/2014/main" id="{31A3C30A-FFC3-4D55-B140-1F81045F1FD5}"/>
              </a:ext>
            </a:extLst>
          </p:cNvPr>
          <p:cNvSpPr/>
          <p:nvPr/>
        </p:nvSpPr>
        <p:spPr>
          <a:xfrm>
            <a:off x="18745200" y="6257173"/>
            <a:ext cx="2721643" cy="128587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MIMLO</a:t>
            </a:r>
            <a:endParaRPr lang="en-IE" sz="4000" b="1" dirty="0">
              <a:solidFill>
                <a:schemeClr val="bg1"/>
              </a:solidFill>
            </a:endParaRPr>
          </a:p>
        </p:txBody>
      </p:sp>
    </p:spTree>
    <p:extLst>
      <p:ext uri="{BB962C8B-B14F-4D97-AF65-F5344CB8AC3E}">
        <p14:creationId xmlns:p14="http://schemas.microsoft.com/office/powerpoint/2010/main" val="292516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grpId="1" nodeType="clickEffect">
                                  <p:stCondLst>
                                    <p:cond delay="0"/>
                                  </p:stCondLst>
                                  <p:childTnLst>
                                    <p:animMotion origin="layout" path="M 1.94444E-6 -1.48148E-6 L 0.18455 0.01127 " pathEditMode="relative" rAng="0" ptsTypes="AA">
                                      <p:cBhvr>
                                        <p:cTn id="39" dur="2000" fill="hold"/>
                                        <p:tgtEl>
                                          <p:spTgt spid="14"/>
                                        </p:tgtEl>
                                        <p:attrNameLst>
                                          <p:attrName>ppt_x</p:attrName>
                                          <p:attrName>ppt_y</p:attrName>
                                        </p:attrNameLst>
                                      </p:cBhvr>
                                      <p:rCtr x="9227" y="556"/>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grpId="1" nodeType="clickEffect">
                                  <p:stCondLst>
                                    <p:cond delay="0"/>
                                  </p:stCondLst>
                                  <p:childTnLst>
                                    <p:animMotion origin="layout" path="M 1.94444E-6 -2.83951E-6 L 0.18281 0.00155 " pathEditMode="relative" rAng="0" ptsTypes="AA">
                                      <p:cBhvr>
                                        <p:cTn id="43" dur="2000" fill="hold"/>
                                        <p:tgtEl>
                                          <p:spTgt spid="16"/>
                                        </p:tgtEl>
                                        <p:attrNameLst>
                                          <p:attrName>ppt_x</p:attrName>
                                          <p:attrName>ppt_y</p:attrName>
                                        </p:attrNameLst>
                                      </p:cBhvr>
                                      <p:rCtr x="9141" y="77"/>
                                    </p:animMotion>
                                  </p:childTnLst>
                                </p:cTn>
                              </p:par>
                            </p:childTnLst>
                          </p:cTn>
                        </p:par>
                      </p:childTnLst>
                    </p:cTn>
                  </p:par>
                  <p:par>
                    <p:cTn id="44" fill="hold">
                      <p:stCondLst>
                        <p:cond delay="indefinite"/>
                      </p:stCondLst>
                      <p:childTnLst>
                        <p:par>
                          <p:cTn id="45" fill="hold">
                            <p:stCondLst>
                              <p:cond delay="0"/>
                            </p:stCondLst>
                            <p:childTnLst>
                              <p:par>
                                <p:cTn id="46" presetID="63" presetClass="path" presetSubtype="0" accel="50000" decel="50000" fill="hold" grpId="1" nodeType="clickEffect">
                                  <p:stCondLst>
                                    <p:cond delay="0"/>
                                  </p:stCondLst>
                                  <p:childTnLst>
                                    <p:animMotion origin="layout" path="M 1.80556E-6 1.35802E-6 L 0.18446 0.00478 " pathEditMode="relative" rAng="0" ptsTypes="AA">
                                      <p:cBhvr>
                                        <p:cTn id="47" dur="2000" fill="hold"/>
                                        <p:tgtEl>
                                          <p:spTgt spid="15"/>
                                        </p:tgtEl>
                                        <p:attrNameLst>
                                          <p:attrName>ppt_x</p:attrName>
                                          <p:attrName>ppt_y</p:attrName>
                                        </p:attrNameLst>
                                      </p:cBhvr>
                                      <p:rCtr x="9219" y="231"/>
                                    </p:animMotion>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1000" fill="hold"/>
                                        <p:tgtEl>
                                          <p:spTgt spid="19"/>
                                        </p:tgtEl>
                                        <p:attrNameLst>
                                          <p:attrName>ppt_w</p:attrName>
                                        </p:attrNameLst>
                                      </p:cBhvr>
                                      <p:tavLst>
                                        <p:tav tm="0">
                                          <p:val>
                                            <p:fltVal val="0"/>
                                          </p:val>
                                        </p:tav>
                                        <p:tav tm="100000">
                                          <p:val>
                                            <p:strVal val="#ppt_w"/>
                                          </p:val>
                                        </p:tav>
                                      </p:tavLst>
                                    </p:anim>
                                    <p:anim calcmode="lin" valueType="num">
                                      <p:cBhvr>
                                        <p:cTn id="53" dur="1000" fill="hold"/>
                                        <p:tgtEl>
                                          <p:spTgt spid="19"/>
                                        </p:tgtEl>
                                        <p:attrNameLst>
                                          <p:attrName>ppt_h</p:attrName>
                                        </p:attrNameLst>
                                      </p:cBhvr>
                                      <p:tavLst>
                                        <p:tav tm="0">
                                          <p:val>
                                            <p:fltVal val="0"/>
                                          </p:val>
                                        </p:tav>
                                        <p:tav tm="100000">
                                          <p:val>
                                            <p:strVal val="#ppt_h"/>
                                          </p:val>
                                        </p:tav>
                                      </p:tavLst>
                                    </p:anim>
                                    <p:anim calcmode="lin" valueType="num">
                                      <p:cBhvr>
                                        <p:cTn id="54" dur="1000" fill="hold"/>
                                        <p:tgtEl>
                                          <p:spTgt spid="19"/>
                                        </p:tgtEl>
                                        <p:attrNameLst>
                                          <p:attrName>style.rotation</p:attrName>
                                        </p:attrNameLst>
                                      </p:cBhvr>
                                      <p:tavLst>
                                        <p:tav tm="0">
                                          <p:val>
                                            <p:fltVal val="90"/>
                                          </p:val>
                                        </p:tav>
                                        <p:tav tm="100000">
                                          <p:val>
                                            <p:fltVal val="0"/>
                                          </p:val>
                                        </p:tav>
                                      </p:tavLst>
                                    </p:anim>
                                    <p:animEffect transition="in" filter="fade">
                                      <p:cBhvr>
                                        <p:cTn id="55" dur="10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1000" fill="hold"/>
                                        <p:tgtEl>
                                          <p:spTgt spid="18"/>
                                        </p:tgtEl>
                                        <p:attrNameLst>
                                          <p:attrName>ppt_w</p:attrName>
                                        </p:attrNameLst>
                                      </p:cBhvr>
                                      <p:tavLst>
                                        <p:tav tm="0">
                                          <p:val>
                                            <p:fltVal val="0"/>
                                          </p:val>
                                        </p:tav>
                                        <p:tav tm="100000">
                                          <p:val>
                                            <p:strVal val="#ppt_w"/>
                                          </p:val>
                                        </p:tav>
                                      </p:tavLst>
                                    </p:anim>
                                    <p:anim calcmode="lin" valueType="num">
                                      <p:cBhvr>
                                        <p:cTn id="61" dur="1000" fill="hold"/>
                                        <p:tgtEl>
                                          <p:spTgt spid="18"/>
                                        </p:tgtEl>
                                        <p:attrNameLst>
                                          <p:attrName>ppt_h</p:attrName>
                                        </p:attrNameLst>
                                      </p:cBhvr>
                                      <p:tavLst>
                                        <p:tav tm="0">
                                          <p:val>
                                            <p:fltVal val="0"/>
                                          </p:val>
                                        </p:tav>
                                        <p:tav tm="100000">
                                          <p:val>
                                            <p:strVal val="#ppt_h"/>
                                          </p:val>
                                        </p:tav>
                                      </p:tavLst>
                                    </p:anim>
                                    <p:anim calcmode="lin" valueType="num">
                                      <p:cBhvr>
                                        <p:cTn id="62" dur="1000" fill="hold"/>
                                        <p:tgtEl>
                                          <p:spTgt spid="18"/>
                                        </p:tgtEl>
                                        <p:attrNameLst>
                                          <p:attrName>style.rotation</p:attrName>
                                        </p:attrNameLst>
                                      </p:cBhvr>
                                      <p:tavLst>
                                        <p:tav tm="0">
                                          <p:val>
                                            <p:fltVal val="90"/>
                                          </p:val>
                                        </p:tav>
                                        <p:tav tm="100000">
                                          <p:val>
                                            <p:fltVal val="0"/>
                                          </p:val>
                                        </p:tav>
                                      </p:tavLst>
                                    </p:anim>
                                    <p:animEffect transition="in" filter="fade">
                                      <p:cBhvr>
                                        <p:cTn id="63" dur="10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1000" fill="hold"/>
                                        <p:tgtEl>
                                          <p:spTgt spid="17"/>
                                        </p:tgtEl>
                                        <p:attrNameLst>
                                          <p:attrName>ppt_w</p:attrName>
                                        </p:attrNameLst>
                                      </p:cBhvr>
                                      <p:tavLst>
                                        <p:tav tm="0">
                                          <p:val>
                                            <p:fltVal val="0"/>
                                          </p:val>
                                        </p:tav>
                                        <p:tav tm="100000">
                                          <p:val>
                                            <p:strVal val="#ppt_w"/>
                                          </p:val>
                                        </p:tav>
                                      </p:tavLst>
                                    </p:anim>
                                    <p:anim calcmode="lin" valueType="num">
                                      <p:cBhvr>
                                        <p:cTn id="69" dur="1000" fill="hold"/>
                                        <p:tgtEl>
                                          <p:spTgt spid="17"/>
                                        </p:tgtEl>
                                        <p:attrNameLst>
                                          <p:attrName>ppt_h</p:attrName>
                                        </p:attrNameLst>
                                      </p:cBhvr>
                                      <p:tavLst>
                                        <p:tav tm="0">
                                          <p:val>
                                            <p:fltVal val="0"/>
                                          </p:val>
                                        </p:tav>
                                        <p:tav tm="100000">
                                          <p:val>
                                            <p:strVal val="#ppt_h"/>
                                          </p:val>
                                        </p:tav>
                                      </p:tavLst>
                                    </p:anim>
                                    <p:anim calcmode="lin" valueType="num">
                                      <p:cBhvr>
                                        <p:cTn id="70" dur="1000" fill="hold"/>
                                        <p:tgtEl>
                                          <p:spTgt spid="17"/>
                                        </p:tgtEl>
                                        <p:attrNameLst>
                                          <p:attrName>style.rotation</p:attrName>
                                        </p:attrNameLst>
                                      </p:cBhvr>
                                      <p:tavLst>
                                        <p:tav tm="0">
                                          <p:val>
                                            <p:fltVal val="90"/>
                                          </p:val>
                                        </p:tav>
                                        <p:tav tm="100000">
                                          <p:val>
                                            <p:fltVal val="0"/>
                                          </p:val>
                                        </p:tav>
                                      </p:tavLst>
                                    </p:anim>
                                    <p:animEffect transition="in" filter="fade">
                                      <p:cBhvr>
                                        <p:cTn id="71" dur="10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21"/>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35" presetClass="path" presetSubtype="0" accel="50000" decel="50000" fill="hold" grpId="0" nodeType="clickEffect">
                                  <p:stCondLst>
                                    <p:cond delay="0"/>
                                  </p:stCondLst>
                                  <p:childTnLst>
                                    <p:animMotion origin="layout" path="M -2.36111E-6 0.0017 L -0.42639 -0.24583 " pathEditMode="relative" rAng="0" ptsTypes="AA">
                                      <p:cBhvr>
                                        <p:cTn id="87" dur="2000" fill="hold"/>
                                        <p:tgtEl>
                                          <p:spTgt spid="31"/>
                                        </p:tgtEl>
                                        <p:attrNameLst>
                                          <p:attrName>ppt_x</p:attrName>
                                          <p:attrName>ppt_y</p:attrName>
                                        </p:attrNameLst>
                                      </p:cBhvr>
                                      <p:rCtr x="-21319" y="-12377"/>
                                    </p:animMotion>
                                  </p:childTnLst>
                                </p:cTn>
                              </p:par>
                            </p:childTnLst>
                          </p:cTn>
                        </p:par>
                      </p:childTnLst>
                    </p:cTn>
                  </p:par>
                  <p:par>
                    <p:cTn id="88" fill="hold">
                      <p:stCondLst>
                        <p:cond delay="indefinite"/>
                      </p:stCondLst>
                      <p:childTnLst>
                        <p:par>
                          <p:cTn id="89" fill="hold">
                            <p:stCondLst>
                              <p:cond delay="0"/>
                            </p:stCondLst>
                            <p:childTnLst>
                              <p:par>
                                <p:cTn id="90" presetID="35" presetClass="path" presetSubtype="0" accel="50000" decel="50000" fill="hold" grpId="0" nodeType="clickEffect">
                                  <p:stCondLst>
                                    <p:cond delay="0"/>
                                  </p:stCondLst>
                                  <p:childTnLst>
                                    <p:animMotion origin="layout" path="M -2.36111E-6 -4.07407E-6 L -0.42387 -0.16651 " pathEditMode="relative" rAng="0" ptsTypes="AA">
                                      <p:cBhvr>
                                        <p:cTn id="91" dur="2000" fill="hold"/>
                                        <p:tgtEl>
                                          <p:spTgt spid="30"/>
                                        </p:tgtEl>
                                        <p:attrNameLst>
                                          <p:attrName>ppt_x</p:attrName>
                                          <p:attrName>ppt_y</p:attrName>
                                        </p:attrNameLst>
                                      </p:cBhvr>
                                      <p:rCtr x="-21198" y="-8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4" grpId="1" animBg="1"/>
      <p:bldP spid="15" grpId="0" animBg="1"/>
      <p:bldP spid="15" grpId="1" animBg="1"/>
      <p:bldP spid="16" grpId="0" animBg="1"/>
      <p:bldP spid="16" grpId="1" animBg="1"/>
      <p:bldP spid="17" grpId="0" animBg="1"/>
      <p:bldP spid="18" grpId="0" animBg="1"/>
      <p:bldP spid="19" grpId="0" animBg="1"/>
      <p:bldP spid="30" grpId="0" animBg="1"/>
      <p:bldP spid="3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746967" y="7289965"/>
            <a:ext cx="1332444" cy="1332444"/>
          </a:xfrm>
          <a:custGeom>
            <a:avLst/>
            <a:gdLst/>
            <a:ahLst/>
            <a:cxnLst/>
            <a:rect l="l" t="t" r="r" b="b"/>
            <a:pathLst>
              <a:path w="1332444" h="1332444">
                <a:moveTo>
                  <a:pt x="0" y="0"/>
                </a:moveTo>
                <a:lnTo>
                  <a:pt x="1332444" y="0"/>
                </a:lnTo>
                <a:lnTo>
                  <a:pt x="1332444" y="1332443"/>
                </a:lnTo>
                <a:lnTo>
                  <a:pt x="0" y="13324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575948" y="8446142"/>
            <a:ext cx="4129182" cy="4129182"/>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5" name="Freeform 5"/>
          <p:cNvSpPr/>
          <p:nvPr/>
        </p:nvSpPr>
        <p:spPr>
          <a:xfrm rot="2871165">
            <a:off x="4347232" y="96795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6" name="Freeform 6"/>
          <p:cNvSpPr/>
          <p:nvPr/>
        </p:nvSpPr>
        <p:spPr>
          <a:xfrm rot="2700000">
            <a:off x="3518199" y="8531919"/>
            <a:ext cx="1190046" cy="1190046"/>
          </a:xfrm>
          <a:custGeom>
            <a:avLst/>
            <a:gdLst/>
            <a:ahLst/>
            <a:cxnLst/>
            <a:rect l="l" t="t" r="r" b="b"/>
            <a:pathLst>
              <a:path w="1190046" h="1190046">
                <a:moveTo>
                  <a:pt x="0" y="0"/>
                </a:moveTo>
                <a:lnTo>
                  <a:pt x="1190047" y="0"/>
                </a:lnTo>
                <a:lnTo>
                  <a:pt x="1190047" y="1190047"/>
                </a:lnTo>
                <a:lnTo>
                  <a:pt x="0" y="1190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txBody>
            <a:bodyPr/>
            <a:lstStyle/>
            <a:p>
              <a:endParaRPr lang="en-IE"/>
            </a:p>
          </p:txBody>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204335" y="8165925"/>
            <a:ext cx="568616" cy="5686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462"/>
            </a:solidFill>
          </p:spPr>
          <p:txBody>
            <a:bodyPr/>
            <a:lstStyle/>
            <a:p>
              <a:endParaRPr lang="en-IE"/>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3" name="Group 13"/>
          <p:cNvGrpSpPr>
            <a:grpSpLocks noChangeAspect="1"/>
          </p:cNvGrpSpPr>
          <p:nvPr/>
        </p:nvGrpSpPr>
        <p:grpSpPr>
          <a:xfrm>
            <a:off x="1028700" y="2001547"/>
            <a:ext cx="6283906" cy="6283906"/>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10"/>
              <a:stretch>
                <a:fillRect l="-37719" r="-37719"/>
              </a:stretch>
            </a:blipFill>
          </p:spPr>
          <p:txBody>
            <a:bodyPr/>
            <a:lstStyle/>
            <a:p>
              <a:endParaRPr lang="en-IE"/>
            </a:p>
          </p:txBody>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txBody>
            <a:bodyPr/>
            <a:lstStyle/>
            <a:p>
              <a:endParaRPr lang="en-IE"/>
            </a:p>
          </p:txBody>
        </p:sp>
      </p:grpSp>
      <p:sp>
        <p:nvSpPr>
          <p:cNvPr id="16" name="TextBox 16"/>
          <p:cNvSpPr txBox="1"/>
          <p:nvPr/>
        </p:nvSpPr>
        <p:spPr>
          <a:xfrm>
            <a:off x="6934199" y="3390900"/>
            <a:ext cx="10744201" cy="2568011"/>
          </a:xfrm>
          <a:prstGeom prst="rect">
            <a:avLst/>
          </a:prstGeom>
        </p:spPr>
        <p:txBody>
          <a:bodyPr wrap="square" lIns="0" tIns="0" rIns="0" bIns="0" rtlCol="0" anchor="t">
            <a:spAutoFit/>
          </a:bodyPr>
          <a:lstStyle/>
          <a:p>
            <a:pPr algn="ctr">
              <a:lnSpc>
                <a:spcPts val="9900"/>
              </a:lnSpc>
            </a:pPr>
            <a:r>
              <a:rPr lang="en-US" sz="9000" dirty="0">
                <a:solidFill>
                  <a:srgbClr val="040404"/>
                </a:solidFill>
                <a:latin typeface="Garet ExtraBold"/>
                <a:ea typeface="Garet ExtraBold"/>
                <a:cs typeface="Garet ExtraBold"/>
                <a:sym typeface="Garet ExtraBold"/>
              </a:rPr>
              <a:t>Working through an example…</a:t>
            </a:r>
          </a:p>
        </p:txBody>
      </p:sp>
    </p:spTree>
    <p:extLst>
      <p:ext uri="{BB962C8B-B14F-4D97-AF65-F5344CB8AC3E}">
        <p14:creationId xmlns:p14="http://schemas.microsoft.com/office/powerpoint/2010/main" val="855163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468410" y="408972"/>
            <a:ext cx="18000366" cy="1154355"/>
          </a:xfrm>
          <a:prstGeom prst="rect">
            <a:avLst/>
          </a:prstGeom>
        </p:spPr>
        <p:txBody>
          <a:bodyPr lIns="0" tIns="0" rIns="0" bIns="0" rtlCol="0" anchor="t">
            <a:spAutoFit/>
          </a:bodyPr>
          <a:lstStyle/>
          <a:p>
            <a:pPr algn="ctr">
              <a:lnSpc>
                <a:spcPts val="9900"/>
              </a:lnSpc>
            </a:pPr>
            <a:r>
              <a:rPr lang="en-GB" sz="6000" dirty="0">
                <a:hlinkClick r:id="rId6"/>
              </a:rPr>
              <a:t>Word Processing 5N1358 </a:t>
            </a:r>
            <a:endParaRPr lang="en-US" sz="6000" b="1" dirty="0">
              <a:solidFill>
                <a:srgbClr val="FFFFFF"/>
              </a:solidFill>
              <a:latin typeface="Open Sans Bold"/>
              <a:ea typeface="Open Sans Bold"/>
              <a:cs typeface="Open Sans Bold"/>
              <a:sym typeface="Open Sans Bold"/>
            </a:endParaRPr>
          </a:p>
        </p:txBody>
      </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sp>
        <p:nvSpPr>
          <p:cNvPr id="11" name="Rectangle: Rounded Corners 10">
            <a:extLst>
              <a:ext uri="{FF2B5EF4-FFF2-40B4-BE49-F238E27FC236}">
                <a16:creationId xmlns:a16="http://schemas.microsoft.com/office/drawing/2014/main" id="{E1BEA51B-A437-4DF2-AF96-066C52A67290}"/>
              </a:ext>
            </a:extLst>
          </p:cNvPr>
          <p:cNvSpPr/>
          <p:nvPr/>
        </p:nvSpPr>
        <p:spPr>
          <a:xfrm>
            <a:off x="10841138" y="5830003"/>
            <a:ext cx="7309199" cy="9046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Create publishable documents</a:t>
            </a:r>
            <a:endParaRPr lang="en-IE" sz="3600" b="1" dirty="0"/>
          </a:p>
        </p:txBody>
      </p:sp>
      <p:sp>
        <p:nvSpPr>
          <p:cNvPr id="12" name="Rectangle: Rounded Corners 11">
            <a:extLst>
              <a:ext uri="{FF2B5EF4-FFF2-40B4-BE49-F238E27FC236}">
                <a16:creationId xmlns:a16="http://schemas.microsoft.com/office/drawing/2014/main" id="{511C2101-D4CB-4866-9C39-50997B0C1091}"/>
              </a:ext>
            </a:extLst>
          </p:cNvPr>
          <p:cNvSpPr/>
          <p:nvPr/>
        </p:nvSpPr>
        <p:spPr>
          <a:xfrm>
            <a:off x="10841137" y="7051454"/>
            <a:ext cx="7309199" cy="90461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Modify existing documents</a:t>
            </a:r>
            <a:endParaRPr lang="en-IE" sz="3600" b="1" dirty="0"/>
          </a:p>
        </p:txBody>
      </p:sp>
      <p:sp>
        <p:nvSpPr>
          <p:cNvPr id="13" name="Rectangle: Rounded Corners 12">
            <a:extLst>
              <a:ext uri="{FF2B5EF4-FFF2-40B4-BE49-F238E27FC236}">
                <a16:creationId xmlns:a16="http://schemas.microsoft.com/office/drawing/2014/main" id="{09E6456F-1D49-4579-A1A3-66D094C5DDBA}"/>
              </a:ext>
            </a:extLst>
          </p:cNvPr>
          <p:cNvSpPr/>
          <p:nvPr/>
        </p:nvSpPr>
        <p:spPr>
          <a:xfrm>
            <a:off x="10841137" y="8272906"/>
            <a:ext cx="7309199" cy="101615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Manage files and their distribution</a:t>
            </a:r>
            <a:endParaRPr lang="en-IE" sz="3600" b="1" dirty="0"/>
          </a:p>
        </p:txBody>
      </p:sp>
      <p:sp>
        <p:nvSpPr>
          <p:cNvPr id="14" name="Callout: Right Arrow 13">
            <a:extLst>
              <a:ext uri="{FF2B5EF4-FFF2-40B4-BE49-F238E27FC236}">
                <a16:creationId xmlns:a16="http://schemas.microsoft.com/office/drawing/2014/main" id="{EDBE9631-7DF5-4231-AF15-A6BC005611F4}"/>
              </a:ext>
            </a:extLst>
          </p:cNvPr>
          <p:cNvSpPr/>
          <p:nvPr/>
        </p:nvSpPr>
        <p:spPr>
          <a:xfrm>
            <a:off x="495846" y="4458029"/>
            <a:ext cx="9970245" cy="5928348"/>
          </a:xfrm>
          <a:prstGeom prst="rightArrowCallou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000" b="1" dirty="0">
                <a:solidFill>
                  <a:schemeClr val="bg1"/>
                </a:solidFill>
              </a:rPr>
              <a:t>Credit Value: </a:t>
            </a:r>
            <a:r>
              <a:rPr lang="en-GB" sz="3000" dirty="0">
                <a:solidFill>
                  <a:schemeClr val="bg1"/>
                </a:solidFill>
              </a:rPr>
              <a:t>15</a:t>
            </a:r>
            <a:br>
              <a:rPr lang="en-GB" sz="3000" dirty="0">
                <a:solidFill>
                  <a:schemeClr val="bg1"/>
                </a:solidFill>
              </a:rPr>
            </a:br>
            <a:endParaRPr lang="en-GB" sz="3000" dirty="0">
              <a:solidFill>
                <a:schemeClr val="bg1"/>
              </a:solidFill>
            </a:endParaRPr>
          </a:p>
          <a:p>
            <a:r>
              <a:rPr lang="en-GB" sz="3000" b="1" dirty="0">
                <a:solidFill>
                  <a:schemeClr val="bg1"/>
                </a:solidFill>
              </a:rPr>
              <a:t>Purpose: </a:t>
            </a:r>
            <a:r>
              <a:rPr lang="en-GB" sz="3000" dirty="0">
                <a:solidFill>
                  <a:schemeClr val="bg1"/>
                </a:solidFill>
              </a:rPr>
              <a:t>The purpose of this award is to equip the learner with the knowledge, skill and competence to use a word processing application to produce documents in a variety of contexts to a mailable or publishable standard whilst working autonomously and under general direction</a:t>
            </a:r>
            <a:endParaRPr lang="en-IE" sz="3000" dirty="0">
              <a:solidFill>
                <a:schemeClr val="bg1"/>
              </a:solidFill>
            </a:endParaRPr>
          </a:p>
        </p:txBody>
      </p:sp>
    </p:spTree>
    <p:extLst>
      <p:ext uri="{BB962C8B-B14F-4D97-AF65-F5344CB8AC3E}">
        <p14:creationId xmlns:p14="http://schemas.microsoft.com/office/powerpoint/2010/main" val="265229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871165">
            <a:off x="558573" y="5284422"/>
            <a:ext cx="1427654" cy="1427654"/>
          </a:xfrm>
          <a:custGeom>
            <a:avLst/>
            <a:gdLst/>
            <a:ahLst/>
            <a:cxnLst/>
            <a:rect l="l" t="t" r="r" b="b"/>
            <a:pathLst>
              <a:path w="1427654" h="1427654">
                <a:moveTo>
                  <a:pt x="0" y="0"/>
                </a:moveTo>
                <a:lnTo>
                  <a:pt x="1427655" y="0"/>
                </a:lnTo>
                <a:lnTo>
                  <a:pt x="1427655" y="1427654"/>
                </a:lnTo>
                <a:lnTo>
                  <a:pt x="0" y="1427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5" name="Freeform 5"/>
          <p:cNvSpPr/>
          <p:nvPr/>
        </p:nvSpPr>
        <p:spPr>
          <a:xfrm rot="2871165">
            <a:off x="1815506" y="4212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6" name="Freeform 6"/>
          <p:cNvSpPr/>
          <p:nvPr/>
        </p:nvSpPr>
        <p:spPr>
          <a:xfrm rot="2700000">
            <a:off x="1853802" y="1003717"/>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7" name="TextBox 7"/>
          <p:cNvSpPr txBox="1"/>
          <p:nvPr/>
        </p:nvSpPr>
        <p:spPr>
          <a:xfrm>
            <a:off x="533401" y="387934"/>
            <a:ext cx="17373600" cy="1183016"/>
          </a:xfrm>
          <a:prstGeom prst="rect">
            <a:avLst/>
          </a:prstGeom>
        </p:spPr>
        <p:txBody>
          <a:bodyPr wrap="square" lIns="0" tIns="0" rIns="0" bIns="0" rtlCol="0" anchor="t">
            <a:spAutoFit/>
          </a:bodyPr>
          <a:lstStyle/>
          <a:p>
            <a:pPr algn="ctr">
              <a:lnSpc>
                <a:spcPts val="9900"/>
              </a:lnSpc>
            </a:pPr>
            <a:r>
              <a:rPr lang="en-US" sz="6000" dirty="0">
                <a:solidFill>
                  <a:srgbClr val="040404"/>
                </a:solidFill>
                <a:latin typeface="Garet ExtraBold"/>
                <a:ea typeface="Garet ExtraBold"/>
                <a:cs typeface="Garet ExtraBold"/>
                <a:sym typeface="Garet ExtraBold"/>
              </a:rPr>
              <a:t>Learning Outcomes</a:t>
            </a:r>
          </a:p>
        </p:txBody>
      </p:sp>
      <p:grpSp>
        <p:nvGrpSpPr>
          <p:cNvPr id="8" name="Group 8"/>
          <p:cNvGrpSpPr/>
          <p:nvPr/>
        </p:nvGrpSpPr>
        <p:grpSpPr>
          <a:xfrm>
            <a:off x="10986245" y="1494301"/>
            <a:ext cx="7763999" cy="7763999"/>
            <a:chOff x="0" y="0"/>
            <a:chExt cx="10351998" cy="10351998"/>
          </a:xfrm>
        </p:grpSpPr>
        <p:sp>
          <p:nvSpPr>
            <p:cNvPr id="9" name="Freeform 9"/>
            <p:cNvSpPr/>
            <p:nvPr/>
          </p:nvSpPr>
          <p:spPr>
            <a:xfrm rot="2700000">
              <a:off x="1516015" y="1516015"/>
              <a:ext cx="7319968" cy="7319968"/>
            </a:xfrm>
            <a:custGeom>
              <a:avLst/>
              <a:gdLst/>
              <a:ahLst/>
              <a:cxnLst/>
              <a:rect l="l" t="t" r="r" b="b"/>
              <a:pathLst>
                <a:path w="7319968" h="7319968">
                  <a:moveTo>
                    <a:pt x="0" y="0"/>
                  </a:moveTo>
                  <a:lnTo>
                    <a:pt x="7319968" y="0"/>
                  </a:lnTo>
                  <a:lnTo>
                    <a:pt x="7319968" y="7319968"/>
                  </a:lnTo>
                  <a:lnTo>
                    <a:pt x="0" y="73199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grpSp>
          <p:nvGrpSpPr>
            <p:cNvPr id="10" name="Group 10"/>
            <p:cNvGrpSpPr>
              <a:grpSpLocks noChangeAspect="1"/>
            </p:cNvGrpSpPr>
            <p:nvPr/>
          </p:nvGrpSpPr>
          <p:grpSpPr>
            <a:xfrm rot="-2700000">
              <a:off x="2182219" y="2084023"/>
              <a:ext cx="5987561" cy="6183952"/>
              <a:chOff x="0" y="0"/>
              <a:chExt cx="6350000" cy="6558280"/>
            </a:xfrm>
          </p:grpSpPr>
          <p:sp>
            <p:nvSpPr>
              <p:cNvPr id="11" name="Freeform 1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10"/>
                <a:stretch>
                  <a:fillRect l="-27567" r="-27567"/>
                </a:stretch>
              </a:blipFill>
            </p:spPr>
            <p:txBody>
              <a:bodyPr/>
              <a:lstStyle/>
              <a:p>
                <a:endParaRPr lang="en-IE"/>
              </a:p>
            </p:txBody>
          </p:sp>
          <p:sp>
            <p:nvSpPr>
              <p:cNvPr id="12" name="Freeform 1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D100"/>
              </a:solidFill>
            </p:spPr>
            <p:txBody>
              <a:bodyPr/>
              <a:lstStyle/>
              <a:p>
                <a:endParaRPr lang="en-IE"/>
              </a:p>
            </p:txBody>
          </p:sp>
        </p:grpSp>
      </p:grpSp>
      <p:grpSp>
        <p:nvGrpSpPr>
          <p:cNvPr id="13" name="Group 13"/>
          <p:cNvGrpSpPr/>
          <p:nvPr/>
        </p:nvGrpSpPr>
        <p:grpSpPr>
          <a:xfrm>
            <a:off x="-287634" y="4855866"/>
            <a:ext cx="575268" cy="5752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9C78"/>
            </a:solidFill>
          </p:spPr>
          <p:txBody>
            <a:bodyPr/>
            <a:lstStyle/>
            <a:p>
              <a:endParaRPr lang="en-IE"/>
            </a:p>
          </p:txBody>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aphicFrame>
        <p:nvGraphicFramePr>
          <p:cNvPr id="17" name="Diagram 16">
            <a:extLst>
              <a:ext uri="{FF2B5EF4-FFF2-40B4-BE49-F238E27FC236}">
                <a16:creationId xmlns:a16="http://schemas.microsoft.com/office/drawing/2014/main" id="{9D38078D-303A-4023-8B14-4FD754C9BB8A}"/>
              </a:ext>
            </a:extLst>
          </p:cNvPr>
          <p:cNvGraphicFramePr/>
          <p:nvPr/>
        </p:nvGraphicFramePr>
        <p:xfrm>
          <a:off x="3048821" y="1104900"/>
          <a:ext cx="12192000" cy="81280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8" name="Cross 17">
            <a:extLst>
              <a:ext uri="{FF2B5EF4-FFF2-40B4-BE49-F238E27FC236}">
                <a16:creationId xmlns:a16="http://schemas.microsoft.com/office/drawing/2014/main" id="{693F3C97-33B8-4F4E-B3F1-76A041905E5F}"/>
              </a:ext>
            </a:extLst>
          </p:cNvPr>
          <p:cNvSpPr/>
          <p:nvPr/>
        </p:nvSpPr>
        <p:spPr>
          <a:xfrm>
            <a:off x="6572278" y="4762500"/>
            <a:ext cx="705100" cy="800897"/>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Cross 18">
            <a:extLst>
              <a:ext uri="{FF2B5EF4-FFF2-40B4-BE49-F238E27FC236}">
                <a16:creationId xmlns:a16="http://schemas.microsoft.com/office/drawing/2014/main" id="{3F471A05-758F-4319-9DD5-B0F087B118DB}"/>
              </a:ext>
            </a:extLst>
          </p:cNvPr>
          <p:cNvSpPr/>
          <p:nvPr/>
        </p:nvSpPr>
        <p:spPr>
          <a:xfrm>
            <a:off x="11055871" y="4743051"/>
            <a:ext cx="705100" cy="800897"/>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548950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468410" y="408972"/>
            <a:ext cx="18000366" cy="1154355"/>
          </a:xfrm>
          <a:prstGeom prst="rect">
            <a:avLst/>
          </a:prstGeom>
        </p:spPr>
        <p:txBody>
          <a:bodyPr lIns="0" tIns="0" rIns="0" bIns="0" rtlCol="0" anchor="t">
            <a:spAutoFit/>
          </a:bodyPr>
          <a:lstStyle/>
          <a:p>
            <a:pPr algn="ctr">
              <a:lnSpc>
                <a:spcPts val="9900"/>
              </a:lnSpc>
            </a:pPr>
            <a:r>
              <a:rPr lang="en-GB" sz="6000" dirty="0">
                <a:hlinkClick r:id="rId6"/>
              </a:rPr>
              <a:t>Word Processing 5N1358 </a:t>
            </a:r>
            <a:endParaRPr lang="en-US" sz="6000" b="1" dirty="0">
              <a:solidFill>
                <a:srgbClr val="FFFFFF"/>
              </a:solidFill>
              <a:latin typeface="Open Sans Bold"/>
              <a:ea typeface="Open Sans Bold"/>
              <a:cs typeface="Open Sans Bold"/>
              <a:sym typeface="Open Sans Bold"/>
            </a:endParaRPr>
          </a:p>
        </p:txBody>
      </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sp>
        <p:nvSpPr>
          <p:cNvPr id="10" name="Rectangle: Rounded Corners 9">
            <a:extLst>
              <a:ext uri="{FF2B5EF4-FFF2-40B4-BE49-F238E27FC236}">
                <a16:creationId xmlns:a16="http://schemas.microsoft.com/office/drawing/2014/main" id="{367A983F-14CC-406B-8381-E07F91DC6279}"/>
              </a:ext>
            </a:extLst>
          </p:cNvPr>
          <p:cNvSpPr/>
          <p:nvPr/>
        </p:nvSpPr>
        <p:spPr>
          <a:xfrm>
            <a:off x="10815736" y="3331632"/>
            <a:ext cx="7309199" cy="9046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Create publishable documents</a:t>
            </a:r>
            <a:endParaRPr lang="en-IE" sz="3600" b="1" dirty="0"/>
          </a:p>
        </p:txBody>
      </p:sp>
      <p:sp>
        <p:nvSpPr>
          <p:cNvPr id="11" name="Rectangle: Rounded Corners 10">
            <a:extLst>
              <a:ext uri="{FF2B5EF4-FFF2-40B4-BE49-F238E27FC236}">
                <a16:creationId xmlns:a16="http://schemas.microsoft.com/office/drawing/2014/main" id="{7D1E3005-1A07-4B5D-84A6-3212ADEB18F6}"/>
              </a:ext>
            </a:extLst>
          </p:cNvPr>
          <p:cNvSpPr/>
          <p:nvPr/>
        </p:nvSpPr>
        <p:spPr>
          <a:xfrm>
            <a:off x="10815735" y="5367471"/>
            <a:ext cx="7309199" cy="90461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Modify existing documents</a:t>
            </a:r>
            <a:endParaRPr lang="en-IE" sz="3600" b="1" dirty="0"/>
          </a:p>
        </p:txBody>
      </p:sp>
      <p:sp>
        <p:nvSpPr>
          <p:cNvPr id="12" name="Rectangle: Rounded Corners 11">
            <a:extLst>
              <a:ext uri="{FF2B5EF4-FFF2-40B4-BE49-F238E27FC236}">
                <a16:creationId xmlns:a16="http://schemas.microsoft.com/office/drawing/2014/main" id="{DA860126-2F1B-4633-A393-D6485EEE6501}"/>
              </a:ext>
            </a:extLst>
          </p:cNvPr>
          <p:cNvSpPr/>
          <p:nvPr/>
        </p:nvSpPr>
        <p:spPr>
          <a:xfrm>
            <a:off x="10815735" y="7285449"/>
            <a:ext cx="7309199" cy="101615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Manage files and their distribution</a:t>
            </a:r>
            <a:endParaRPr lang="en-IE" sz="3600" b="1" dirty="0"/>
          </a:p>
        </p:txBody>
      </p:sp>
      <p:sp>
        <p:nvSpPr>
          <p:cNvPr id="13" name="Callout: Right Arrow 12">
            <a:extLst>
              <a:ext uri="{FF2B5EF4-FFF2-40B4-BE49-F238E27FC236}">
                <a16:creationId xmlns:a16="http://schemas.microsoft.com/office/drawing/2014/main" id="{27FB7C6A-8892-46CD-83D0-CFC16E50260D}"/>
              </a:ext>
            </a:extLst>
          </p:cNvPr>
          <p:cNvSpPr/>
          <p:nvPr/>
        </p:nvSpPr>
        <p:spPr>
          <a:xfrm>
            <a:off x="146809" y="1790820"/>
            <a:ext cx="10401038" cy="8379618"/>
          </a:xfrm>
          <a:prstGeom prst="rightArrowCallou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t>NFQ Grid of Level Indicators: Level 5</a:t>
            </a:r>
          </a:p>
          <a:p>
            <a:pPr marL="514350" indent="-514350">
              <a:buFont typeface="+mj-lt"/>
              <a:buAutoNum type="arabicPeriod"/>
            </a:pPr>
            <a:r>
              <a:rPr lang="en-GB" sz="2400" dirty="0"/>
              <a:t>Broad range of knowledge</a:t>
            </a:r>
          </a:p>
          <a:p>
            <a:pPr marL="514350" indent="-514350">
              <a:buFont typeface="+mj-lt"/>
              <a:buAutoNum type="arabicPeriod"/>
            </a:pPr>
            <a:r>
              <a:rPr lang="en-GB" sz="2400" dirty="0"/>
              <a:t>Some theoretical concepts and abstract thinking, with significant depth in some areas. Some underpinning theory</a:t>
            </a:r>
          </a:p>
          <a:p>
            <a:pPr marL="514350" indent="-514350">
              <a:buFont typeface="+mj-lt"/>
              <a:buAutoNum type="arabicPeriod"/>
            </a:pPr>
            <a:r>
              <a:rPr lang="en-GB" sz="2400" dirty="0"/>
              <a:t>Demonstrate a broad range of specialised skills and tools </a:t>
            </a:r>
          </a:p>
          <a:p>
            <a:pPr marL="514350" indent="-514350">
              <a:buFont typeface="+mj-lt"/>
              <a:buAutoNum type="arabicPeriod"/>
            </a:pPr>
            <a:r>
              <a:rPr lang="en-GB" sz="2400" dirty="0"/>
              <a:t>Evaluate and use information to plan and develop investigative strategies and to determine solutions to varied unfamiliar problems </a:t>
            </a:r>
          </a:p>
          <a:p>
            <a:pPr marL="514350" indent="-514350">
              <a:buFont typeface="+mj-lt"/>
              <a:buAutoNum type="arabicPeriod"/>
            </a:pPr>
            <a:r>
              <a:rPr lang="en-GB" sz="2400" dirty="0"/>
              <a:t>Act in a range of varied and specific contexts, taking responsibility for the nature and quality of outputs; identify and apply skill and knowledge to a wide variety of contexts </a:t>
            </a:r>
          </a:p>
          <a:p>
            <a:pPr marL="514350" indent="-514350">
              <a:buFont typeface="+mj-lt"/>
              <a:buAutoNum type="arabicPeriod"/>
            </a:pPr>
            <a:r>
              <a:rPr lang="en-GB" sz="2400" dirty="0"/>
              <a:t>Exercise some initiative and independence in carrying out defined activities; join and function within multiple, complex and heterogeneous groups </a:t>
            </a:r>
          </a:p>
          <a:p>
            <a:pPr marL="514350" indent="-514350">
              <a:buFont typeface="+mj-lt"/>
              <a:buAutoNum type="arabicPeriod"/>
            </a:pPr>
            <a:r>
              <a:rPr lang="en-GB" sz="2400" dirty="0"/>
              <a:t>Learn to take responsibility for own learning within a managed environment </a:t>
            </a:r>
          </a:p>
          <a:p>
            <a:pPr marL="514350" indent="-514350">
              <a:buFont typeface="+mj-lt"/>
              <a:buAutoNum type="arabicPeriod"/>
            </a:pPr>
            <a:r>
              <a:rPr lang="en-GB" sz="2400" dirty="0"/>
              <a:t>Assume full responsibility for consistency of self- understanding and behaviour</a:t>
            </a:r>
            <a:endParaRPr lang="en-IE" sz="2400" dirty="0"/>
          </a:p>
        </p:txBody>
      </p:sp>
      <p:sp>
        <p:nvSpPr>
          <p:cNvPr id="14" name="Rectangle: Rounded Corners 13">
            <a:extLst>
              <a:ext uri="{FF2B5EF4-FFF2-40B4-BE49-F238E27FC236}">
                <a16:creationId xmlns:a16="http://schemas.microsoft.com/office/drawing/2014/main" id="{E9206BAD-1A21-4E14-BA09-C9DBB8B03BD0}"/>
              </a:ext>
            </a:extLst>
          </p:cNvPr>
          <p:cNvSpPr/>
          <p:nvPr/>
        </p:nvSpPr>
        <p:spPr>
          <a:xfrm>
            <a:off x="10815735" y="2883804"/>
            <a:ext cx="7309199" cy="163724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b="1" dirty="0"/>
              <a:t>Create a broad range of publishable and specific documents using up–to-date software, tools and skills</a:t>
            </a:r>
            <a:endParaRPr lang="en-IE" sz="2700" b="1" dirty="0"/>
          </a:p>
        </p:txBody>
      </p:sp>
      <p:sp>
        <p:nvSpPr>
          <p:cNvPr id="15" name="Callout: Right Arrow 14">
            <a:extLst>
              <a:ext uri="{FF2B5EF4-FFF2-40B4-BE49-F238E27FC236}">
                <a16:creationId xmlns:a16="http://schemas.microsoft.com/office/drawing/2014/main" id="{CEADEFD3-8694-4AE2-BC1C-D905DA55A063}"/>
              </a:ext>
            </a:extLst>
          </p:cNvPr>
          <p:cNvSpPr/>
          <p:nvPr/>
        </p:nvSpPr>
        <p:spPr>
          <a:xfrm>
            <a:off x="139616" y="1790700"/>
            <a:ext cx="10401038" cy="8379618"/>
          </a:xfrm>
          <a:prstGeom prst="rightArrowCallou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t>NFQ Grid of Level Indicators: Level 5</a:t>
            </a:r>
          </a:p>
          <a:p>
            <a:pPr marL="514350" indent="-514350">
              <a:buFont typeface="+mj-lt"/>
              <a:buAutoNum type="arabicPeriod"/>
            </a:pPr>
            <a:r>
              <a:rPr lang="en-GB" sz="2400" b="1" dirty="0">
                <a:solidFill>
                  <a:srgbClr val="FFFF00"/>
                </a:solidFill>
              </a:rPr>
              <a:t>Broad range </a:t>
            </a:r>
            <a:r>
              <a:rPr lang="en-GB" sz="2400" dirty="0"/>
              <a:t>of knowledge</a:t>
            </a:r>
          </a:p>
          <a:p>
            <a:pPr marL="514350" indent="-514350">
              <a:buFont typeface="+mj-lt"/>
              <a:buAutoNum type="arabicPeriod"/>
            </a:pPr>
            <a:r>
              <a:rPr lang="en-GB" sz="2400" dirty="0"/>
              <a:t>Some theoretical concepts and abstract thinking, with significant depth in some areas. </a:t>
            </a:r>
            <a:r>
              <a:rPr lang="en-GB" sz="2400" b="1" dirty="0">
                <a:solidFill>
                  <a:srgbClr val="FFFF00"/>
                </a:solidFill>
              </a:rPr>
              <a:t>Some underpinning theory</a:t>
            </a:r>
          </a:p>
          <a:p>
            <a:pPr marL="514350" indent="-514350">
              <a:buFont typeface="+mj-lt"/>
              <a:buAutoNum type="arabicPeriod"/>
            </a:pPr>
            <a:r>
              <a:rPr lang="en-GB" sz="2400" dirty="0"/>
              <a:t>Demonstrate a </a:t>
            </a:r>
            <a:r>
              <a:rPr lang="en-GB" sz="2400" b="1" dirty="0">
                <a:solidFill>
                  <a:srgbClr val="FFFF00"/>
                </a:solidFill>
              </a:rPr>
              <a:t>broad range of specialised skills and tools</a:t>
            </a:r>
            <a:r>
              <a:rPr lang="en-GB" sz="2400" dirty="0">
                <a:solidFill>
                  <a:srgbClr val="FFFF00"/>
                </a:solidFill>
              </a:rPr>
              <a:t> </a:t>
            </a:r>
          </a:p>
          <a:p>
            <a:pPr marL="514350" indent="-514350">
              <a:buFont typeface="+mj-lt"/>
              <a:buAutoNum type="arabicPeriod"/>
            </a:pPr>
            <a:r>
              <a:rPr lang="en-GB" sz="2400" b="1" dirty="0">
                <a:solidFill>
                  <a:srgbClr val="FFFF00"/>
                </a:solidFill>
              </a:rPr>
              <a:t>Evaluate and use information to plan and develop investigative strategies</a:t>
            </a:r>
            <a:r>
              <a:rPr lang="en-GB" sz="2400" dirty="0">
                <a:solidFill>
                  <a:srgbClr val="FFFF00"/>
                </a:solidFill>
              </a:rPr>
              <a:t> </a:t>
            </a:r>
            <a:r>
              <a:rPr lang="en-GB" sz="2400" dirty="0"/>
              <a:t>and to </a:t>
            </a:r>
            <a:r>
              <a:rPr lang="en-GB" sz="2400" b="1" dirty="0">
                <a:solidFill>
                  <a:srgbClr val="FFFF00"/>
                </a:solidFill>
              </a:rPr>
              <a:t>determine solutions to varied unfamiliar problems </a:t>
            </a:r>
          </a:p>
          <a:p>
            <a:pPr marL="514350" indent="-514350">
              <a:buFont typeface="+mj-lt"/>
              <a:buAutoNum type="arabicPeriod"/>
            </a:pPr>
            <a:r>
              <a:rPr lang="en-GB" sz="2400" b="1" dirty="0">
                <a:solidFill>
                  <a:srgbClr val="FFFF00"/>
                </a:solidFill>
              </a:rPr>
              <a:t>Act in a range of varied and specific contexts, taking responsibility for the nature and quality of outputs; identify and apply skill and knowledge to a wide variety of contexts </a:t>
            </a:r>
          </a:p>
          <a:p>
            <a:pPr marL="514350" indent="-514350">
              <a:buFont typeface="+mj-lt"/>
              <a:buAutoNum type="arabicPeriod"/>
            </a:pPr>
            <a:r>
              <a:rPr lang="en-GB" sz="2400" b="1" dirty="0">
                <a:solidFill>
                  <a:srgbClr val="FFFF00"/>
                </a:solidFill>
              </a:rPr>
              <a:t>Exercise some initiative and independence in carrying out defined activities</a:t>
            </a:r>
            <a:r>
              <a:rPr lang="en-GB" sz="2400" dirty="0"/>
              <a:t>; join and function within multiple, complex and heterogeneous groups </a:t>
            </a:r>
          </a:p>
          <a:p>
            <a:pPr marL="514350" indent="-514350">
              <a:buFont typeface="+mj-lt"/>
              <a:buAutoNum type="arabicPeriod"/>
            </a:pPr>
            <a:r>
              <a:rPr lang="en-GB" sz="2400" b="1" dirty="0">
                <a:solidFill>
                  <a:srgbClr val="FFFF00"/>
                </a:solidFill>
              </a:rPr>
              <a:t>Learn to take responsibility for own learning within a managed environment </a:t>
            </a:r>
          </a:p>
          <a:p>
            <a:pPr marL="514350" indent="-514350">
              <a:buFont typeface="+mj-lt"/>
              <a:buAutoNum type="arabicPeriod"/>
            </a:pPr>
            <a:r>
              <a:rPr lang="en-GB" sz="2400" dirty="0"/>
              <a:t>Assume full responsibility for consistency of self- understanding and behaviour</a:t>
            </a:r>
            <a:endParaRPr lang="en-IE" sz="2400" dirty="0"/>
          </a:p>
        </p:txBody>
      </p:sp>
      <p:sp>
        <p:nvSpPr>
          <p:cNvPr id="16" name="Rectangle: Rounded Corners 15">
            <a:extLst>
              <a:ext uri="{FF2B5EF4-FFF2-40B4-BE49-F238E27FC236}">
                <a16:creationId xmlns:a16="http://schemas.microsoft.com/office/drawing/2014/main" id="{E12C7599-9025-440F-9F27-5EB57C187969}"/>
              </a:ext>
            </a:extLst>
          </p:cNvPr>
          <p:cNvSpPr/>
          <p:nvPr/>
        </p:nvSpPr>
        <p:spPr>
          <a:xfrm>
            <a:off x="10812190" y="4819617"/>
            <a:ext cx="7309199" cy="196232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b="1" dirty="0"/>
              <a:t>Modify a broad range of documents using up-to-date software to demonstrate a specialised knowledge and use of word processing features, functions and tools</a:t>
            </a:r>
            <a:endParaRPr lang="en-IE" sz="2700" b="1" dirty="0"/>
          </a:p>
        </p:txBody>
      </p:sp>
      <p:sp>
        <p:nvSpPr>
          <p:cNvPr id="17" name="Rectangle: Rounded Corners 16">
            <a:extLst>
              <a:ext uri="{FF2B5EF4-FFF2-40B4-BE49-F238E27FC236}">
                <a16:creationId xmlns:a16="http://schemas.microsoft.com/office/drawing/2014/main" id="{06F3F85D-695E-4FD3-89EA-C0CB64C81B3A}"/>
              </a:ext>
            </a:extLst>
          </p:cNvPr>
          <p:cNvSpPr/>
          <p:nvPr/>
        </p:nvSpPr>
        <p:spPr>
          <a:xfrm>
            <a:off x="10815735" y="6997716"/>
            <a:ext cx="7309199" cy="131353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b="1" dirty="0"/>
              <a:t>Apply word processing file management and distribution features using appropriate software, skills and tools</a:t>
            </a:r>
            <a:endParaRPr lang="en-IE" sz="2700" b="1" dirty="0"/>
          </a:p>
        </p:txBody>
      </p:sp>
    </p:spTree>
    <p:extLst>
      <p:ext uri="{BB962C8B-B14F-4D97-AF65-F5344CB8AC3E}">
        <p14:creationId xmlns:p14="http://schemas.microsoft.com/office/powerpoint/2010/main" val="400862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3515A24-D10B-454A-8EFF-603391B3FD54}"/>
              </a:ext>
            </a:extLst>
          </p:cNvPr>
          <p:cNvPicPr>
            <a:picLocks noChangeAspect="1"/>
          </p:cNvPicPr>
          <p:nvPr/>
        </p:nvPicPr>
        <p:blipFill>
          <a:blip r:embed="rId2"/>
          <a:stretch>
            <a:fillRect/>
          </a:stretch>
        </p:blipFill>
        <p:spPr>
          <a:xfrm>
            <a:off x="7045737" y="2115233"/>
            <a:ext cx="10661073" cy="10287000"/>
          </a:xfrm>
          <a:prstGeom prst="rect">
            <a:avLst/>
          </a:prstGeom>
        </p:spPr>
      </p:pic>
      <p:sp>
        <p:nvSpPr>
          <p:cNvPr id="2" name="Freeform 2"/>
          <p:cNvSpPr/>
          <p:nvPr/>
        </p:nvSpPr>
        <p:spPr>
          <a:xfrm rot="2700000">
            <a:off x="-746967" y="7289965"/>
            <a:ext cx="1332444" cy="1332444"/>
          </a:xfrm>
          <a:custGeom>
            <a:avLst/>
            <a:gdLst/>
            <a:ahLst/>
            <a:cxnLst/>
            <a:rect l="l" t="t" r="r" b="b"/>
            <a:pathLst>
              <a:path w="1332444" h="1332444">
                <a:moveTo>
                  <a:pt x="0" y="0"/>
                </a:moveTo>
                <a:lnTo>
                  <a:pt x="1332444" y="0"/>
                </a:lnTo>
                <a:lnTo>
                  <a:pt x="1332444" y="1332443"/>
                </a:lnTo>
                <a:lnTo>
                  <a:pt x="0" y="13324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700000">
            <a:off x="-575948" y="8446142"/>
            <a:ext cx="4129182" cy="4129182"/>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2871165">
            <a:off x="4347232" y="96795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2700000">
            <a:off x="3518199" y="8531919"/>
            <a:ext cx="1190046" cy="1190046"/>
          </a:xfrm>
          <a:custGeom>
            <a:avLst/>
            <a:gdLst/>
            <a:ahLst/>
            <a:cxnLst/>
            <a:rect l="l" t="t" r="r" b="b"/>
            <a:pathLst>
              <a:path w="1190046" h="1190046">
                <a:moveTo>
                  <a:pt x="0" y="0"/>
                </a:moveTo>
                <a:lnTo>
                  <a:pt x="1190047" y="0"/>
                </a:lnTo>
                <a:lnTo>
                  <a:pt x="1190047" y="1190047"/>
                </a:lnTo>
                <a:lnTo>
                  <a:pt x="0" y="11900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204335" y="8165925"/>
            <a:ext cx="568616" cy="5686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462"/>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6" name="TextBox 16"/>
          <p:cNvSpPr txBox="1"/>
          <p:nvPr/>
        </p:nvSpPr>
        <p:spPr>
          <a:xfrm>
            <a:off x="1" y="267997"/>
            <a:ext cx="4954711" cy="3694473"/>
          </a:xfrm>
          <a:prstGeom prst="rect">
            <a:avLst/>
          </a:prstGeom>
        </p:spPr>
        <p:txBody>
          <a:bodyPr wrap="square" lIns="0" tIns="0" rIns="0" bIns="0" rtlCol="0" anchor="t">
            <a:spAutoFit/>
          </a:bodyPr>
          <a:lstStyle/>
          <a:p>
            <a:pPr algn="ctr">
              <a:lnSpc>
                <a:spcPts val="9900"/>
              </a:lnSpc>
            </a:pPr>
            <a:r>
              <a:rPr lang="en-US" sz="6000" b="1" dirty="0">
                <a:solidFill>
                  <a:srgbClr val="040404"/>
                </a:solidFill>
                <a:ea typeface="Garet ExtraBold"/>
                <a:cs typeface="Garet ExtraBold"/>
                <a:sym typeface="Garet ExtraBold"/>
              </a:rPr>
              <a:t>Some upcoming FESS PD events…</a:t>
            </a:r>
          </a:p>
        </p:txBody>
      </p:sp>
      <p:pic>
        <p:nvPicPr>
          <p:cNvPr id="19" name="Picture 18">
            <a:extLst>
              <a:ext uri="{FF2B5EF4-FFF2-40B4-BE49-F238E27FC236}">
                <a16:creationId xmlns:a16="http://schemas.microsoft.com/office/drawing/2014/main" id="{A47FFB50-5741-4884-8A56-8F8A4D57A67C}"/>
              </a:ext>
            </a:extLst>
          </p:cNvPr>
          <p:cNvPicPr>
            <a:picLocks noChangeAspect="1"/>
          </p:cNvPicPr>
          <p:nvPr/>
        </p:nvPicPr>
        <p:blipFill>
          <a:blip r:embed="rId11"/>
          <a:stretch>
            <a:fillRect/>
          </a:stretch>
        </p:blipFill>
        <p:spPr>
          <a:xfrm>
            <a:off x="5244368" y="-8363"/>
            <a:ext cx="12325350" cy="10287000"/>
          </a:xfrm>
          <a:prstGeom prst="rect">
            <a:avLst/>
          </a:prstGeom>
        </p:spPr>
      </p:pic>
      <p:pic>
        <p:nvPicPr>
          <p:cNvPr id="20" name="Picture 19">
            <a:extLst>
              <a:ext uri="{FF2B5EF4-FFF2-40B4-BE49-F238E27FC236}">
                <a16:creationId xmlns:a16="http://schemas.microsoft.com/office/drawing/2014/main" id="{7529480D-593A-4487-97B3-E57830C96C77}"/>
              </a:ext>
            </a:extLst>
          </p:cNvPr>
          <p:cNvPicPr>
            <a:picLocks noChangeAspect="1"/>
          </p:cNvPicPr>
          <p:nvPr/>
        </p:nvPicPr>
        <p:blipFill>
          <a:blip r:embed="rId12"/>
          <a:stretch>
            <a:fillRect/>
          </a:stretch>
        </p:blipFill>
        <p:spPr>
          <a:xfrm>
            <a:off x="5297611" y="28941"/>
            <a:ext cx="14596661" cy="10125307"/>
          </a:xfrm>
          <a:prstGeom prst="rect">
            <a:avLst/>
          </a:prstGeom>
        </p:spPr>
      </p:pic>
      <p:sp>
        <p:nvSpPr>
          <p:cNvPr id="22" name="Oval 21">
            <a:extLst>
              <a:ext uri="{FF2B5EF4-FFF2-40B4-BE49-F238E27FC236}">
                <a16:creationId xmlns:a16="http://schemas.microsoft.com/office/drawing/2014/main" id="{89632214-8FEF-4D71-A81E-F90F97FA9954}"/>
              </a:ext>
            </a:extLst>
          </p:cNvPr>
          <p:cNvSpPr/>
          <p:nvPr/>
        </p:nvSpPr>
        <p:spPr>
          <a:xfrm>
            <a:off x="6937745" y="1257300"/>
            <a:ext cx="1828800" cy="1468868"/>
          </a:xfrm>
          <a:prstGeom prst="ellipse">
            <a:avLst/>
          </a:prstGeom>
          <a:noFill/>
          <a:ln w="1143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Oval 24">
            <a:extLst>
              <a:ext uri="{FF2B5EF4-FFF2-40B4-BE49-F238E27FC236}">
                <a16:creationId xmlns:a16="http://schemas.microsoft.com/office/drawing/2014/main" id="{2D033872-8091-41D1-997C-B2FFF56FDC9E}"/>
              </a:ext>
            </a:extLst>
          </p:cNvPr>
          <p:cNvSpPr/>
          <p:nvPr/>
        </p:nvSpPr>
        <p:spPr>
          <a:xfrm>
            <a:off x="8766545" y="7529910"/>
            <a:ext cx="1668092" cy="1468868"/>
          </a:xfrm>
          <a:prstGeom prst="ellipse">
            <a:avLst/>
          </a:prstGeom>
          <a:noFill/>
          <a:ln w="1143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Oval 25">
            <a:extLst>
              <a:ext uri="{FF2B5EF4-FFF2-40B4-BE49-F238E27FC236}">
                <a16:creationId xmlns:a16="http://schemas.microsoft.com/office/drawing/2014/main" id="{1C826F5D-8791-4645-B5BF-984B3E12D19D}"/>
              </a:ext>
            </a:extLst>
          </p:cNvPr>
          <p:cNvSpPr/>
          <p:nvPr/>
        </p:nvSpPr>
        <p:spPr>
          <a:xfrm>
            <a:off x="10677620" y="5896385"/>
            <a:ext cx="1506072" cy="1468868"/>
          </a:xfrm>
          <a:prstGeom prst="ellipse">
            <a:avLst/>
          </a:prstGeom>
          <a:noFill/>
          <a:ln w="1143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Oval 26">
            <a:extLst>
              <a:ext uri="{FF2B5EF4-FFF2-40B4-BE49-F238E27FC236}">
                <a16:creationId xmlns:a16="http://schemas.microsoft.com/office/drawing/2014/main" id="{22D1399C-6210-46A5-9AE3-EE95290B0C5D}"/>
              </a:ext>
            </a:extLst>
          </p:cNvPr>
          <p:cNvSpPr/>
          <p:nvPr/>
        </p:nvSpPr>
        <p:spPr>
          <a:xfrm>
            <a:off x="8686800" y="5942429"/>
            <a:ext cx="1828800" cy="1468868"/>
          </a:xfrm>
          <a:prstGeom prst="ellipse">
            <a:avLst/>
          </a:prstGeom>
          <a:noFill/>
          <a:ln w="1143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Oval 27">
            <a:extLst>
              <a:ext uri="{FF2B5EF4-FFF2-40B4-BE49-F238E27FC236}">
                <a16:creationId xmlns:a16="http://schemas.microsoft.com/office/drawing/2014/main" id="{B99D1FBB-43D2-4DFC-8713-25FC8CFE37FD}"/>
              </a:ext>
            </a:extLst>
          </p:cNvPr>
          <p:cNvSpPr/>
          <p:nvPr/>
        </p:nvSpPr>
        <p:spPr>
          <a:xfrm>
            <a:off x="10434637" y="1409700"/>
            <a:ext cx="1985878" cy="1905000"/>
          </a:xfrm>
          <a:prstGeom prst="ellipse">
            <a:avLst/>
          </a:prstGeom>
          <a:noFill/>
          <a:ln w="1143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Oval 28">
            <a:extLst>
              <a:ext uri="{FF2B5EF4-FFF2-40B4-BE49-F238E27FC236}">
                <a16:creationId xmlns:a16="http://schemas.microsoft.com/office/drawing/2014/main" id="{78308A8D-45A2-4506-9226-7533A12DC25B}"/>
              </a:ext>
            </a:extLst>
          </p:cNvPr>
          <p:cNvSpPr/>
          <p:nvPr/>
        </p:nvSpPr>
        <p:spPr>
          <a:xfrm>
            <a:off x="6993885" y="7501300"/>
            <a:ext cx="1710367" cy="1468868"/>
          </a:xfrm>
          <a:prstGeom prst="ellipse">
            <a:avLst/>
          </a:prstGeom>
          <a:noFill/>
          <a:ln w="1143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Oval 29">
            <a:extLst>
              <a:ext uri="{FF2B5EF4-FFF2-40B4-BE49-F238E27FC236}">
                <a16:creationId xmlns:a16="http://schemas.microsoft.com/office/drawing/2014/main" id="{2D3ED57E-7FB2-4930-BE2C-845860FDE6A8}"/>
              </a:ext>
            </a:extLst>
          </p:cNvPr>
          <p:cNvSpPr/>
          <p:nvPr/>
        </p:nvSpPr>
        <p:spPr>
          <a:xfrm>
            <a:off x="8766545" y="1409700"/>
            <a:ext cx="1749055" cy="2209800"/>
          </a:xfrm>
          <a:prstGeom prst="ellipse">
            <a:avLst/>
          </a:prstGeom>
          <a:noFill/>
          <a:ln w="1143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Oval 30">
            <a:extLst>
              <a:ext uri="{FF2B5EF4-FFF2-40B4-BE49-F238E27FC236}">
                <a16:creationId xmlns:a16="http://schemas.microsoft.com/office/drawing/2014/main" id="{2DE563DF-94C5-4CD3-98A8-4A6420898B8B}"/>
              </a:ext>
            </a:extLst>
          </p:cNvPr>
          <p:cNvSpPr/>
          <p:nvPr/>
        </p:nvSpPr>
        <p:spPr>
          <a:xfrm>
            <a:off x="7056808" y="8870035"/>
            <a:ext cx="2203888" cy="1468868"/>
          </a:xfrm>
          <a:prstGeom prst="ellipse">
            <a:avLst/>
          </a:prstGeom>
          <a:noFill/>
          <a:ln w="1143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59771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 presetClass="exit" presetSubtype="0" fill="hold" grpId="1" nodeType="withEffect">
                                  <p:stCondLst>
                                    <p:cond delay="0"/>
                                  </p:stCondLst>
                                  <p:childTnLst>
                                    <p:set>
                                      <p:cBhvr>
                                        <p:cTn id="47" dur="1" fill="hold">
                                          <p:stCondLst>
                                            <p:cond delay="0"/>
                                          </p:stCondLst>
                                        </p:cTn>
                                        <p:tgtEl>
                                          <p:spTgt spid="22"/>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30"/>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28"/>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7"/>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6"/>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9"/>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468410" y="408972"/>
            <a:ext cx="18000366" cy="1154355"/>
          </a:xfrm>
          <a:prstGeom prst="rect">
            <a:avLst/>
          </a:prstGeom>
        </p:spPr>
        <p:txBody>
          <a:bodyPr lIns="0" tIns="0" rIns="0" bIns="0" rtlCol="0" anchor="t">
            <a:spAutoFit/>
          </a:bodyPr>
          <a:lstStyle/>
          <a:p>
            <a:pPr>
              <a:lnSpc>
                <a:spcPts val="9900"/>
              </a:lnSpc>
            </a:pPr>
            <a:r>
              <a:rPr lang="en-GB" sz="6000" b="1" dirty="0"/>
              <a:t>Mapping MIMLOs to the (13) award learning outcomes</a:t>
            </a:r>
            <a:endParaRPr lang="en-US" sz="6000" b="1" dirty="0">
              <a:solidFill>
                <a:srgbClr val="FFFFFF"/>
              </a:solidFill>
              <a:latin typeface="Open Sans Bold"/>
              <a:ea typeface="Open Sans Bold"/>
              <a:cs typeface="Open Sans Bold"/>
              <a:sym typeface="Open Sans Bold"/>
            </a:endParaRPr>
          </a:p>
        </p:txBody>
      </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graphicFrame>
        <p:nvGraphicFramePr>
          <p:cNvPr id="10" name="Content Placeholder 3">
            <a:extLst>
              <a:ext uri="{FF2B5EF4-FFF2-40B4-BE49-F238E27FC236}">
                <a16:creationId xmlns:a16="http://schemas.microsoft.com/office/drawing/2014/main" id="{EFCCCF3D-30D6-4A20-B821-71F9FFD3112F}"/>
              </a:ext>
            </a:extLst>
          </p:cNvPr>
          <p:cNvGraphicFramePr>
            <a:graphicFrameLocks/>
          </p:cNvGraphicFramePr>
          <p:nvPr>
            <p:extLst>
              <p:ext uri="{D42A27DB-BD31-4B8C-83A1-F6EECF244321}">
                <p14:modId xmlns:p14="http://schemas.microsoft.com/office/powerpoint/2010/main" val="2107201458"/>
              </p:ext>
            </p:extLst>
          </p:nvPr>
        </p:nvGraphicFramePr>
        <p:xfrm>
          <a:off x="303524" y="2311931"/>
          <a:ext cx="17548060" cy="6990399"/>
        </p:xfrm>
        <a:graphic>
          <a:graphicData uri="http://schemas.openxmlformats.org/drawingml/2006/table">
            <a:tbl>
              <a:tblPr firstRow="1" firstCol="1" bandRow="1">
                <a:tableStyleId>{69CF1AB2-1976-4502-BF36-3FF5EA218861}</a:tableStyleId>
              </a:tblPr>
              <a:tblGrid>
                <a:gridCol w="11692013">
                  <a:extLst>
                    <a:ext uri="{9D8B030D-6E8A-4147-A177-3AD203B41FA5}">
                      <a16:colId xmlns:a16="http://schemas.microsoft.com/office/drawing/2014/main" val="3696601720"/>
                    </a:ext>
                  </a:extLst>
                </a:gridCol>
                <a:gridCol w="5856047">
                  <a:extLst>
                    <a:ext uri="{9D8B030D-6E8A-4147-A177-3AD203B41FA5}">
                      <a16:colId xmlns:a16="http://schemas.microsoft.com/office/drawing/2014/main" val="1310516108"/>
                    </a:ext>
                  </a:extLst>
                </a:gridCol>
              </a:tblGrid>
              <a:tr h="1148049">
                <a:tc>
                  <a:txBody>
                    <a:bodyPr/>
                    <a:lstStyle/>
                    <a:p>
                      <a:pPr algn="ctr">
                        <a:lnSpc>
                          <a:spcPct val="107000"/>
                        </a:lnSpc>
                        <a:spcAft>
                          <a:spcPts val="800"/>
                        </a:spcAft>
                      </a:pPr>
                      <a:r>
                        <a:rPr lang="en-IE" sz="3600" dirty="0">
                          <a:effectLst/>
                        </a:rPr>
                        <a:t>Draft MIMLOs</a:t>
                      </a:r>
                      <a:endParaRPr lang="en-IE" sz="360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tc>
                  <a:txBody>
                    <a:bodyPr/>
                    <a:lstStyle/>
                    <a:p>
                      <a:pPr algn="ctr">
                        <a:lnSpc>
                          <a:spcPct val="107000"/>
                        </a:lnSpc>
                        <a:spcAft>
                          <a:spcPts val="800"/>
                        </a:spcAft>
                      </a:pPr>
                      <a:r>
                        <a:rPr lang="en-IE" sz="3600" dirty="0">
                          <a:effectLst/>
                        </a:rPr>
                        <a:t>Learning Outcomes from QQI Component Specification</a:t>
                      </a:r>
                      <a:endParaRPr lang="en-IE" sz="360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extLst>
                  <a:ext uri="{0D108BD9-81ED-4DB2-BD59-A6C34878D82A}">
                    <a16:rowId xmlns:a16="http://schemas.microsoft.com/office/drawing/2014/main" val="817894038"/>
                  </a:ext>
                </a:extLst>
              </a:tr>
              <a:tr h="1735074">
                <a:tc>
                  <a:txBody>
                    <a:bodyPr/>
                    <a:lstStyle/>
                    <a:p>
                      <a:pPr marL="342900" lvl="0" indent="-342900" rtl="0">
                        <a:lnSpc>
                          <a:spcPct val="107000"/>
                        </a:lnSpc>
                        <a:buFont typeface="+mj-lt"/>
                        <a:buAutoNum type="arabicPeriod"/>
                      </a:pPr>
                      <a:r>
                        <a:rPr lang="en-GB" sz="3600" b="0" dirty="0">
                          <a:effectLst/>
                        </a:rPr>
                        <a:t>Create a broad range of publishable and specific documents using up –to-date software,  tools and skills</a:t>
                      </a:r>
                      <a:endParaRPr lang="en-IE" sz="3600" b="0" dirty="0">
                        <a:effectLst/>
                      </a:endParaRPr>
                    </a:p>
                    <a:p>
                      <a:pPr marL="457200">
                        <a:lnSpc>
                          <a:spcPct val="107000"/>
                        </a:lnSpc>
                        <a:spcAft>
                          <a:spcPts val="800"/>
                        </a:spcAft>
                      </a:pPr>
                      <a:r>
                        <a:rPr lang="en-IE" sz="3600" b="0" dirty="0">
                          <a:effectLst/>
                        </a:rPr>
                        <a:t> </a:t>
                      </a:r>
                      <a:endParaRPr lang="en-IE" sz="3600" b="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tc>
                  <a:txBody>
                    <a:bodyPr/>
                    <a:lstStyle/>
                    <a:p>
                      <a:pPr>
                        <a:lnSpc>
                          <a:spcPct val="107000"/>
                        </a:lnSpc>
                        <a:spcAft>
                          <a:spcPts val="800"/>
                        </a:spcAft>
                      </a:pPr>
                      <a:r>
                        <a:rPr lang="en-GB" sz="3000" b="1" dirty="0">
                          <a:effectLst/>
                        </a:rPr>
                        <a:t>LO2, LO3, LO4, LO5, LO7, LO8, LO10, LO11, LO12</a:t>
                      </a:r>
                      <a:endParaRPr lang="en-IE" sz="3000" b="1" dirty="0">
                        <a:effectLst/>
                      </a:endParaRPr>
                    </a:p>
                    <a:p>
                      <a:pPr>
                        <a:lnSpc>
                          <a:spcPct val="107000"/>
                        </a:lnSpc>
                        <a:spcAft>
                          <a:spcPts val="800"/>
                        </a:spcAft>
                      </a:pPr>
                      <a:r>
                        <a:rPr lang="en-IE" sz="3000" b="1" dirty="0">
                          <a:effectLst/>
                        </a:rPr>
                        <a:t> </a:t>
                      </a:r>
                      <a:endParaRPr lang="en-IE" sz="3000" b="1"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extLst>
                  <a:ext uri="{0D108BD9-81ED-4DB2-BD59-A6C34878D82A}">
                    <a16:rowId xmlns:a16="http://schemas.microsoft.com/office/drawing/2014/main" val="3404439482"/>
                  </a:ext>
                </a:extLst>
              </a:tr>
              <a:tr h="2372043">
                <a:tc>
                  <a:txBody>
                    <a:bodyPr/>
                    <a:lstStyle/>
                    <a:p>
                      <a:pPr marL="0" lvl="0" indent="0" rtl="0">
                        <a:lnSpc>
                          <a:spcPct val="107000"/>
                        </a:lnSpc>
                        <a:buFont typeface="+mj-lt"/>
                        <a:buNone/>
                      </a:pPr>
                      <a:r>
                        <a:rPr lang="en-GB" sz="3600" b="0" dirty="0">
                          <a:effectLst/>
                        </a:rPr>
                        <a:t>2. Modify a broad range of documents using up-to-date software to demonstrate a specialised knowledge and use of word processing  features, functions and tools</a:t>
                      </a:r>
                      <a:br>
                        <a:rPr lang="en-GB" sz="3600" b="0" dirty="0">
                          <a:effectLst/>
                        </a:rPr>
                      </a:br>
                      <a:endParaRPr lang="en-IE" sz="3600" b="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tc>
                  <a:txBody>
                    <a:bodyPr/>
                    <a:lstStyle/>
                    <a:p>
                      <a:pPr>
                        <a:lnSpc>
                          <a:spcPct val="107000"/>
                        </a:lnSpc>
                        <a:spcAft>
                          <a:spcPts val="800"/>
                        </a:spcAft>
                      </a:pPr>
                      <a:r>
                        <a:rPr lang="en-IE" sz="3000" b="1">
                          <a:effectLst/>
                        </a:rPr>
                        <a:t>LO2, LO5, LO7, LO9, LO11</a:t>
                      </a:r>
                      <a:endParaRPr lang="en-IE" sz="3000" b="1">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extLst>
                  <a:ext uri="{0D108BD9-81ED-4DB2-BD59-A6C34878D82A}">
                    <a16:rowId xmlns:a16="http://schemas.microsoft.com/office/drawing/2014/main" val="586956476"/>
                  </a:ext>
                </a:extLst>
              </a:tr>
              <a:tr h="1735074">
                <a:tc>
                  <a:txBody>
                    <a:bodyPr/>
                    <a:lstStyle/>
                    <a:p>
                      <a:pPr marL="0" lvl="0" indent="0" rtl="0">
                        <a:lnSpc>
                          <a:spcPct val="107000"/>
                        </a:lnSpc>
                        <a:spcAft>
                          <a:spcPts val="800"/>
                        </a:spcAft>
                        <a:buFont typeface="+mj-lt"/>
                        <a:buNone/>
                      </a:pPr>
                      <a:r>
                        <a:rPr lang="en-GB" sz="3600" b="0" dirty="0">
                          <a:effectLst/>
                        </a:rPr>
                        <a:t>3. Apply word processing file management and distribution features </a:t>
                      </a:r>
                      <a:r>
                        <a:rPr lang="en-GB" sz="3600" b="0" dirty="0"/>
                        <a:t>using appropriate software, skills and tools</a:t>
                      </a:r>
                      <a:br>
                        <a:rPr lang="en-GB" sz="3600" b="0" dirty="0">
                          <a:effectLst/>
                        </a:rPr>
                      </a:br>
                      <a:endParaRPr lang="en-IE" sz="3600" b="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tc>
                  <a:txBody>
                    <a:bodyPr/>
                    <a:lstStyle/>
                    <a:p>
                      <a:pPr>
                        <a:lnSpc>
                          <a:spcPct val="107000"/>
                        </a:lnSpc>
                        <a:spcAft>
                          <a:spcPts val="800"/>
                        </a:spcAft>
                      </a:pPr>
                      <a:r>
                        <a:rPr lang="en-IE" sz="3000" b="1" dirty="0">
                          <a:effectLst/>
                        </a:rPr>
                        <a:t>LO2, LO6</a:t>
                      </a:r>
                      <a:endParaRPr lang="en-IE" sz="3000" b="1"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extLst>
                  <a:ext uri="{0D108BD9-81ED-4DB2-BD59-A6C34878D82A}">
                    <a16:rowId xmlns:a16="http://schemas.microsoft.com/office/drawing/2014/main" val="781829303"/>
                  </a:ext>
                </a:extLst>
              </a:tr>
            </a:tbl>
          </a:graphicData>
        </a:graphic>
      </p:graphicFrame>
      <p:sp>
        <p:nvSpPr>
          <p:cNvPr id="11" name="TextBox 10">
            <a:extLst>
              <a:ext uri="{FF2B5EF4-FFF2-40B4-BE49-F238E27FC236}">
                <a16:creationId xmlns:a16="http://schemas.microsoft.com/office/drawing/2014/main" id="{5BCB6C2F-AD37-4AA4-9908-B504946134CB}"/>
              </a:ext>
            </a:extLst>
          </p:cNvPr>
          <p:cNvSpPr txBox="1"/>
          <p:nvPr/>
        </p:nvSpPr>
        <p:spPr>
          <a:xfrm>
            <a:off x="6390412" y="9592427"/>
            <a:ext cx="5663045" cy="507831"/>
          </a:xfrm>
          <a:prstGeom prst="rect">
            <a:avLst/>
          </a:prstGeom>
          <a:solidFill>
            <a:srgbClr val="FF0000"/>
          </a:solidFill>
          <a:ln>
            <a:solidFill>
              <a:srgbClr val="FF0000"/>
            </a:solidFill>
          </a:ln>
        </p:spPr>
        <p:txBody>
          <a:bodyPr wrap="square" rtlCol="0">
            <a:spAutoFit/>
          </a:bodyPr>
          <a:lstStyle/>
          <a:p>
            <a:r>
              <a:rPr lang="en-GB" sz="2700" b="1" dirty="0">
                <a:solidFill>
                  <a:schemeClr val="bg1"/>
                </a:solidFill>
              </a:rPr>
              <a:t>No obvious mapping for LO1 or LO13</a:t>
            </a:r>
            <a:endParaRPr lang="en-IE" sz="2700" b="1" dirty="0">
              <a:solidFill>
                <a:schemeClr val="bg1"/>
              </a:solidFill>
            </a:endParaRPr>
          </a:p>
        </p:txBody>
      </p:sp>
    </p:spTree>
    <p:extLst>
      <p:ext uri="{BB962C8B-B14F-4D97-AF65-F5344CB8AC3E}">
        <p14:creationId xmlns:p14="http://schemas.microsoft.com/office/powerpoint/2010/main" val="176466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531C2AA-F613-4F5D-84AB-17BBD8A0F9C8}"/>
              </a:ext>
            </a:extLst>
          </p:cNvPr>
          <p:cNvSpPr>
            <a:spLocks noGrp="1"/>
          </p:cNvSpPr>
          <p:nvPr>
            <p:ph idx="1"/>
          </p:nvPr>
        </p:nvSpPr>
        <p:spPr/>
        <p:txBody>
          <a:bodyPr/>
          <a:lstStyle/>
          <a:p>
            <a:endParaRPr lang="en-IE"/>
          </a:p>
        </p:txBody>
      </p:sp>
      <p:graphicFrame>
        <p:nvGraphicFramePr>
          <p:cNvPr id="6" name="Content Placeholder 3">
            <a:extLst>
              <a:ext uri="{FF2B5EF4-FFF2-40B4-BE49-F238E27FC236}">
                <a16:creationId xmlns:a16="http://schemas.microsoft.com/office/drawing/2014/main" id="{0C2E7726-07C2-486F-BABD-53AE7A5FF0F1}"/>
              </a:ext>
            </a:extLst>
          </p:cNvPr>
          <p:cNvGraphicFramePr>
            <a:graphicFrameLocks/>
          </p:cNvGraphicFramePr>
          <p:nvPr>
            <p:extLst>
              <p:ext uri="{D42A27DB-BD31-4B8C-83A1-F6EECF244321}">
                <p14:modId xmlns:p14="http://schemas.microsoft.com/office/powerpoint/2010/main" val="1350872083"/>
              </p:ext>
            </p:extLst>
          </p:nvPr>
        </p:nvGraphicFramePr>
        <p:xfrm>
          <a:off x="379072" y="1648432"/>
          <a:ext cx="17686422" cy="8494821"/>
        </p:xfrm>
        <a:graphic>
          <a:graphicData uri="http://schemas.openxmlformats.org/drawingml/2006/table">
            <a:tbl>
              <a:tblPr firstRow="1" firstCol="1" bandRow="1">
                <a:tableStyleId>{69CF1AB2-1976-4502-BF36-3FF5EA218861}</a:tableStyleId>
              </a:tblPr>
              <a:tblGrid>
                <a:gridCol w="10485522">
                  <a:extLst>
                    <a:ext uri="{9D8B030D-6E8A-4147-A177-3AD203B41FA5}">
                      <a16:colId xmlns:a16="http://schemas.microsoft.com/office/drawing/2014/main" val="3696601720"/>
                    </a:ext>
                  </a:extLst>
                </a:gridCol>
                <a:gridCol w="7200900">
                  <a:extLst>
                    <a:ext uri="{9D8B030D-6E8A-4147-A177-3AD203B41FA5}">
                      <a16:colId xmlns:a16="http://schemas.microsoft.com/office/drawing/2014/main" val="1310516108"/>
                    </a:ext>
                  </a:extLst>
                </a:gridCol>
              </a:tblGrid>
              <a:tr h="1307502">
                <a:tc>
                  <a:txBody>
                    <a:bodyPr/>
                    <a:lstStyle/>
                    <a:p>
                      <a:pPr algn="ctr">
                        <a:lnSpc>
                          <a:spcPct val="107000"/>
                        </a:lnSpc>
                        <a:spcAft>
                          <a:spcPts val="800"/>
                        </a:spcAft>
                      </a:pPr>
                      <a:r>
                        <a:rPr lang="en-IE" sz="3600" dirty="0">
                          <a:effectLst/>
                        </a:rPr>
                        <a:t>Draft MIMLOs</a:t>
                      </a:r>
                      <a:endParaRPr lang="en-IE" sz="360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tc>
                  <a:txBody>
                    <a:bodyPr/>
                    <a:lstStyle/>
                    <a:p>
                      <a:pPr algn="ctr">
                        <a:lnSpc>
                          <a:spcPct val="107000"/>
                        </a:lnSpc>
                        <a:spcAft>
                          <a:spcPts val="800"/>
                        </a:spcAft>
                      </a:pPr>
                      <a:r>
                        <a:rPr lang="en-IE" sz="3600" dirty="0">
                          <a:effectLst/>
                        </a:rPr>
                        <a:t>Learning Outcomes from QQI Component Specification</a:t>
                      </a:r>
                      <a:endParaRPr lang="en-IE" sz="360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extLst>
                  <a:ext uri="{0D108BD9-81ED-4DB2-BD59-A6C34878D82A}">
                    <a16:rowId xmlns:a16="http://schemas.microsoft.com/office/drawing/2014/main" val="817894038"/>
                  </a:ext>
                </a:extLst>
              </a:tr>
              <a:tr h="2424303">
                <a:tc>
                  <a:txBody>
                    <a:bodyPr/>
                    <a:lstStyle/>
                    <a:p>
                      <a:pPr marL="0" lvl="0" indent="0">
                        <a:lnSpc>
                          <a:spcPct val="107000"/>
                        </a:lnSpc>
                        <a:spcAft>
                          <a:spcPts val="800"/>
                        </a:spcAft>
                      </a:pPr>
                      <a:r>
                        <a:rPr lang="en-GB" sz="3600" b="0" dirty="0">
                          <a:effectLst/>
                          <a:latin typeface="Calibri" panose="020F0502020204030204" pitchFamily="34" charset="0"/>
                          <a:ea typeface="Calibri" panose="020F0502020204030204" pitchFamily="34" charset="0"/>
                          <a:cs typeface="Arial" panose="020B0604020202020204" pitchFamily="34" charset="0"/>
                        </a:rPr>
                        <a:t>1. Describe a broad range of common uses and features of a word processing application</a:t>
                      </a:r>
                      <a:endParaRPr lang="en-IE" sz="3600" b="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tc>
                  <a:txBody>
                    <a:bodyPr/>
                    <a:lstStyle/>
                    <a:p>
                      <a:pPr>
                        <a:lnSpc>
                          <a:spcPct val="107000"/>
                        </a:lnSpc>
                        <a:spcAft>
                          <a:spcPts val="800"/>
                        </a:spcAft>
                      </a:pPr>
                      <a:r>
                        <a:rPr lang="en-GB" sz="3000" dirty="0"/>
                        <a:t>LO1: Describe a typical word processing application in terms of common uses and features including - text manipulation, document formatting, graphics, tabs, tables, mail merge and label printing </a:t>
                      </a:r>
                    </a:p>
                  </a:txBody>
                  <a:tcPr marL="102870" marR="102870" marT="0" marB="0"/>
                </a:tc>
                <a:extLst>
                  <a:ext uri="{0D108BD9-81ED-4DB2-BD59-A6C34878D82A}">
                    <a16:rowId xmlns:a16="http://schemas.microsoft.com/office/drawing/2014/main" val="3363957025"/>
                  </a:ext>
                </a:extLst>
              </a:tr>
              <a:tr h="827480">
                <a:tc>
                  <a:txBody>
                    <a:bodyPr/>
                    <a:lstStyle/>
                    <a:p>
                      <a:pPr marL="0" lvl="0" indent="0" rtl="0">
                        <a:lnSpc>
                          <a:spcPct val="107000"/>
                        </a:lnSpc>
                        <a:buFont typeface="+mj-lt"/>
                        <a:buNone/>
                      </a:pPr>
                      <a:r>
                        <a:rPr lang="en-GB" sz="2100" b="0" dirty="0">
                          <a:effectLst/>
                        </a:rPr>
                        <a:t>2. Create a broad range of publishable and specific documents using up –to-date software,  tools and skills</a:t>
                      </a:r>
                      <a:endParaRPr lang="en-IE" sz="2100" b="0" dirty="0">
                        <a:effectLst/>
                      </a:endParaRPr>
                    </a:p>
                  </a:txBody>
                  <a:tcPr marL="102870" marR="102870" marT="0" marB="0"/>
                </a:tc>
                <a:tc>
                  <a:txBody>
                    <a:bodyPr/>
                    <a:lstStyle/>
                    <a:p>
                      <a:pPr>
                        <a:lnSpc>
                          <a:spcPct val="107000"/>
                        </a:lnSpc>
                        <a:spcAft>
                          <a:spcPts val="800"/>
                        </a:spcAft>
                      </a:pPr>
                      <a:r>
                        <a:rPr lang="en-GB" sz="2100" dirty="0">
                          <a:effectLst/>
                        </a:rPr>
                        <a:t>LO2, LO3, LO4, LO5, LO7, LO8, LO10, LO11, LO12</a:t>
                      </a:r>
                      <a:endParaRPr lang="en-IE" sz="2100" dirty="0">
                        <a:effectLst/>
                      </a:endParaRPr>
                    </a:p>
                    <a:p>
                      <a:pPr>
                        <a:lnSpc>
                          <a:spcPct val="107000"/>
                        </a:lnSpc>
                        <a:spcAft>
                          <a:spcPts val="800"/>
                        </a:spcAft>
                      </a:pPr>
                      <a:r>
                        <a:rPr lang="en-IE" sz="2100" dirty="0">
                          <a:effectLst/>
                        </a:rPr>
                        <a:t> </a:t>
                      </a:r>
                      <a:endParaRPr lang="en-IE" sz="210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extLst>
                  <a:ext uri="{0D108BD9-81ED-4DB2-BD59-A6C34878D82A}">
                    <a16:rowId xmlns:a16="http://schemas.microsoft.com/office/drawing/2014/main" val="3404439482"/>
                  </a:ext>
                </a:extLst>
              </a:tr>
              <a:tr h="988247">
                <a:tc>
                  <a:txBody>
                    <a:bodyPr/>
                    <a:lstStyle/>
                    <a:p>
                      <a:pPr marL="0" lvl="0" indent="0" rtl="0">
                        <a:lnSpc>
                          <a:spcPct val="107000"/>
                        </a:lnSpc>
                        <a:buFont typeface="+mj-lt"/>
                        <a:buNone/>
                      </a:pPr>
                      <a:r>
                        <a:rPr lang="en-GB" sz="2100" b="0" dirty="0">
                          <a:effectLst/>
                        </a:rPr>
                        <a:t>3. Modify a broad range of documents using up-to-date software to demonstrate a specialised knowledge and use of word processing  features, functions and tools</a:t>
                      </a:r>
                      <a:endParaRPr lang="en-IE" sz="2100" b="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tc>
                  <a:txBody>
                    <a:bodyPr/>
                    <a:lstStyle/>
                    <a:p>
                      <a:pPr>
                        <a:lnSpc>
                          <a:spcPct val="107000"/>
                        </a:lnSpc>
                        <a:spcAft>
                          <a:spcPts val="800"/>
                        </a:spcAft>
                      </a:pPr>
                      <a:r>
                        <a:rPr lang="en-IE" sz="2100" dirty="0">
                          <a:effectLst/>
                        </a:rPr>
                        <a:t>LO2, LO5, LO7, LO9, LO11</a:t>
                      </a:r>
                      <a:endParaRPr lang="en-IE" sz="210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extLst>
                  <a:ext uri="{0D108BD9-81ED-4DB2-BD59-A6C34878D82A}">
                    <a16:rowId xmlns:a16="http://schemas.microsoft.com/office/drawing/2014/main" val="586956476"/>
                  </a:ext>
                </a:extLst>
              </a:tr>
              <a:tr h="669704">
                <a:tc>
                  <a:txBody>
                    <a:bodyPr/>
                    <a:lstStyle/>
                    <a:p>
                      <a:pPr marL="0" lvl="0" indent="0" rtl="0">
                        <a:lnSpc>
                          <a:spcPct val="107000"/>
                        </a:lnSpc>
                        <a:spcAft>
                          <a:spcPts val="800"/>
                        </a:spcAft>
                        <a:buFont typeface="+mj-lt"/>
                        <a:buNone/>
                      </a:pPr>
                      <a:r>
                        <a:rPr lang="en-GB" sz="2100" b="0" dirty="0">
                          <a:effectLst/>
                        </a:rPr>
                        <a:t>4. Apply word processing file management and distribution features </a:t>
                      </a:r>
                      <a:r>
                        <a:rPr lang="en-GB" sz="2100" b="0" dirty="0"/>
                        <a:t>using appropriate software, skills and tools</a:t>
                      </a:r>
                      <a:br>
                        <a:rPr lang="en-GB" sz="2100" b="0" dirty="0">
                          <a:effectLst/>
                        </a:rPr>
                      </a:br>
                      <a:endParaRPr lang="en-IE" sz="2100" b="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tc>
                  <a:txBody>
                    <a:bodyPr/>
                    <a:lstStyle/>
                    <a:p>
                      <a:pPr>
                        <a:lnSpc>
                          <a:spcPct val="107000"/>
                        </a:lnSpc>
                        <a:spcAft>
                          <a:spcPts val="800"/>
                        </a:spcAft>
                      </a:pPr>
                      <a:r>
                        <a:rPr lang="en-IE" sz="2100" dirty="0">
                          <a:effectLst/>
                        </a:rPr>
                        <a:t>LO2, LO6</a:t>
                      </a:r>
                      <a:endParaRPr lang="en-IE" sz="210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extLst>
                  <a:ext uri="{0D108BD9-81ED-4DB2-BD59-A6C34878D82A}">
                    <a16:rowId xmlns:a16="http://schemas.microsoft.com/office/drawing/2014/main" val="781829303"/>
                  </a:ext>
                </a:extLst>
              </a:tr>
              <a:tr h="1935099">
                <a:tc>
                  <a:txBody>
                    <a:bodyPr/>
                    <a:lstStyle/>
                    <a:p>
                      <a:pPr marL="0" lvl="0" indent="0" rtl="0">
                        <a:lnSpc>
                          <a:spcPct val="107000"/>
                        </a:lnSpc>
                        <a:spcAft>
                          <a:spcPts val="800"/>
                        </a:spcAft>
                        <a:buFont typeface="+mj-lt"/>
                        <a:buNone/>
                      </a:pPr>
                      <a:r>
                        <a:rPr lang="en-GB" sz="3600" b="0" dirty="0">
                          <a:effectLst/>
                          <a:latin typeface="Calibri" panose="020F0502020204030204" pitchFamily="34" charset="0"/>
                          <a:ea typeface="Calibri" panose="020F0502020204030204" pitchFamily="34" charset="0"/>
                          <a:cs typeface="Arial" panose="020B0604020202020204" pitchFamily="34" charset="0"/>
                        </a:rPr>
                        <a:t>5. Utilise a word processing application for varied familiar and unfamiliar scenarios while producing quality outputs</a:t>
                      </a:r>
                      <a:endParaRPr lang="en-IE" sz="3600" b="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tc>
                  <a:txBody>
                    <a:bodyPr/>
                    <a:lstStyle/>
                    <a:p>
                      <a:pPr>
                        <a:lnSpc>
                          <a:spcPct val="107000"/>
                        </a:lnSpc>
                        <a:spcAft>
                          <a:spcPts val="800"/>
                        </a:spcAft>
                      </a:pPr>
                      <a:r>
                        <a:rPr lang="en-GB" sz="3000" dirty="0">
                          <a:effectLst/>
                          <a:latin typeface="Calibri" panose="020F0502020204030204" pitchFamily="34" charset="0"/>
                          <a:ea typeface="Calibri" panose="020F0502020204030204" pitchFamily="34" charset="0"/>
                          <a:cs typeface="Arial" panose="020B0604020202020204" pitchFamily="34" charset="0"/>
                        </a:rPr>
                        <a:t>LO13: </a:t>
                      </a:r>
                      <a:r>
                        <a:rPr lang="en-GB" sz="3000" dirty="0"/>
                        <a:t>Improve personal performance by using additional resources such as the help facility to solve </a:t>
                      </a:r>
                      <a:r>
                        <a:rPr lang="en-GB" sz="3000" kern="1200" dirty="0">
                          <a:solidFill>
                            <a:schemeClr val="dk1"/>
                          </a:solidFill>
                          <a:latin typeface="+mn-lt"/>
                          <a:ea typeface="+mn-ea"/>
                          <a:cs typeface="+mn-cs"/>
                        </a:rPr>
                        <a:t>familiar</a:t>
                      </a:r>
                      <a:r>
                        <a:rPr lang="en-GB" sz="3000" dirty="0"/>
                        <a:t> and unfamiliar word processing problems</a:t>
                      </a:r>
                      <a:endParaRPr lang="en-IE" sz="300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extLst>
                  <a:ext uri="{0D108BD9-81ED-4DB2-BD59-A6C34878D82A}">
                    <a16:rowId xmlns:a16="http://schemas.microsoft.com/office/drawing/2014/main" val="3571781181"/>
                  </a:ext>
                </a:extLst>
              </a:tr>
            </a:tbl>
          </a:graphicData>
        </a:graphic>
      </p:graphicFrame>
      <p:sp>
        <p:nvSpPr>
          <p:cNvPr id="9" name="Title 1">
            <a:extLst>
              <a:ext uri="{FF2B5EF4-FFF2-40B4-BE49-F238E27FC236}">
                <a16:creationId xmlns:a16="http://schemas.microsoft.com/office/drawing/2014/main" id="{03F5C994-CABB-4568-972E-FC970E6DE11D}"/>
              </a:ext>
            </a:extLst>
          </p:cNvPr>
          <p:cNvSpPr>
            <a:spLocks noGrp="1"/>
          </p:cNvSpPr>
          <p:nvPr>
            <p:ph type="title"/>
          </p:nvPr>
        </p:nvSpPr>
        <p:spPr>
          <a:xfrm>
            <a:off x="27347" y="28145"/>
            <a:ext cx="18125574" cy="1988345"/>
          </a:xfrm>
        </p:spPr>
        <p:txBody>
          <a:bodyPr>
            <a:normAutofit/>
          </a:bodyPr>
          <a:lstStyle/>
          <a:p>
            <a:r>
              <a:rPr lang="en-GB" sz="6000" dirty="0">
                <a:latin typeface="+mn-lt"/>
              </a:rPr>
              <a:t>Filling the gaps in MIMLOs</a:t>
            </a:r>
            <a:endParaRPr lang="en-IE" sz="6000" dirty="0">
              <a:latin typeface="+mn-lt"/>
            </a:endParaRPr>
          </a:p>
        </p:txBody>
      </p:sp>
      <p:sp>
        <p:nvSpPr>
          <p:cNvPr id="3" name="Rectangle 2">
            <a:extLst>
              <a:ext uri="{FF2B5EF4-FFF2-40B4-BE49-F238E27FC236}">
                <a16:creationId xmlns:a16="http://schemas.microsoft.com/office/drawing/2014/main" id="{227133AF-4067-44E3-BE16-2C94BAC82C8C}"/>
              </a:ext>
            </a:extLst>
          </p:cNvPr>
          <p:cNvSpPr/>
          <p:nvPr/>
        </p:nvSpPr>
        <p:spPr>
          <a:xfrm>
            <a:off x="322120" y="3009900"/>
            <a:ext cx="10411691" cy="237951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700"/>
          </a:p>
        </p:txBody>
      </p:sp>
      <p:sp>
        <p:nvSpPr>
          <p:cNvPr id="4" name="Rectangle 3">
            <a:extLst>
              <a:ext uri="{FF2B5EF4-FFF2-40B4-BE49-F238E27FC236}">
                <a16:creationId xmlns:a16="http://schemas.microsoft.com/office/drawing/2014/main" id="{087D702F-6E69-460D-A456-B53AEC0D3AA4}"/>
              </a:ext>
            </a:extLst>
          </p:cNvPr>
          <p:cNvSpPr/>
          <p:nvPr/>
        </p:nvSpPr>
        <p:spPr>
          <a:xfrm>
            <a:off x="299149" y="8260770"/>
            <a:ext cx="10455443" cy="189048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700"/>
          </a:p>
        </p:txBody>
      </p:sp>
      <p:sp>
        <p:nvSpPr>
          <p:cNvPr id="7" name="Rectangle 6">
            <a:extLst>
              <a:ext uri="{FF2B5EF4-FFF2-40B4-BE49-F238E27FC236}">
                <a16:creationId xmlns:a16="http://schemas.microsoft.com/office/drawing/2014/main" id="{4D2178F3-CE81-4E3B-BE01-8E090219D407}"/>
              </a:ext>
            </a:extLst>
          </p:cNvPr>
          <p:cNvSpPr/>
          <p:nvPr/>
        </p:nvSpPr>
        <p:spPr>
          <a:xfrm>
            <a:off x="10873630" y="2992582"/>
            <a:ext cx="7109570" cy="237951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700"/>
          </a:p>
        </p:txBody>
      </p:sp>
      <p:sp>
        <p:nvSpPr>
          <p:cNvPr id="10" name="Rectangle 9">
            <a:extLst>
              <a:ext uri="{FF2B5EF4-FFF2-40B4-BE49-F238E27FC236}">
                <a16:creationId xmlns:a16="http://schemas.microsoft.com/office/drawing/2014/main" id="{72D83087-867F-40BD-9FD2-EB5F41E12400}"/>
              </a:ext>
            </a:extLst>
          </p:cNvPr>
          <p:cNvSpPr/>
          <p:nvPr/>
        </p:nvSpPr>
        <p:spPr>
          <a:xfrm>
            <a:off x="10816943" y="8272274"/>
            <a:ext cx="7109570" cy="187097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700"/>
          </a:p>
        </p:txBody>
      </p:sp>
      <p:pic>
        <p:nvPicPr>
          <p:cNvPr id="12" name="Picture 11">
            <a:extLst>
              <a:ext uri="{FF2B5EF4-FFF2-40B4-BE49-F238E27FC236}">
                <a16:creationId xmlns:a16="http://schemas.microsoft.com/office/drawing/2014/main" id="{5EFF9C08-5119-44EE-B549-91B55293B166}"/>
              </a:ext>
            </a:extLst>
          </p:cNvPr>
          <p:cNvPicPr>
            <a:picLocks noChangeAspect="1"/>
          </p:cNvPicPr>
          <p:nvPr/>
        </p:nvPicPr>
        <p:blipFill>
          <a:blip r:embed="rId3"/>
          <a:stretch>
            <a:fillRect/>
          </a:stretch>
        </p:blipFill>
        <p:spPr>
          <a:xfrm>
            <a:off x="27347" y="592279"/>
            <a:ext cx="7821253" cy="9722419"/>
          </a:xfrm>
          <a:prstGeom prst="rect">
            <a:avLst/>
          </a:prstGeom>
        </p:spPr>
      </p:pic>
      <p:pic>
        <p:nvPicPr>
          <p:cNvPr id="14" name="Picture 13">
            <a:extLst>
              <a:ext uri="{FF2B5EF4-FFF2-40B4-BE49-F238E27FC236}">
                <a16:creationId xmlns:a16="http://schemas.microsoft.com/office/drawing/2014/main" id="{27571303-2EF5-400C-BFD3-0DB700B45927}"/>
              </a:ext>
            </a:extLst>
          </p:cNvPr>
          <p:cNvPicPr>
            <a:picLocks noChangeAspect="1"/>
          </p:cNvPicPr>
          <p:nvPr/>
        </p:nvPicPr>
        <p:blipFill>
          <a:blip r:embed="rId3"/>
          <a:stretch>
            <a:fillRect/>
          </a:stretch>
        </p:blipFill>
        <p:spPr>
          <a:xfrm>
            <a:off x="9763" y="595210"/>
            <a:ext cx="7838838" cy="9744279"/>
          </a:xfrm>
          <a:prstGeom prst="rect">
            <a:avLst/>
          </a:prstGeom>
        </p:spPr>
      </p:pic>
    </p:spTree>
    <p:extLst>
      <p:ext uri="{BB962C8B-B14F-4D97-AF65-F5344CB8AC3E}">
        <p14:creationId xmlns:p14="http://schemas.microsoft.com/office/powerpoint/2010/main" val="71050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8" fill="hold" grpId="0" nodeType="clickEffect">
                                  <p:stCondLst>
                                    <p:cond delay="0"/>
                                  </p:stCondLst>
                                  <p:childTnLst>
                                    <p:animEffect transition="out" filter="wipe(left)">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0" nodeType="clickEffect">
                                  <p:stCondLst>
                                    <p:cond delay="0"/>
                                  </p:stCondLst>
                                  <p:childTnLst>
                                    <p:animEffect transition="out" filter="wipe(left)">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468410" y="408972"/>
            <a:ext cx="18000366" cy="1154355"/>
          </a:xfrm>
          <a:prstGeom prst="rect">
            <a:avLst/>
          </a:prstGeom>
        </p:spPr>
        <p:txBody>
          <a:bodyPr lIns="0" tIns="0" rIns="0" bIns="0" rtlCol="0" anchor="t">
            <a:spAutoFit/>
          </a:bodyPr>
          <a:lstStyle/>
          <a:p>
            <a:pPr algn="ctr">
              <a:lnSpc>
                <a:spcPts val="9900"/>
              </a:lnSpc>
            </a:pPr>
            <a:r>
              <a:rPr lang="en-GB" sz="6000" b="1" dirty="0"/>
              <a:t>Final </a:t>
            </a:r>
            <a:r>
              <a:rPr lang="en-GB" sz="6000" b="1" dirty="0">
                <a:highlight>
                  <a:srgbClr val="FFFF00"/>
                </a:highlight>
              </a:rPr>
              <a:t>Draft </a:t>
            </a:r>
            <a:r>
              <a:rPr lang="en-GB" sz="6000" b="1" dirty="0"/>
              <a:t>MIMLOs</a:t>
            </a:r>
            <a:endParaRPr lang="en-US" sz="6000" b="1" dirty="0">
              <a:solidFill>
                <a:srgbClr val="FFFFFF"/>
              </a:solidFill>
              <a:latin typeface="Open Sans Bold"/>
              <a:ea typeface="Open Sans Bold"/>
              <a:cs typeface="Open Sans Bold"/>
              <a:sym typeface="Open Sans Bold"/>
            </a:endParaRPr>
          </a:p>
        </p:txBody>
      </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sp>
        <p:nvSpPr>
          <p:cNvPr id="12" name="Rectangle: Rounded Corners 11">
            <a:extLst>
              <a:ext uri="{FF2B5EF4-FFF2-40B4-BE49-F238E27FC236}">
                <a16:creationId xmlns:a16="http://schemas.microsoft.com/office/drawing/2014/main" id="{DB3DDDC6-B3D6-460C-87C9-6D17B7A78224}"/>
              </a:ext>
            </a:extLst>
          </p:cNvPr>
          <p:cNvSpPr/>
          <p:nvPr/>
        </p:nvSpPr>
        <p:spPr>
          <a:xfrm>
            <a:off x="3460172" y="3105383"/>
            <a:ext cx="3262739" cy="495646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700" b="1" dirty="0"/>
              <a:t>MIMLO 2</a:t>
            </a:r>
          </a:p>
          <a:p>
            <a:r>
              <a:rPr lang="en-GB" sz="2700" b="1" dirty="0"/>
              <a:t>Create a broad range of publishable and specific documents using up–to-date software, tools and skills</a:t>
            </a:r>
            <a:endParaRPr lang="en-IE" sz="2700" b="1" dirty="0"/>
          </a:p>
        </p:txBody>
      </p:sp>
      <p:sp>
        <p:nvSpPr>
          <p:cNvPr id="13" name="Rectangle: Rounded Corners 12">
            <a:extLst>
              <a:ext uri="{FF2B5EF4-FFF2-40B4-BE49-F238E27FC236}">
                <a16:creationId xmlns:a16="http://schemas.microsoft.com/office/drawing/2014/main" id="{0A5186E8-5285-4423-9E8F-CABCBD5F73A8}"/>
              </a:ext>
            </a:extLst>
          </p:cNvPr>
          <p:cNvSpPr/>
          <p:nvPr/>
        </p:nvSpPr>
        <p:spPr>
          <a:xfrm>
            <a:off x="7169729" y="3107032"/>
            <a:ext cx="3553692" cy="495481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700" b="1" dirty="0"/>
              <a:t>MIMLO 3</a:t>
            </a:r>
          </a:p>
          <a:p>
            <a:r>
              <a:rPr lang="en-GB" sz="2700" b="1" dirty="0"/>
              <a:t>Modify a broad range of documents using up-to-date software to demonstrate a specialised knowledge and use of word processing features, functions and tools</a:t>
            </a:r>
            <a:endParaRPr lang="en-IE" sz="2700" b="1" dirty="0"/>
          </a:p>
        </p:txBody>
      </p:sp>
      <p:sp>
        <p:nvSpPr>
          <p:cNvPr id="14" name="Rectangle: Rounded Corners 13">
            <a:extLst>
              <a:ext uri="{FF2B5EF4-FFF2-40B4-BE49-F238E27FC236}">
                <a16:creationId xmlns:a16="http://schemas.microsoft.com/office/drawing/2014/main" id="{DDAAB9A8-B862-4BC5-8AF3-69FBE19336DD}"/>
              </a:ext>
            </a:extLst>
          </p:cNvPr>
          <p:cNvSpPr/>
          <p:nvPr/>
        </p:nvSpPr>
        <p:spPr>
          <a:xfrm>
            <a:off x="11118273" y="3148325"/>
            <a:ext cx="3377046" cy="491352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700" b="1" dirty="0"/>
              <a:t>MIMLO 4</a:t>
            </a:r>
          </a:p>
          <a:p>
            <a:r>
              <a:rPr lang="en-GB" sz="2700" b="1" dirty="0"/>
              <a:t>Apply word processing file management and distribution features using appropriate software, skills and tools</a:t>
            </a:r>
            <a:endParaRPr lang="en-IE" sz="2700" b="1" dirty="0"/>
          </a:p>
        </p:txBody>
      </p:sp>
      <p:sp>
        <p:nvSpPr>
          <p:cNvPr id="15" name="Rectangle: Rounded Corners 14">
            <a:extLst>
              <a:ext uri="{FF2B5EF4-FFF2-40B4-BE49-F238E27FC236}">
                <a16:creationId xmlns:a16="http://schemas.microsoft.com/office/drawing/2014/main" id="{F3305EEF-CC43-4705-9481-21821C9F6972}"/>
              </a:ext>
            </a:extLst>
          </p:cNvPr>
          <p:cNvSpPr/>
          <p:nvPr/>
        </p:nvSpPr>
        <p:spPr>
          <a:xfrm>
            <a:off x="63994" y="3111888"/>
            <a:ext cx="3044541" cy="4996527"/>
          </a:xfrm>
          <a:prstGeom prst="round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1200"/>
              </a:spcAft>
            </a:pPr>
            <a:r>
              <a:rPr lang="en-GB" sz="2700" b="1" dirty="0"/>
              <a:t>MIMLO 1</a:t>
            </a:r>
            <a:br>
              <a:rPr lang="en-GB" sz="2700" b="1" dirty="0"/>
            </a:br>
            <a:r>
              <a:rPr lang="en-GB" sz="2700" b="1" dirty="0"/>
              <a:t>Describe a broad range of common uses and features of a word processing application</a:t>
            </a:r>
            <a:endParaRPr lang="en-IE" sz="2700" b="1" dirty="0"/>
          </a:p>
        </p:txBody>
      </p:sp>
      <p:sp>
        <p:nvSpPr>
          <p:cNvPr id="16" name="Rectangle: Rounded Corners 15">
            <a:extLst>
              <a:ext uri="{FF2B5EF4-FFF2-40B4-BE49-F238E27FC236}">
                <a16:creationId xmlns:a16="http://schemas.microsoft.com/office/drawing/2014/main" id="{B98A2108-7078-431D-A3F6-7F5F85C9E405}"/>
              </a:ext>
            </a:extLst>
          </p:cNvPr>
          <p:cNvSpPr/>
          <p:nvPr/>
        </p:nvSpPr>
        <p:spPr>
          <a:xfrm>
            <a:off x="14859001" y="3148324"/>
            <a:ext cx="3290918" cy="4913522"/>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1200"/>
              </a:spcAft>
            </a:pPr>
            <a:r>
              <a:rPr lang="en-GB" sz="2700" b="1" dirty="0"/>
              <a:t>MIMLO 5</a:t>
            </a:r>
            <a:br>
              <a:rPr lang="en-GB" sz="2700" b="1" dirty="0"/>
            </a:br>
            <a:r>
              <a:rPr lang="en-GB" sz="2700" b="1" dirty="0"/>
              <a:t>Utilise a word processing application for varied and unfamiliar scenarios while producing quality outputs</a:t>
            </a:r>
            <a:endParaRPr lang="en-IE" sz="2700" b="1" dirty="0"/>
          </a:p>
        </p:txBody>
      </p:sp>
    </p:spTree>
    <p:extLst>
      <p:ext uri="{BB962C8B-B14F-4D97-AF65-F5344CB8AC3E}">
        <p14:creationId xmlns:p14="http://schemas.microsoft.com/office/powerpoint/2010/main" val="405382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457200" y="480500"/>
            <a:ext cx="17526000" cy="1477328"/>
          </a:xfrm>
          <a:prstGeom prst="rect">
            <a:avLst/>
          </a:prstGeom>
        </p:spPr>
        <p:txBody>
          <a:bodyPr wrap="square" lIns="0" tIns="0" rIns="0" bIns="0" rtlCol="0" anchor="t">
            <a:spAutoFit/>
          </a:bodyPr>
          <a:lstStyle/>
          <a:p>
            <a:pPr algn="ctr"/>
            <a:r>
              <a:rPr lang="en-GB" sz="4800" b="1" dirty="0"/>
              <a:t>Is the verb in the MIMLO consistent with the verbs in the mapped learning outcomes from the award specification</a:t>
            </a:r>
            <a:endParaRPr lang="en-US" sz="4800" b="1" dirty="0">
              <a:solidFill>
                <a:srgbClr val="FFFFFF"/>
              </a:solidFill>
              <a:latin typeface="Open Sans Bold"/>
              <a:ea typeface="Open Sans Bold"/>
              <a:cs typeface="Open Sans Bold"/>
              <a:sym typeface="Open Sans Bold"/>
            </a:endParaRPr>
          </a:p>
        </p:txBody>
      </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graphicFrame>
        <p:nvGraphicFramePr>
          <p:cNvPr id="10" name="Content Placeholder 3">
            <a:extLst>
              <a:ext uri="{FF2B5EF4-FFF2-40B4-BE49-F238E27FC236}">
                <a16:creationId xmlns:a16="http://schemas.microsoft.com/office/drawing/2014/main" id="{EFCCCF3D-30D6-4A20-B821-71F9FFD3112F}"/>
              </a:ext>
            </a:extLst>
          </p:cNvPr>
          <p:cNvGraphicFramePr>
            <a:graphicFrameLocks/>
          </p:cNvGraphicFramePr>
          <p:nvPr>
            <p:extLst>
              <p:ext uri="{D42A27DB-BD31-4B8C-83A1-F6EECF244321}">
                <p14:modId xmlns:p14="http://schemas.microsoft.com/office/powerpoint/2010/main" val="985807499"/>
              </p:ext>
            </p:extLst>
          </p:nvPr>
        </p:nvGraphicFramePr>
        <p:xfrm>
          <a:off x="0" y="2122370"/>
          <a:ext cx="18288000" cy="8159623"/>
        </p:xfrm>
        <a:graphic>
          <a:graphicData uri="http://schemas.openxmlformats.org/drawingml/2006/table">
            <a:tbl>
              <a:tblPr firstRow="1" firstCol="1" bandRow="1">
                <a:tableStyleId>{69CF1AB2-1976-4502-BF36-3FF5EA218861}</a:tableStyleId>
              </a:tblPr>
              <a:tblGrid>
                <a:gridCol w="2767775">
                  <a:extLst>
                    <a:ext uri="{9D8B030D-6E8A-4147-A177-3AD203B41FA5}">
                      <a16:colId xmlns:a16="http://schemas.microsoft.com/office/drawing/2014/main" val="3696601720"/>
                    </a:ext>
                  </a:extLst>
                </a:gridCol>
                <a:gridCol w="15520225">
                  <a:extLst>
                    <a:ext uri="{9D8B030D-6E8A-4147-A177-3AD203B41FA5}">
                      <a16:colId xmlns:a16="http://schemas.microsoft.com/office/drawing/2014/main" val="1310516108"/>
                    </a:ext>
                  </a:extLst>
                </a:gridCol>
              </a:tblGrid>
              <a:tr h="609600">
                <a:tc>
                  <a:txBody>
                    <a:bodyPr/>
                    <a:lstStyle/>
                    <a:p>
                      <a:pPr algn="ctr">
                        <a:lnSpc>
                          <a:spcPct val="107000"/>
                        </a:lnSpc>
                        <a:spcAft>
                          <a:spcPts val="800"/>
                        </a:spcAft>
                      </a:pPr>
                      <a:r>
                        <a:rPr lang="en-IE" sz="2400" dirty="0">
                          <a:effectLst/>
                        </a:rPr>
                        <a:t>Draft MIMLOs</a:t>
                      </a:r>
                      <a:endParaRPr lang="en-IE" sz="240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tc>
                  <a:txBody>
                    <a:bodyPr/>
                    <a:lstStyle/>
                    <a:p>
                      <a:pPr marL="0" algn="ctr" defTabSz="914400" rtl="0" eaLnBrk="1" latinLnBrk="0" hangingPunct="1">
                        <a:lnSpc>
                          <a:spcPct val="107000"/>
                        </a:lnSpc>
                        <a:spcAft>
                          <a:spcPts val="800"/>
                        </a:spcAft>
                      </a:pPr>
                      <a:r>
                        <a:rPr lang="en-IE" sz="2400" b="1" kern="1200" dirty="0">
                          <a:solidFill>
                            <a:schemeClr val="dk1"/>
                          </a:solidFill>
                          <a:effectLst/>
                          <a:latin typeface="+mn-lt"/>
                          <a:ea typeface="+mn-ea"/>
                          <a:cs typeface="+mn-cs"/>
                        </a:rPr>
                        <a:t>Learning Outcomes from QQI Component Specification</a:t>
                      </a:r>
                    </a:p>
                  </a:txBody>
                  <a:tcPr marL="102870" marR="102870" marT="0" marB="0"/>
                </a:tc>
                <a:extLst>
                  <a:ext uri="{0D108BD9-81ED-4DB2-BD59-A6C34878D82A}">
                    <a16:rowId xmlns:a16="http://schemas.microsoft.com/office/drawing/2014/main" val="817894038"/>
                  </a:ext>
                </a:extLst>
              </a:tr>
              <a:tr h="1735074">
                <a:tc>
                  <a:txBody>
                    <a:bodyPr/>
                    <a:lstStyle/>
                    <a:p>
                      <a:pPr marL="342900" lvl="0" indent="-342900" rtl="0">
                        <a:lnSpc>
                          <a:spcPct val="107000"/>
                        </a:lnSpc>
                        <a:buFont typeface="+mj-lt"/>
                        <a:buAutoNum type="arabicPeriod"/>
                      </a:pPr>
                      <a:r>
                        <a:rPr lang="en-GB" sz="2400" b="1" dirty="0">
                          <a:effectLst/>
                        </a:rPr>
                        <a:t>Create</a:t>
                      </a:r>
                      <a:r>
                        <a:rPr lang="en-GB" sz="2400" b="0" dirty="0">
                          <a:effectLst/>
                        </a:rPr>
                        <a:t> a broad range of publishable and specific documents using up –to-date software,  tools and skills</a:t>
                      </a:r>
                      <a:endParaRPr lang="en-IE" sz="2400" b="0" dirty="0">
                        <a:effectLst/>
                      </a:endParaRPr>
                    </a:p>
                    <a:p>
                      <a:pPr marL="457200">
                        <a:lnSpc>
                          <a:spcPct val="107000"/>
                        </a:lnSpc>
                        <a:spcAft>
                          <a:spcPts val="800"/>
                        </a:spcAft>
                      </a:pPr>
                      <a:r>
                        <a:rPr lang="en-IE" sz="2400" b="0" dirty="0">
                          <a:effectLst/>
                        </a:rPr>
                        <a:t> </a:t>
                      </a:r>
                      <a:endParaRPr lang="en-IE" sz="2400" b="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b="1" dirty="0">
                          <a:effectLst/>
                        </a:rPr>
                        <a:t>LO2</a:t>
                      </a:r>
                      <a:r>
                        <a:rPr lang="en-GB" sz="2400" dirty="0"/>
                        <a:t> </a:t>
                      </a:r>
                      <a:r>
                        <a:rPr lang="en-GB" sz="2400" b="1" dirty="0"/>
                        <a:t>Identify</a:t>
                      </a:r>
                      <a:r>
                        <a:rPr lang="en-GB" sz="2400" dirty="0"/>
                        <a:t> frequently-used toolbar icons and related functions associated with file handling and text formatting </a:t>
                      </a:r>
                    </a:p>
                    <a:p>
                      <a:pPr>
                        <a:lnSpc>
                          <a:spcPct val="107000"/>
                        </a:lnSpc>
                        <a:spcAft>
                          <a:spcPts val="800"/>
                        </a:spcAft>
                      </a:pPr>
                      <a:r>
                        <a:rPr lang="en-GB" sz="2400" b="1" dirty="0">
                          <a:effectLst/>
                        </a:rPr>
                        <a:t>LO3 </a:t>
                      </a:r>
                      <a:r>
                        <a:rPr lang="en-GB" sz="2400" b="1" dirty="0"/>
                        <a:t>Create</a:t>
                      </a:r>
                      <a:r>
                        <a:rPr lang="en-GB" sz="2400" dirty="0"/>
                        <a:t> documents applying a range of text processing features including - margins and line spacing, indenting text and paragraphs, borders and shading, numbering and bullets, copying and pasting text, enhancing text </a:t>
                      </a:r>
                      <a:endParaRPr lang="en-GB" sz="2400" b="1" dirty="0">
                        <a:effectLst/>
                      </a:endParaRPr>
                    </a:p>
                    <a:p>
                      <a:pPr>
                        <a:lnSpc>
                          <a:spcPct val="107000"/>
                        </a:lnSpc>
                        <a:spcAft>
                          <a:spcPts val="800"/>
                        </a:spcAft>
                      </a:pPr>
                      <a:r>
                        <a:rPr lang="en-GB" sz="2400" b="1" dirty="0">
                          <a:effectLst/>
                        </a:rPr>
                        <a:t>LO4 </a:t>
                      </a:r>
                      <a:r>
                        <a:rPr lang="en-GB" sz="2400" b="1" dirty="0"/>
                        <a:t>Perform </a:t>
                      </a:r>
                      <a:r>
                        <a:rPr lang="en-GB" sz="2400" dirty="0"/>
                        <a:t>initial document configuration using page setup features to include - headers and footers, page numbering, paper size and orientation </a:t>
                      </a:r>
                      <a:endParaRPr lang="en-GB" sz="2400" b="1" dirty="0">
                        <a:effectLst/>
                      </a:endParaRPr>
                    </a:p>
                    <a:p>
                      <a:pPr>
                        <a:lnSpc>
                          <a:spcPct val="107000"/>
                        </a:lnSpc>
                        <a:spcAft>
                          <a:spcPts val="800"/>
                        </a:spcAft>
                      </a:pPr>
                      <a:r>
                        <a:rPr lang="en-GB" sz="2400" b="1" dirty="0">
                          <a:effectLst/>
                        </a:rPr>
                        <a:t>LO5 </a:t>
                      </a:r>
                      <a:r>
                        <a:rPr lang="en-GB" sz="2400" b="1" dirty="0"/>
                        <a:t>Use </a:t>
                      </a:r>
                      <a:r>
                        <a:rPr lang="en-GB" sz="2400" dirty="0"/>
                        <a:t>a range of proofing tools including - spell check, thesaurus, search and replace</a:t>
                      </a:r>
                      <a:endParaRPr lang="en-GB" sz="2400" b="1" dirty="0">
                        <a:effectLst/>
                      </a:endParaRPr>
                    </a:p>
                    <a:p>
                      <a:pPr>
                        <a:lnSpc>
                          <a:spcPct val="107000"/>
                        </a:lnSpc>
                        <a:spcAft>
                          <a:spcPts val="800"/>
                        </a:spcAft>
                      </a:pPr>
                      <a:r>
                        <a:rPr lang="en-GB" sz="2400" b="1" dirty="0">
                          <a:effectLst/>
                        </a:rPr>
                        <a:t>LO7 </a:t>
                      </a:r>
                      <a:r>
                        <a:rPr lang="en-GB" sz="2400" b="1" dirty="0"/>
                        <a:t>Apply</a:t>
                      </a:r>
                      <a:r>
                        <a:rPr lang="en-GB" sz="2400" dirty="0"/>
                        <a:t> file management facilities, including - creating files and folders, saving files in different formats, copying files an folders, renaming files, accessing file details, finding files using search facility </a:t>
                      </a:r>
                      <a:endParaRPr lang="en-GB" sz="2400" b="1" dirty="0">
                        <a:effectLst/>
                      </a:endParaRPr>
                    </a:p>
                    <a:p>
                      <a:pPr>
                        <a:lnSpc>
                          <a:spcPct val="107000"/>
                        </a:lnSpc>
                        <a:spcAft>
                          <a:spcPts val="800"/>
                        </a:spcAft>
                      </a:pPr>
                      <a:r>
                        <a:rPr lang="en-GB" sz="2400" b="1" dirty="0">
                          <a:effectLst/>
                        </a:rPr>
                        <a:t>LO8 </a:t>
                      </a:r>
                      <a:r>
                        <a:rPr lang="en-GB" sz="2400" b="1" dirty="0"/>
                        <a:t>Create </a:t>
                      </a:r>
                      <a:r>
                        <a:rPr lang="en-GB" sz="2400" dirty="0"/>
                        <a:t>mail merge and labels </a:t>
                      </a:r>
                      <a:endParaRPr lang="en-GB" sz="2400" b="1" dirty="0">
                        <a:effectLst/>
                      </a:endParaRPr>
                    </a:p>
                    <a:p>
                      <a:pPr>
                        <a:lnSpc>
                          <a:spcPct val="107000"/>
                        </a:lnSpc>
                        <a:spcAft>
                          <a:spcPts val="800"/>
                        </a:spcAft>
                      </a:pPr>
                      <a:r>
                        <a:rPr lang="en-GB" sz="2400" b="1" dirty="0">
                          <a:effectLst/>
                        </a:rPr>
                        <a:t>LO10 </a:t>
                      </a:r>
                      <a:r>
                        <a:rPr lang="en-GB" sz="2400" b="1" dirty="0"/>
                        <a:t>Produce </a:t>
                      </a:r>
                      <a:r>
                        <a:rPr lang="en-GB" sz="2400" dirty="0"/>
                        <a:t>a range of different types of documents using common word processing features including - manual text formatting, applying styles, creating tables, inserting and manipulating graphics </a:t>
                      </a:r>
                      <a:endParaRPr lang="en-GB" sz="2400" b="1" dirty="0">
                        <a:effectLst/>
                      </a:endParaRPr>
                    </a:p>
                    <a:p>
                      <a:pPr>
                        <a:lnSpc>
                          <a:spcPct val="107000"/>
                        </a:lnSpc>
                        <a:spcAft>
                          <a:spcPts val="800"/>
                        </a:spcAft>
                      </a:pPr>
                      <a:r>
                        <a:rPr lang="en-GB" sz="2400" b="1" dirty="0">
                          <a:effectLst/>
                        </a:rPr>
                        <a:t>LO11 </a:t>
                      </a:r>
                      <a:r>
                        <a:rPr lang="en-GB" sz="2400" b="1" dirty="0"/>
                        <a:t>Print </a:t>
                      </a:r>
                      <a:r>
                        <a:rPr lang="en-GB" sz="2400" dirty="0"/>
                        <a:t>mailable documents and labels using a range of print features, to include - print preview, single and multiple copies, printing specific pages, selecting parameters and adjusting the appearance and positioning of text and graphics </a:t>
                      </a:r>
                      <a:endParaRPr lang="en-GB" sz="2400" b="1" dirty="0">
                        <a:effectLst/>
                      </a:endParaRPr>
                    </a:p>
                    <a:p>
                      <a:pPr>
                        <a:lnSpc>
                          <a:spcPct val="107000"/>
                        </a:lnSpc>
                        <a:spcAft>
                          <a:spcPts val="800"/>
                        </a:spcAft>
                      </a:pPr>
                      <a:r>
                        <a:rPr lang="en-GB" sz="2400" b="1" dirty="0">
                          <a:effectLst/>
                        </a:rPr>
                        <a:t>LO12 </a:t>
                      </a:r>
                      <a:r>
                        <a:rPr lang="en-GB" sz="2400" b="1" dirty="0"/>
                        <a:t>Use </a:t>
                      </a:r>
                      <a:r>
                        <a:rPr lang="en-GB" sz="2400" dirty="0"/>
                        <a:t>a word processing application to create a file from a document template by performing all required steps including creating and storing the template, entering data, and printing and storing the file appropriately for subsequent retrieval </a:t>
                      </a:r>
                      <a:endParaRPr lang="en-IE" sz="2400" b="1" dirty="0">
                        <a:effectLst/>
                      </a:endParaRPr>
                    </a:p>
                    <a:p>
                      <a:pPr>
                        <a:lnSpc>
                          <a:spcPct val="107000"/>
                        </a:lnSpc>
                        <a:spcAft>
                          <a:spcPts val="800"/>
                        </a:spcAft>
                      </a:pPr>
                      <a:endParaRPr lang="en-IE" sz="2400" b="1"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extLst>
                  <a:ext uri="{0D108BD9-81ED-4DB2-BD59-A6C34878D82A}">
                    <a16:rowId xmlns:a16="http://schemas.microsoft.com/office/drawing/2014/main" val="3404439482"/>
                  </a:ext>
                </a:extLst>
              </a:tr>
            </a:tbl>
          </a:graphicData>
        </a:graphic>
      </p:graphicFrame>
    </p:spTree>
    <p:extLst>
      <p:ext uri="{BB962C8B-B14F-4D97-AF65-F5344CB8AC3E}">
        <p14:creationId xmlns:p14="http://schemas.microsoft.com/office/powerpoint/2010/main" val="16848175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468410" y="408972"/>
            <a:ext cx="18000366" cy="1477328"/>
          </a:xfrm>
          <a:prstGeom prst="rect">
            <a:avLst/>
          </a:prstGeom>
        </p:spPr>
        <p:txBody>
          <a:bodyPr lIns="0" tIns="0" rIns="0" bIns="0" rtlCol="0" anchor="t">
            <a:spAutoFit/>
          </a:bodyPr>
          <a:lstStyle/>
          <a:p>
            <a:pPr algn="ctr"/>
            <a:r>
              <a:rPr lang="en-GB" sz="4800" b="1" dirty="0"/>
              <a:t>Is the verb in the MIMLO consistent with the verbs in the mapped learning outcomes from the award specification</a:t>
            </a:r>
            <a:endParaRPr lang="en-US" sz="4800" b="1" dirty="0">
              <a:solidFill>
                <a:srgbClr val="FFFFFF"/>
              </a:solidFill>
              <a:latin typeface="Open Sans Bold"/>
              <a:ea typeface="Open Sans Bold"/>
              <a:cs typeface="Open Sans Bold"/>
              <a:sym typeface="Open Sans Bold"/>
            </a:endParaRPr>
          </a:p>
        </p:txBody>
      </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graphicFrame>
        <p:nvGraphicFramePr>
          <p:cNvPr id="10" name="Content Placeholder 3">
            <a:extLst>
              <a:ext uri="{FF2B5EF4-FFF2-40B4-BE49-F238E27FC236}">
                <a16:creationId xmlns:a16="http://schemas.microsoft.com/office/drawing/2014/main" id="{EFCCCF3D-30D6-4A20-B821-71F9FFD3112F}"/>
              </a:ext>
            </a:extLst>
          </p:cNvPr>
          <p:cNvGraphicFramePr>
            <a:graphicFrameLocks/>
          </p:cNvGraphicFramePr>
          <p:nvPr>
            <p:extLst>
              <p:ext uri="{D42A27DB-BD31-4B8C-83A1-F6EECF244321}">
                <p14:modId xmlns:p14="http://schemas.microsoft.com/office/powerpoint/2010/main" val="2020987357"/>
              </p:ext>
            </p:extLst>
          </p:nvPr>
        </p:nvGraphicFramePr>
        <p:xfrm>
          <a:off x="341565" y="2531183"/>
          <a:ext cx="17548060" cy="7401783"/>
        </p:xfrm>
        <a:graphic>
          <a:graphicData uri="http://schemas.openxmlformats.org/drawingml/2006/table">
            <a:tbl>
              <a:tblPr firstRow="1" firstCol="1" bandRow="1">
                <a:tableStyleId>{69CF1AB2-1976-4502-BF36-3FF5EA218861}</a:tableStyleId>
              </a:tblPr>
              <a:tblGrid>
                <a:gridCol w="4801876">
                  <a:extLst>
                    <a:ext uri="{9D8B030D-6E8A-4147-A177-3AD203B41FA5}">
                      <a16:colId xmlns:a16="http://schemas.microsoft.com/office/drawing/2014/main" val="3696601720"/>
                    </a:ext>
                  </a:extLst>
                </a:gridCol>
                <a:gridCol w="12746184">
                  <a:extLst>
                    <a:ext uri="{9D8B030D-6E8A-4147-A177-3AD203B41FA5}">
                      <a16:colId xmlns:a16="http://schemas.microsoft.com/office/drawing/2014/main" val="1310516108"/>
                    </a:ext>
                  </a:extLst>
                </a:gridCol>
              </a:tblGrid>
              <a:tr h="1148049">
                <a:tc>
                  <a:txBody>
                    <a:bodyPr/>
                    <a:lstStyle/>
                    <a:p>
                      <a:pPr algn="ctr">
                        <a:lnSpc>
                          <a:spcPct val="107000"/>
                        </a:lnSpc>
                        <a:spcAft>
                          <a:spcPts val="800"/>
                        </a:spcAft>
                      </a:pPr>
                      <a:r>
                        <a:rPr lang="en-IE" sz="3600" dirty="0">
                          <a:effectLst/>
                        </a:rPr>
                        <a:t>Draft MIMLOs</a:t>
                      </a:r>
                      <a:endParaRPr lang="en-IE" sz="3600" dirty="0">
                        <a:effectLst/>
                        <a:latin typeface="Calibri" panose="020F0502020204030204" pitchFamily="34" charset="0"/>
                        <a:ea typeface="+mn-ea"/>
                        <a:cs typeface="Arial" panose="020B0604020202020204" pitchFamily="34" charset="0"/>
                      </a:endParaRPr>
                    </a:p>
                  </a:txBody>
                  <a:tcPr marL="102870" marR="102870" marT="0" marB="0"/>
                </a:tc>
                <a:tc>
                  <a:txBody>
                    <a:bodyPr/>
                    <a:lstStyle/>
                    <a:p>
                      <a:pPr algn="ctr">
                        <a:lnSpc>
                          <a:spcPct val="107000"/>
                        </a:lnSpc>
                        <a:spcAft>
                          <a:spcPts val="800"/>
                        </a:spcAft>
                      </a:pPr>
                      <a:r>
                        <a:rPr lang="en-IE" sz="3600" dirty="0">
                          <a:effectLst/>
                        </a:rPr>
                        <a:t>Learning Outcomes from QQI Component Specification</a:t>
                      </a:r>
                      <a:endParaRPr lang="en-IE" sz="360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extLst>
                  <a:ext uri="{0D108BD9-81ED-4DB2-BD59-A6C34878D82A}">
                    <a16:rowId xmlns:a16="http://schemas.microsoft.com/office/drawing/2014/main" val="817894038"/>
                  </a:ext>
                </a:extLst>
              </a:tr>
              <a:tr h="2372043">
                <a:tc>
                  <a:txBody>
                    <a:bodyPr/>
                    <a:lstStyle/>
                    <a:p>
                      <a:pPr marL="0" lvl="0" indent="0" rtl="0">
                        <a:lnSpc>
                          <a:spcPct val="107000"/>
                        </a:lnSpc>
                        <a:buFont typeface="+mj-lt"/>
                        <a:buNone/>
                      </a:pPr>
                      <a:r>
                        <a:rPr lang="en-GB" sz="3600" b="0" dirty="0">
                          <a:effectLst/>
                        </a:rPr>
                        <a:t>2. </a:t>
                      </a:r>
                      <a:r>
                        <a:rPr lang="en-GB" sz="3600" b="1" dirty="0">
                          <a:effectLst/>
                        </a:rPr>
                        <a:t>Modify</a:t>
                      </a:r>
                      <a:r>
                        <a:rPr lang="en-GB" sz="3600" b="0" dirty="0">
                          <a:effectLst/>
                        </a:rPr>
                        <a:t> a broad range of documents using up-to-date software to demonstrate a specialised knowledge and use of word processing  features, functions and tools</a:t>
                      </a:r>
                      <a:br>
                        <a:rPr lang="en-GB" sz="3600" b="0" dirty="0">
                          <a:effectLst/>
                        </a:rPr>
                      </a:br>
                      <a:endParaRPr lang="en-IE" sz="3600" b="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tc>
                  <a:txBody>
                    <a:bodyPr/>
                    <a:lstStyle/>
                    <a:p>
                      <a:pPr>
                        <a:lnSpc>
                          <a:spcPct val="107000"/>
                        </a:lnSpc>
                        <a:spcAft>
                          <a:spcPts val="800"/>
                        </a:spcAft>
                      </a:pPr>
                      <a:r>
                        <a:rPr lang="en-IE" sz="3000" b="1" dirty="0">
                          <a:effectLst/>
                        </a:rPr>
                        <a:t>LO2 </a:t>
                      </a:r>
                      <a:r>
                        <a:rPr lang="en-GB" sz="2800" b="1" dirty="0"/>
                        <a:t>Identify</a:t>
                      </a:r>
                      <a:r>
                        <a:rPr lang="en-GB" sz="2800" dirty="0"/>
                        <a:t> frequently-used toolbar icons and related functions associated with file handling and text formatting </a:t>
                      </a:r>
                    </a:p>
                    <a:p>
                      <a:pPr>
                        <a:lnSpc>
                          <a:spcPct val="107000"/>
                        </a:lnSpc>
                        <a:spcAft>
                          <a:spcPts val="800"/>
                        </a:spcAft>
                      </a:pPr>
                      <a:r>
                        <a:rPr lang="en-IE" sz="3000" b="1" dirty="0">
                          <a:effectLst/>
                        </a:rPr>
                        <a:t>LO5 </a:t>
                      </a:r>
                      <a:r>
                        <a:rPr lang="en-GB" sz="2800" b="1" dirty="0"/>
                        <a:t>Use</a:t>
                      </a:r>
                      <a:r>
                        <a:rPr lang="en-GB" sz="2800" dirty="0"/>
                        <a:t> a range of proofing tools including - spell check, thesaurus, search and replace</a:t>
                      </a:r>
                    </a:p>
                    <a:p>
                      <a:pPr>
                        <a:lnSpc>
                          <a:spcPct val="107000"/>
                        </a:lnSpc>
                        <a:spcAft>
                          <a:spcPts val="800"/>
                        </a:spcAft>
                      </a:pPr>
                      <a:r>
                        <a:rPr lang="en-IE" sz="3000" b="1" dirty="0">
                          <a:effectLst/>
                        </a:rPr>
                        <a:t>LO7 </a:t>
                      </a:r>
                      <a:r>
                        <a:rPr lang="en-GB" sz="2800" b="1" dirty="0"/>
                        <a:t>Apply</a:t>
                      </a:r>
                      <a:r>
                        <a:rPr lang="en-GB" sz="2800" dirty="0"/>
                        <a:t> a range of table features including - creating tables, resizing, merging cells, inserting or deleting columns and rows, aligning text, applying borders and shading to tables and sorting table content </a:t>
                      </a:r>
                      <a:endParaRPr lang="en-IE" sz="3000" b="1" dirty="0">
                        <a:effectLst/>
                      </a:endParaRPr>
                    </a:p>
                    <a:p>
                      <a:pPr>
                        <a:lnSpc>
                          <a:spcPct val="107000"/>
                        </a:lnSpc>
                        <a:spcAft>
                          <a:spcPts val="800"/>
                        </a:spcAft>
                      </a:pPr>
                      <a:r>
                        <a:rPr lang="en-IE" sz="3000" b="1" dirty="0">
                          <a:effectLst/>
                        </a:rPr>
                        <a:t>LO9 </a:t>
                      </a:r>
                      <a:r>
                        <a:rPr lang="en-GB" sz="2800" b="1" dirty="0"/>
                        <a:t>Use</a:t>
                      </a:r>
                      <a:r>
                        <a:rPr lang="en-GB" sz="2800" dirty="0"/>
                        <a:t> mark-up capabilities to make track changes to documents </a:t>
                      </a:r>
                    </a:p>
                    <a:p>
                      <a:pPr>
                        <a:lnSpc>
                          <a:spcPct val="107000"/>
                        </a:lnSpc>
                        <a:spcAft>
                          <a:spcPts val="800"/>
                        </a:spcAft>
                      </a:pPr>
                      <a:r>
                        <a:rPr lang="en-IE" sz="3000" b="1" dirty="0">
                          <a:effectLst/>
                        </a:rPr>
                        <a:t>LO11</a:t>
                      </a:r>
                      <a:r>
                        <a:rPr lang="en-GB" sz="3200" dirty="0"/>
                        <a:t> </a:t>
                      </a:r>
                      <a:r>
                        <a:rPr lang="en-GB" sz="3200" b="1" dirty="0"/>
                        <a:t>Print</a:t>
                      </a:r>
                      <a:r>
                        <a:rPr lang="en-GB" sz="3200" dirty="0"/>
                        <a:t> mailable documents and labels using a range of print features, to include - print preview, single and multiple copies, printing specific pages, selecting parameters and adjusting the appearance and positioning of text and graphics</a:t>
                      </a:r>
                      <a:endParaRPr lang="en-IE" sz="3000" b="1"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extLst>
                  <a:ext uri="{0D108BD9-81ED-4DB2-BD59-A6C34878D82A}">
                    <a16:rowId xmlns:a16="http://schemas.microsoft.com/office/drawing/2014/main" val="586956476"/>
                  </a:ext>
                </a:extLst>
              </a:tr>
            </a:tbl>
          </a:graphicData>
        </a:graphic>
      </p:graphicFrame>
    </p:spTree>
    <p:extLst>
      <p:ext uri="{BB962C8B-B14F-4D97-AF65-F5344CB8AC3E}">
        <p14:creationId xmlns:p14="http://schemas.microsoft.com/office/powerpoint/2010/main" val="202831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graphicFrame>
        <p:nvGraphicFramePr>
          <p:cNvPr id="10" name="Content Placeholder 3">
            <a:extLst>
              <a:ext uri="{FF2B5EF4-FFF2-40B4-BE49-F238E27FC236}">
                <a16:creationId xmlns:a16="http://schemas.microsoft.com/office/drawing/2014/main" id="{EFCCCF3D-30D6-4A20-B821-71F9FFD3112F}"/>
              </a:ext>
            </a:extLst>
          </p:cNvPr>
          <p:cNvGraphicFramePr>
            <a:graphicFrameLocks/>
          </p:cNvGraphicFramePr>
          <p:nvPr>
            <p:extLst>
              <p:ext uri="{D42A27DB-BD31-4B8C-83A1-F6EECF244321}">
                <p14:modId xmlns:p14="http://schemas.microsoft.com/office/powerpoint/2010/main" val="1557150073"/>
              </p:ext>
            </p:extLst>
          </p:nvPr>
        </p:nvGraphicFramePr>
        <p:xfrm>
          <a:off x="282740" y="3055022"/>
          <a:ext cx="17548060" cy="4644359"/>
        </p:xfrm>
        <a:graphic>
          <a:graphicData uri="http://schemas.openxmlformats.org/drawingml/2006/table">
            <a:tbl>
              <a:tblPr firstRow="1" firstCol="1" bandRow="1">
                <a:tableStyleId>{69CF1AB2-1976-4502-BF36-3FF5EA218861}</a:tableStyleId>
              </a:tblPr>
              <a:tblGrid>
                <a:gridCol w="5030476">
                  <a:extLst>
                    <a:ext uri="{9D8B030D-6E8A-4147-A177-3AD203B41FA5}">
                      <a16:colId xmlns:a16="http://schemas.microsoft.com/office/drawing/2014/main" val="3696601720"/>
                    </a:ext>
                  </a:extLst>
                </a:gridCol>
                <a:gridCol w="12517584">
                  <a:extLst>
                    <a:ext uri="{9D8B030D-6E8A-4147-A177-3AD203B41FA5}">
                      <a16:colId xmlns:a16="http://schemas.microsoft.com/office/drawing/2014/main" val="1310516108"/>
                    </a:ext>
                  </a:extLst>
                </a:gridCol>
              </a:tblGrid>
              <a:tr h="1148049">
                <a:tc>
                  <a:txBody>
                    <a:bodyPr/>
                    <a:lstStyle/>
                    <a:p>
                      <a:pPr algn="ctr">
                        <a:lnSpc>
                          <a:spcPct val="107000"/>
                        </a:lnSpc>
                        <a:spcAft>
                          <a:spcPts val="800"/>
                        </a:spcAft>
                      </a:pPr>
                      <a:r>
                        <a:rPr lang="en-IE" sz="3600" dirty="0">
                          <a:effectLst/>
                        </a:rPr>
                        <a:t>Draft MIMLOs</a:t>
                      </a:r>
                      <a:endParaRPr lang="en-IE" sz="360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tc>
                  <a:txBody>
                    <a:bodyPr/>
                    <a:lstStyle/>
                    <a:p>
                      <a:pPr algn="ctr">
                        <a:lnSpc>
                          <a:spcPct val="107000"/>
                        </a:lnSpc>
                        <a:spcAft>
                          <a:spcPts val="800"/>
                        </a:spcAft>
                      </a:pPr>
                      <a:r>
                        <a:rPr lang="en-IE" sz="3600" dirty="0">
                          <a:effectLst/>
                        </a:rPr>
                        <a:t>Learning Outcomes from QQI Component Specification</a:t>
                      </a:r>
                      <a:endParaRPr lang="en-IE" sz="360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extLst>
                  <a:ext uri="{0D108BD9-81ED-4DB2-BD59-A6C34878D82A}">
                    <a16:rowId xmlns:a16="http://schemas.microsoft.com/office/drawing/2014/main" val="817894038"/>
                  </a:ext>
                </a:extLst>
              </a:tr>
              <a:tr h="1735074">
                <a:tc>
                  <a:txBody>
                    <a:bodyPr/>
                    <a:lstStyle/>
                    <a:p>
                      <a:pPr marL="0" lvl="0" indent="0" rtl="0">
                        <a:lnSpc>
                          <a:spcPct val="107000"/>
                        </a:lnSpc>
                        <a:spcAft>
                          <a:spcPts val="800"/>
                        </a:spcAft>
                        <a:buFont typeface="+mj-lt"/>
                        <a:buNone/>
                      </a:pPr>
                      <a:r>
                        <a:rPr lang="en-GB" sz="3600" b="0" dirty="0">
                          <a:effectLst/>
                        </a:rPr>
                        <a:t>3. </a:t>
                      </a:r>
                      <a:r>
                        <a:rPr lang="en-GB" sz="3600" b="1" dirty="0">
                          <a:effectLst/>
                        </a:rPr>
                        <a:t>Apply</a:t>
                      </a:r>
                      <a:r>
                        <a:rPr lang="en-GB" sz="3600" b="0" dirty="0">
                          <a:effectLst/>
                        </a:rPr>
                        <a:t> word processing file management and distribution features </a:t>
                      </a:r>
                      <a:r>
                        <a:rPr lang="en-GB" sz="3600" b="0" dirty="0"/>
                        <a:t>using appropriate software, skills and tools</a:t>
                      </a:r>
                      <a:br>
                        <a:rPr lang="en-GB" sz="3600" b="0" dirty="0">
                          <a:effectLst/>
                        </a:rPr>
                      </a:br>
                      <a:endParaRPr lang="en-IE" sz="3600" b="0"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IE" sz="3000" b="1" dirty="0">
                          <a:effectLst/>
                        </a:rPr>
                        <a:t>LO2 </a:t>
                      </a:r>
                      <a:r>
                        <a:rPr lang="en-GB" sz="3200" b="1" kern="1200" dirty="0">
                          <a:solidFill>
                            <a:schemeClr val="dk1"/>
                          </a:solidFill>
                          <a:latin typeface="+mn-lt"/>
                          <a:ea typeface="+mn-ea"/>
                          <a:cs typeface="+mn-cs"/>
                        </a:rPr>
                        <a:t>Identify</a:t>
                      </a:r>
                      <a:r>
                        <a:rPr lang="en-GB" sz="3200" kern="1200" dirty="0">
                          <a:solidFill>
                            <a:schemeClr val="dk1"/>
                          </a:solidFill>
                          <a:latin typeface="+mn-lt"/>
                          <a:ea typeface="+mn-ea"/>
                          <a:cs typeface="+mn-cs"/>
                        </a:rPr>
                        <a:t> frequently-used toolbar icons and related functions associated with file handling and text formatting </a:t>
                      </a:r>
                      <a:endParaRPr lang="en-IE" sz="3200" kern="1200" dirty="0">
                        <a:solidFill>
                          <a:schemeClr val="dk1"/>
                        </a:solidFill>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IE" sz="3000" b="1" dirty="0">
                          <a:effectLst/>
                        </a:rPr>
                        <a:t>LO6 </a:t>
                      </a:r>
                      <a:r>
                        <a:rPr lang="en-GB" sz="3200" b="1" dirty="0"/>
                        <a:t>Apply</a:t>
                      </a:r>
                      <a:r>
                        <a:rPr lang="en-GB" sz="3200" dirty="0"/>
                        <a:t> file management facilities, including - creating files and folders, saving files in different formats, copying files an folders, renaming files, accessing file details, finding files using search facility </a:t>
                      </a:r>
                    </a:p>
                    <a:p>
                      <a:pPr>
                        <a:lnSpc>
                          <a:spcPct val="107000"/>
                        </a:lnSpc>
                        <a:spcAft>
                          <a:spcPts val="800"/>
                        </a:spcAft>
                      </a:pPr>
                      <a:endParaRPr lang="en-IE" sz="3000" b="1" dirty="0">
                        <a:effectLst/>
                        <a:latin typeface="Calibri" panose="020F0502020204030204" pitchFamily="34" charset="0"/>
                        <a:ea typeface="Calibri" panose="020F0502020204030204" pitchFamily="34" charset="0"/>
                        <a:cs typeface="Arial" panose="020B0604020202020204" pitchFamily="34" charset="0"/>
                      </a:endParaRPr>
                    </a:p>
                  </a:txBody>
                  <a:tcPr marL="102870" marR="102870" marT="0" marB="0"/>
                </a:tc>
                <a:extLst>
                  <a:ext uri="{0D108BD9-81ED-4DB2-BD59-A6C34878D82A}">
                    <a16:rowId xmlns:a16="http://schemas.microsoft.com/office/drawing/2014/main" val="781829303"/>
                  </a:ext>
                </a:extLst>
              </a:tr>
            </a:tbl>
          </a:graphicData>
        </a:graphic>
      </p:graphicFrame>
      <p:sp>
        <p:nvSpPr>
          <p:cNvPr id="14" name="TextBox 7">
            <a:extLst>
              <a:ext uri="{FF2B5EF4-FFF2-40B4-BE49-F238E27FC236}">
                <a16:creationId xmlns:a16="http://schemas.microsoft.com/office/drawing/2014/main" id="{E09DA2DD-5CE2-4EDF-BCE7-AC88DF4E107E}"/>
              </a:ext>
            </a:extLst>
          </p:cNvPr>
          <p:cNvSpPr txBox="1"/>
          <p:nvPr/>
        </p:nvSpPr>
        <p:spPr>
          <a:xfrm>
            <a:off x="468410" y="408972"/>
            <a:ext cx="18000366" cy="1477328"/>
          </a:xfrm>
          <a:prstGeom prst="rect">
            <a:avLst/>
          </a:prstGeom>
        </p:spPr>
        <p:txBody>
          <a:bodyPr lIns="0" tIns="0" rIns="0" bIns="0" rtlCol="0" anchor="t">
            <a:spAutoFit/>
          </a:bodyPr>
          <a:lstStyle/>
          <a:p>
            <a:pPr algn="ctr"/>
            <a:r>
              <a:rPr lang="en-GB" sz="4800" b="1" dirty="0"/>
              <a:t>Is the verb in the MIMLO consistent with the verbs in the mapped learning outcomes from the award specification</a:t>
            </a:r>
            <a:endParaRPr lang="en-US" sz="4800" b="1" dirty="0">
              <a:solidFill>
                <a:srgbClr val="FFFFFF"/>
              </a:solidFill>
              <a:latin typeface="Open Sans Bold"/>
              <a:ea typeface="Open Sans Bold"/>
              <a:cs typeface="Open Sans Bold"/>
              <a:sym typeface="Open Sans Bold"/>
            </a:endParaRPr>
          </a:p>
        </p:txBody>
      </p:sp>
    </p:spTree>
    <p:extLst>
      <p:ext uri="{BB962C8B-B14F-4D97-AF65-F5344CB8AC3E}">
        <p14:creationId xmlns:p14="http://schemas.microsoft.com/office/powerpoint/2010/main" val="52841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7" name="TextBox 7"/>
          <p:cNvSpPr txBox="1"/>
          <p:nvPr/>
        </p:nvSpPr>
        <p:spPr>
          <a:xfrm>
            <a:off x="468410" y="408972"/>
            <a:ext cx="18000366" cy="923330"/>
          </a:xfrm>
          <a:prstGeom prst="rect">
            <a:avLst/>
          </a:prstGeom>
        </p:spPr>
        <p:txBody>
          <a:bodyPr lIns="0" tIns="0" rIns="0" bIns="0" rtlCol="0" anchor="t">
            <a:spAutoFit/>
          </a:bodyPr>
          <a:lstStyle/>
          <a:p>
            <a:pPr algn="ctr"/>
            <a:r>
              <a:rPr lang="en-US" sz="6000" b="1" dirty="0"/>
              <a:t>Case Study : Developing MIMLOs</a:t>
            </a:r>
            <a:endParaRPr lang="en-IE" sz="6000" b="1" dirty="0"/>
          </a:p>
        </p:txBody>
      </p:sp>
      <p:graphicFrame>
        <p:nvGraphicFramePr>
          <p:cNvPr id="8" name="Table 7">
            <a:extLst>
              <a:ext uri="{FF2B5EF4-FFF2-40B4-BE49-F238E27FC236}">
                <a16:creationId xmlns:a16="http://schemas.microsoft.com/office/drawing/2014/main" id="{842B2F53-0AB5-4E22-8636-F9675507CE0A}"/>
              </a:ext>
            </a:extLst>
          </p:cNvPr>
          <p:cNvGraphicFramePr>
            <a:graphicFrameLocks noGrp="1"/>
          </p:cNvGraphicFramePr>
          <p:nvPr>
            <p:extLst>
              <p:ext uri="{D42A27DB-BD31-4B8C-83A1-F6EECF244321}">
                <p14:modId xmlns:p14="http://schemas.microsoft.com/office/powerpoint/2010/main" val="1218157938"/>
              </p:ext>
            </p:extLst>
          </p:nvPr>
        </p:nvGraphicFramePr>
        <p:xfrm>
          <a:off x="3124200" y="1866900"/>
          <a:ext cx="14859000" cy="9345953"/>
        </p:xfrm>
        <a:graphic>
          <a:graphicData uri="http://schemas.openxmlformats.org/drawingml/2006/table">
            <a:tbl>
              <a:tblPr firstRow="1" bandRow="1">
                <a:tableStyleId>{5C22544A-7EE6-4342-B048-85BDC9FD1C3A}</a:tableStyleId>
              </a:tblPr>
              <a:tblGrid>
                <a:gridCol w="10287000">
                  <a:extLst>
                    <a:ext uri="{9D8B030D-6E8A-4147-A177-3AD203B41FA5}">
                      <a16:colId xmlns:a16="http://schemas.microsoft.com/office/drawing/2014/main" val="286447413"/>
                    </a:ext>
                  </a:extLst>
                </a:gridCol>
                <a:gridCol w="4572000">
                  <a:extLst>
                    <a:ext uri="{9D8B030D-6E8A-4147-A177-3AD203B41FA5}">
                      <a16:colId xmlns:a16="http://schemas.microsoft.com/office/drawing/2014/main" val="1023132426"/>
                    </a:ext>
                  </a:extLst>
                </a:gridCol>
              </a:tblGrid>
              <a:tr h="584342">
                <a:tc>
                  <a:txBody>
                    <a:bodyPr/>
                    <a:lstStyle/>
                    <a:p>
                      <a:r>
                        <a:rPr lang="en-GB" sz="3200" dirty="0"/>
                        <a:t>What worked…</a:t>
                      </a:r>
                      <a:endParaRPr lang="en-IE" sz="3200" dirty="0"/>
                    </a:p>
                  </a:txBody>
                  <a:tcPr>
                    <a:solidFill>
                      <a:schemeClr val="accent3">
                        <a:lumMod val="75000"/>
                      </a:schemeClr>
                    </a:solidFill>
                  </a:tcPr>
                </a:tc>
                <a:tc>
                  <a:txBody>
                    <a:bodyPr/>
                    <a:lstStyle/>
                    <a:p>
                      <a:r>
                        <a:rPr lang="en-GB" sz="3200" dirty="0"/>
                        <a:t>What did not work</a:t>
                      </a:r>
                      <a:endParaRPr lang="en-IE" sz="3200" dirty="0"/>
                    </a:p>
                  </a:txBody>
                  <a:tcPr>
                    <a:solidFill>
                      <a:srgbClr val="C00000"/>
                    </a:solidFill>
                  </a:tcPr>
                </a:tc>
                <a:extLst>
                  <a:ext uri="{0D108BD9-81ED-4DB2-BD59-A6C34878D82A}">
                    <a16:rowId xmlns:a16="http://schemas.microsoft.com/office/drawing/2014/main" val="1397666634"/>
                  </a:ext>
                </a:extLst>
              </a:tr>
              <a:tr h="8761611">
                <a:tc>
                  <a:txBody>
                    <a:bodyPr/>
                    <a:lstStyle/>
                    <a:p>
                      <a:pPr marL="457200" indent="-457200">
                        <a:buFont typeface="Arial" panose="020B0604020202020204" pitchFamily="34" charset="0"/>
                        <a:buChar char="•"/>
                      </a:pPr>
                      <a:r>
                        <a:rPr lang="en-US" sz="3200" dirty="0"/>
                        <a:t>Writing a module that we had </a:t>
                      </a:r>
                      <a:r>
                        <a:rPr lang="en-US" sz="3200" b="1" dirty="0"/>
                        <a:t>extensive expertise </a:t>
                      </a:r>
                      <a:r>
                        <a:rPr lang="en-US" sz="3200" dirty="0"/>
                        <a:t>in</a:t>
                      </a:r>
                    </a:p>
                    <a:p>
                      <a:pPr marL="457200" indent="-457200">
                        <a:buFont typeface="Arial" panose="020B0604020202020204" pitchFamily="34" charset="0"/>
                        <a:buChar char="•"/>
                      </a:pPr>
                      <a:r>
                        <a:rPr lang="en-US" sz="3200" dirty="0"/>
                        <a:t>Really </a:t>
                      </a:r>
                      <a:r>
                        <a:rPr lang="en-US" sz="3200" b="1" dirty="0"/>
                        <a:t>focusing on the purpose </a:t>
                      </a:r>
                      <a:r>
                        <a:rPr lang="en-US" sz="3200" dirty="0"/>
                        <a:t>of the award, the title and the credit value</a:t>
                      </a:r>
                    </a:p>
                    <a:p>
                      <a:pPr marL="457200" indent="-457200">
                        <a:buFont typeface="Arial" panose="020B0604020202020204" pitchFamily="34" charset="0"/>
                        <a:buChar char="•"/>
                      </a:pPr>
                      <a:r>
                        <a:rPr lang="en-US" sz="3200" dirty="0"/>
                        <a:t>Starting by </a:t>
                      </a:r>
                      <a:r>
                        <a:rPr lang="en-US" sz="3200" b="1" dirty="0"/>
                        <a:t>drafting broad outcomes </a:t>
                      </a:r>
                      <a:r>
                        <a:rPr lang="en-US" sz="3200" dirty="0"/>
                        <a:t>that we felt were important</a:t>
                      </a:r>
                    </a:p>
                    <a:p>
                      <a:pPr marL="457200" indent="-457200">
                        <a:buFont typeface="Arial" panose="020B0604020202020204" pitchFamily="34" charset="0"/>
                        <a:buChar char="•"/>
                      </a:pPr>
                      <a:r>
                        <a:rPr lang="en-US" sz="3200" dirty="0"/>
                        <a:t>Drawing on the information in the </a:t>
                      </a:r>
                      <a:r>
                        <a:rPr lang="en-US" sz="3200" b="1" dirty="0"/>
                        <a:t>NFQ grid of level indicators</a:t>
                      </a:r>
                    </a:p>
                    <a:p>
                      <a:pPr marL="457200" indent="-457200">
                        <a:buFont typeface="Arial" panose="020B0604020202020204" pitchFamily="34" charset="0"/>
                        <a:buChar char="•"/>
                      </a:pPr>
                      <a:r>
                        <a:rPr lang="en-US" sz="3200" b="1" dirty="0"/>
                        <a:t>Mapping</a:t>
                      </a:r>
                      <a:r>
                        <a:rPr lang="en-US" sz="3200" dirty="0"/>
                        <a:t> to make sure we were on the right track</a:t>
                      </a:r>
                    </a:p>
                    <a:p>
                      <a:pPr marL="457200" indent="-457200">
                        <a:buFont typeface="Arial" panose="020B0604020202020204" pitchFamily="34" charset="0"/>
                        <a:buChar char="•"/>
                      </a:pPr>
                      <a:r>
                        <a:rPr lang="en-US" sz="3200" dirty="0"/>
                        <a:t>Accepting that the </a:t>
                      </a:r>
                      <a:r>
                        <a:rPr lang="en-US" sz="3200" b="1" dirty="0"/>
                        <a:t>outcomes won’t be perfect on the first draft</a:t>
                      </a:r>
                    </a:p>
                    <a:p>
                      <a:pPr marL="457200" indent="-457200">
                        <a:buFont typeface="Arial" panose="020B0604020202020204" pitchFamily="34" charset="0"/>
                        <a:buChar char="•"/>
                      </a:pPr>
                      <a:r>
                        <a:rPr lang="en-US" sz="3200" dirty="0"/>
                        <a:t>Using a </a:t>
                      </a:r>
                      <a:r>
                        <a:rPr lang="en-US" sz="3200" b="1" dirty="0"/>
                        <a:t>team approach </a:t>
                      </a:r>
                      <a:r>
                        <a:rPr lang="en-US" sz="3200" dirty="0"/>
                        <a:t>- brainstorming</a:t>
                      </a:r>
                    </a:p>
                    <a:p>
                      <a:pPr marL="457200" indent="-457200">
                        <a:buFont typeface="Arial" panose="020B0604020202020204" pitchFamily="34" charset="0"/>
                        <a:buChar char="•"/>
                      </a:pPr>
                      <a:r>
                        <a:rPr lang="en-US" sz="3200" dirty="0"/>
                        <a:t>Allowing </a:t>
                      </a:r>
                      <a:r>
                        <a:rPr lang="en-US" sz="3200" b="1" dirty="0"/>
                        <a:t>lots of time </a:t>
                      </a:r>
                      <a:r>
                        <a:rPr lang="en-US" sz="3200" dirty="0"/>
                        <a:t>– no pressure </a:t>
                      </a:r>
                      <a:br>
                        <a:rPr lang="en-US" sz="3200" dirty="0"/>
                      </a:br>
                      <a:endParaRPr lang="en-US" sz="3200" dirty="0"/>
                    </a:p>
                    <a:p>
                      <a:pPr marL="457200" indent="-457200">
                        <a:buFont typeface="Arial" panose="020B0604020202020204" pitchFamily="34" charset="0"/>
                        <a:buChar char="•"/>
                      </a:pPr>
                      <a:r>
                        <a:rPr lang="en-US" sz="2800" i="1" dirty="0"/>
                        <a:t>learning outcomes: having an awareness of them, using them to identify possible themes/content, but not overly focusing on them initially</a:t>
                      </a:r>
                    </a:p>
                    <a:p>
                      <a:endParaRPr lang="en-IE" sz="3200" dirty="0"/>
                    </a:p>
                  </a:txBody>
                  <a:tcPr/>
                </a:tc>
                <a:tc>
                  <a:txBody>
                    <a:bodyPr/>
                    <a:lstStyle/>
                    <a:p>
                      <a:pPr marL="457200" indent="-457200">
                        <a:buFont typeface="Arial" panose="020B0604020202020204" pitchFamily="34" charset="0"/>
                        <a:buChar char="•"/>
                      </a:pPr>
                      <a:r>
                        <a:rPr lang="en-US" sz="3200" dirty="0"/>
                        <a:t>Trying to develop a module for a subject that we had </a:t>
                      </a:r>
                      <a:r>
                        <a:rPr lang="en-US" sz="3200" b="1" dirty="0"/>
                        <a:t>limited practical experience </a:t>
                      </a:r>
                      <a:r>
                        <a:rPr lang="en-US" sz="3200" dirty="0"/>
                        <a:t>of</a:t>
                      </a:r>
                    </a:p>
                    <a:p>
                      <a:pPr marL="0" indent="0">
                        <a:buFont typeface="Arial" panose="020B0604020202020204" pitchFamily="34" charset="0"/>
                        <a:buNone/>
                      </a:pPr>
                      <a:endParaRPr lang="en-US" sz="3200" dirty="0"/>
                    </a:p>
                    <a:p>
                      <a:pPr marL="457200" indent="-457200">
                        <a:buFont typeface="Arial" panose="020B0604020202020204" pitchFamily="34" charset="0"/>
                        <a:buChar char="•"/>
                      </a:pPr>
                      <a:r>
                        <a:rPr lang="en-US" sz="3200" dirty="0"/>
                        <a:t>Focusing on the learning outcomes from the component specification as a driver for the development of the MIMLOs – it became a rewriting process – time consuming and frustrating</a:t>
                      </a:r>
                    </a:p>
                    <a:p>
                      <a:endParaRPr lang="en-IE" sz="3200" dirty="0"/>
                    </a:p>
                  </a:txBody>
                  <a:tcPr/>
                </a:tc>
                <a:extLst>
                  <a:ext uri="{0D108BD9-81ED-4DB2-BD59-A6C34878D82A}">
                    <a16:rowId xmlns:a16="http://schemas.microsoft.com/office/drawing/2014/main" val="4231182050"/>
                  </a:ext>
                </a:extLst>
              </a:tr>
            </a:tbl>
          </a:graphicData>
        </a:graphic>
      </p:graphicFrame>
    </p:spTree>
    <p:extLst>
      <p:ext uri="{BB962C8B-B14F-4D97-AF65-F5344CB8AC3E}">
        <p14:creationId xmlns:p14="http://schemas.microsoft.com/office/powerpoint/2010/main" val="1408275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7" name="TextBox 7"/>
          <p:cNvSpPr txBox="1"/>
          <p:nvPr/>
        </p:nvSpPr>
        <p:spPr>
          <a:xfrm>
            <a:off x="1219200" y="408972"/>
            <a:ext cx="16840200" cy="1154355"/>
          </a:xfrm>
          <a:prstGeom prst="rect">
            <a:avLst/>
          </a:prstGeom>
        </p:spPr>
        <p:txBody>
          <a:bodyPr wrap="square" lIns="0" tIns="0" rIns="0" bIns="0" rtlCol="0" anchor="t">
            <a:spAutoFit/>
          </a:bodyPr>
          <a:lstStyle/>
          <a:p>
            <a:pPr algn="ctr">
              <a:lnSpc>
                <a:spcPts val="9900"/>
              </a:lnSpc>
            </a:pPr>
            <a:r>
              <a:rPr lang="en-IE" sz="6000" b="1" dirty="0">
                <a:solidFill>
                  <a:schemeClr val="accent4">
                    <a:lumMod val="75000"/>
                  </a:schemeClr>
                </a:solidFill>
              </a:rPr>
              <a:t>Writing MIMLOs – useful questions to consider</a:t>
            </a:r>
            <a:endParaRPr lang="en-US" sz="6000" b="1" dirty="0">
              <a:solidFill>
                <a:schemeClr val="accent4">
                  <a:lumMod val="75000"/>
                </a:schemeClr>
              </a:solidFill>
              <a:latin typeface="Open Sans Bold"/>
              <a:ea typeface="Open Sans Bold"/>
              <a:cs typeface="Open Sans Bold"/>
              <a:sym typeface="Open Sans Bold"/>
            </a:endParaRPr>
          </a:p>
        </p:txBody>
      </p:sp>
      <p:sp>
        <p:nvSpPr>
          <p:cNvPr id="3" name="Rectangle 2">
            <a:extLst>
              <a:ext uri="{FF2B5EF4-FFF2-40B4-BE49-F238E27FC236}">
                <a16:creationId xmlns:a16="http://schemas.microsoft.com/office/drawing/2014/main" id="{59DA2718-7588-42C3-B9F9-94921CBD5355}"/>
              </a:ext>
            </a:extLst>
          </p:cNvPr>
          <p:cNvSpPr/>
          <p:nvPr/>
        </p:nvSpPr>
        <p:spPr>
          <a:xfrm>
            <a:off x="2971800" y="1752727"/>
            <a:ext cx="14859000" cy="8125301"/>
          </a:xfrm>
          <a:prstGeom prst="rect">
            <a:avLst/>
          </a:prstGeom>
        </p:spPr>
        <p:txBody>
          <a:bodyPr wrap="square">
            <a:spAutoFit/>
          </a:bodyPr>
          <a:lstStyle/>
          <a:p>
            <a:r>
              <a:rPr lang="en-IE" sz="3600" dirty="0">
                <a:solidFill>
                  <a:schemeClr val="accent3">
                    <a:lumMod val="50000"/>
                  </a:schemeClr>
                </a:solidFill>
              </a:rPr>
              <a:t>What should learners </a:t>
            </a:r>
            <a:r>
              <a:rPr lang="en-IE" sz="3600" b="1" dirty="0">
                <a:solidFill>
                  <a:schemeClr val="accent3">
                    <a:lumMod val="50000"/>
                  </a:schemeClr>
                </a:solidFill>
              </a:rPr>
              <a:t>know and be able to do </a:t>
            </a:r>
            <a:r>
              <a:rPr lang="en-IE" sz="3600" dirty="0">
                <a:solidFill>
                  <a:schemeClr val="accent3">
                    <a:lumMod val="50000"/>
                  </a:schemeClr>
                </a:solidFill>
              </a:rPr>
              <a:t>at the time of module completion?</a:t>
            </a:r>
            <a:br>
              <a:rPr lang="en-IE" sz="3600" dirty="0">
                <a:solidFill>
                  <a:schemeClr val="accent3">
                    <a:lumMod val="50000"/>
                  </a:schemeClr>
                </a:solidFill>
              </a:rPr>
            </a:br>
            <a:endParaRPr lang="en-IE" sz="3600" dirty="0">
              <a:solidFill>
                <a:schemeClr val="accent3">
                  <a:lumMod val="50000"/>
                </a:schemeClr>
              </a:solidFill>
            </a:endParaRPr>
          </a:p>
          <a:p>
            <a:r>
              <a:rPr lang="en-IE" sz="3600" dirty="0">
                <a:solidFill>
                  <a:schemeClr val="accent3">
                    <a:lumMod val="50000"/>
                  </a:schemeClr>
                </a:solidFill>
              </a:rPr>
              <a:t>What will learners have learned, that will still be there and have </a:t>
            </a:r>
            <a:r>
              <a:rPr lang="en-IE" sz="3600" b="1" dirty="0">
                <a:solidFill>
                  <a:schemeClr val="accent3">
                    <a:lumMod val="50000"/>
                  </a:schemeClr>
                </a:solidFill>
              </a:rPr>
              <a:t>value, several years after the programme </a:t>
            </a:r>
            <a:r>
              <a:rPr lang="en-IE" sz="3600" dirty="0">
                <a:solidFill>
                  <a:schemeClr val="accent3">
                    <a:lumMod val="50000"/>
                  </a:schemeClr>
                </a:solidFill>
              </a:rPr>
              <a:t>is taught?</a:t>
            </a:r>
          </a:p>
          <a:p>
            <a:endParaRPr lang="en-IE" sz="3600" dirty="0">
              <a:solidFill>
                <a:schemeClr val="accent3">
                  <a:lumMod val="50000"/>
                </a:schemeClr>
              </a:solidFill>
            </a:endParaRPr>
          </a:p>
          <a:p>
            <a:r>
              <a:rPr lang="en-IE" sz="3600" dirty="0">
                <a:solidFill>
                  <a:schemeClr val="accent3">
                    <a:lumMod val="50000"/>
                  </a:schemeClr>
                </a:solidFill>
              </a:rPr>
              <a:t>What will learners have to do to </a:t>
            </a:r>
            <a:r>
              <a:rPr lang="en-IE" sz="3600" b="1" dirty="0">
                <a:solidFill>
                  <a:schemeClr val="accent3">
                    <a:lumMod val="50000"/>
                  </a:schemeClr>
                </a:solidFill>
              </a:rPr>
              <a:t>demonstrate achievement of the MIMLO</a:t>
            </a:r>
            <a:r>
              <a:rPr lang="en-IE" sz="3600" dirty="0">
                <a:solidFill>
                  <a:schemeClr val="accent3">
                    <a:lumMod val="50000"/>
                  </a:schemeClr>
                </a:solidFill>
              </a:rPr>
              <a:t>? Are the MIMLOs assessable?</a:t>
            </a:r>
            <a:br>
              <a:rPr lang="en-IE" sz="3600" dirty="0">
                <a:solidFill>
                  <a:schemeClr val="accent3">
                    <a:lumMod val="50000"/>
                  </a:schemeClr>
                </a:solidFill>
              </a:rPr>
            </a:br>
            <a:endParaRPr lang="en-IE" sz="3600" dirty="0">
              <a:solidFill>
                <a:schemeClr val="accent3">
                  <a:lumMod val="50000"/>
                </a:schemeClr>
              </a:solidFill>
            </a:endParaRPr>
          </a:p>
          <a:p>
            <a:r>
              <a:rPr lang="en-IE" sz="3600" dirty="0">
                <a:solidFill>
                  <a:schemeClr val="accent3">
                    <a:lumMod val="50000"/>
                  </a:schemeClr>
                </a:solidFill>
              </a:rPr>
              <a:t>Have I </a:t>
            </a:r>
            <a:r>
              <a:rPr lang="en-IE" sz="3600" b="1" dirty="0">
                <a:solidFill>
                  <a:schemeClr val="accent3">
                    <a:lumMod val="50000"/>
                  </a:schemeClr>
                </a:solidFill>
              </a:rPr>
              <a:t>avoided vague and difficult/impossible to assess verbs </a:t>
            </a:r>
            <a:r>
              <a:rPr lang="en-IE" sz="3600" dirty="0">
                <a:solidFill>
                  <a:schemeClr val="accent3">
                    <a:lumMod val="50000"/>
                  </a:schemeClr>
                </a:solidFill>
              </a:rPr>
              <a:t>in the MIMLOs?</a:t>
            </a:r>
            <a:br>
              <a:rPr lang="en-IE" sz="3600" dirty="0">
                <a:solidFill>
                  <a:schemeClr val="accent3">
                    <a:lumMod val="50000"/>
                  </a:schemeClr>
                </a:solidFill>
              </a:rPr>
            </a:br>
            <a:endParaRPr lang="en-IE" sz="3600" dirty="0">
              <a:solidFill>
                <a:schemeClr val="accent3">
                  <a:lumMod val="50000"/>
                </a:schemeClr>
              </a:solidFill>
            </a:endParaRPr>
          </a:p>
          <a:p>
            <a:r>
              <a:rPr lang="en-IE" sz="3600" b="1" dirty="0">
                <a:solidFill>
                  <a:schemeClr val="accent3">
                    <a:lumMod val="50000"/>
                  </a:schemeClr>
                </a:solidFill>
              </a:rPr>
              <a:t>MAPPING</a:t>
            </a:r>
            <a:r>
              <a:rPr lang="en-IE" sz="3600" dirty="0">
                <a:solidFill>
                  <a:schemeClr val="accent3">
                    <a:lumMod val="50000"/>
                  </a:schemeClr>
                </a:solidFill>
              </a:rPr>
              <a:t> </a:t>
            </a:r>
          </a:p>
          <a:p>
            <a:pPr lvl="1"/>
            <a:r>
              <a:rPr lang="en-IE" sz="3000" dirty="0">
                <a:solidFill>
                  <a:schemeClr val="accent3">
                    <a:lumMod val="50000"/>
                  </a:schemeClr>
                </a:solidFill>
              </a:rPr>
              <a:t>Are all learning outcomes from the award specification(s) mapped to at least one MIMLO?</a:t>
            </a:r>
          </a:p>
          <a:p>
            <a:pPr lvl="1"/>
            <a:r>
              <a:rPr lang="en-IE" sz="3000" dirty="0">
                <a:solidFill>
                  <a:schemeClr val="accent3">
                    <a:lumMod val="50000"/>
                  </a:schemeClr>
                </a:solidFill>
              </a:rPr>
              <a:t>What teaching, learning and assessment opportunities will/does the module provide for evidencing the MIMLOs? </a:t>
            </a:r>
          </a:p>
        </p:txBody>
      </p:sp>
      <p:sp>
        <p:nvSpPr>
          <p:cNvPr id="5" name="TextBox 4">
            <a:extLst>
              <a:ext uri="{FF2B5EF4-FFF2-40B4-BE49-F238E27FC236}">
                <a16:creationId xmlns:a16="http://schemas.microsoft.com/office/drawing/2014/main" id="{B2AC22A4-16AB-4F32-891F-B73D4F18CA34}"/>
              </a:ext>
            </a:extLst>
          </p:cNvPr>
          <p:cNvSpPr txBox="1"/>
          <p:nvPr/>
        </p:nvSpPr>
        <p:spPr>
          <a:xfrm>
            <a:off x="1219200" y="9759654"/>
            <a:ext cx="15482457" cy="507831"/>
          </a:xfrm>
          <a:prstGeom prst="rect">
            <a:avLst/>
          </a:prstGeom>
          <a:noFill/>
        </p:spPr>
        <p:txBody>
          <a:bodyPr wrap="square" rtlCol="0">
            <a:spAutoFit/>
          </a:bodyPr>
          <a:lstStyle/>
          <a:p>
            <a:r>
              <a:rPr lang="en-IE" sz="2700" b="1" dirty="0">
                <a:hlinkClick r:id="rId4"/>
              </a:rPr>
              <a:t>Useful Resource: </a:t>
            </a:r>
            <a:r>
              <a:rPr lang="en-IE" sz="2700" dirty="0">
                <a:hlinkClick r:id="rId4"/>
              </a:rPr>
              <a:t>https://www.utica.edu/academic/Assessment/new/Blooms%20Taxonomy%20-%20Best.pdf</a:t>
            </a:r>
            <a:r>
              <a:rPr lang="en-IE" sz="2700" dirty="0"/>
              <a:t> </a:t>
            </a:r>
          </a:p>
        </p:txBody>
      </p:sp>
    </p:spTree>
    <p:extLst>
      <p:ext uri="{BB962C8B-B14F-4D97-AF65-F5344CB8AC3E}">
        <p14:creationId xmlns:p14="http://schemas.microsoft.com/office/powerpoint/2010/main" val="22431992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Rectangle 2">
            <a:extLst>
              <a:ext uri="{FF2B5EF4-FFF2-40B4-BE49-F238E27FC236}">
                <a16:creationId xmlns:a16="http://schemas.microsoft.com/office/drawing/2014/main" id="{D6BA27AA-21DB-4C3B-A39A-4D8719D6EF25}"/>
              </a:ext>
            </a:extLst>
          </p:cNvPr>
          <p:cNvSpPr/>
          <p:nvPr/>
        </p:nvSpPr>
        <p:spPr>
          <a:xfrm>
            <a:off x="2895600" y="2171700"/>
            <a:ext cx="15392399" cy="7478970"/>
          </a:xfrm>
          <a:prstGeom prst="rect">
            <a:avLst/>
          </a:prstGeom>
        </p:spPr>
        <p:txBody>
          <a:bodyPr wrap="square">
            <a:spAutoFit/>
          </a:bodyPr>
          <a:lstStyle/>
          <a:p>
            <a:r>
              <a:rPr lang="en-GB" sz="4800" b="1" dirty="0">
                <a:solidFill>
                  <a:srgbClr val="FF00FF"/>
                </a:solidFill>
              </a:rPr>
              <a:t>Are the learning outcomes:</a:t>
            </a:r>
          </a:p>
          <a:p>
            <a:pPr lvl="1"/>
            <a:r>
              <a:rPr lang="en-GB" sz="4800" b="1" dirty="0">
                <a:solidFill>
                  <a:srgbClr val="FF0066"/>
                </a:solidFill>
              </a:rPr>
              <a:t>Active</a:t>
            </a:r>
            <a:r>
              <a:rPr lang="en-GB" sz="4800" dirty="0"/>
              <a:t> – they describe what students will do </a:t>
            </a:r>
          </a:p>
          <a:p>
            <a:pPr lvl="1"/>
            <a:r>
              <a:rPr lang="en-GB" sz="4800" b="1" dirty="0">
                <a:solidFill>
                  <a:srgbClr val="F07B3A"/>
                </a:solidFill>
              </a:rPr>
              <a:t>Attractive</a:t>
            </a:r>
            <a:r>
              <a:rPr lang="en-GB" sz="4800" dirty="0"/>
              <a:t> – students want to achieve them</a:t>
            </a:r>
          </a:p>
          <a:p>
            <a:pPr lvl="1"/>
            <a:r>
              <a:rPr lang="en-GB" sz="4800" b="1" dirty="0">
                <a:solidFill>
                  <a:srgbClr val="FFFF00"/>
                </a:solidFill>
              </a:rPr>
              <a:t>Comprehensible</a:t>
            </a:r>
            <a:r>
              <a:rPr lang="en-GB" sz="4800" dirty="0"/>
              <a:t> – students know what they mean </a:t>
            </a:r>
          </a:p>
          <a:p>
            <a:pPr lvl="1"/>
            <a:r>
              <a:rPr lang="en-GB" sz="4800" b="1" dirty="0">
                <a:solidFill>
                  <a:srgbClr val="00B050"/>
                </a:solidFill>
              </a:rPr>
              <a:t>Appropriate</a:t>
            </a:r>
            <a:r>
              <a:rPr lang="en-GB" sz="4800" dirty="0"/>
              <a:t> – to the student’s current goals and career plans</a:t>
            </a:r>
          </a:p>
          <a:p>
            <a:pPr lvl="1"/>
            <a:r>
              <a:rPr lang="en-GB" sz="4800" b="1" dirty="0">
                <a:solidFill>
                  <a:srgbClr val="0070C0"/>
                </a:solidFill>
              </a:rPr>
              <a:t>Attainable</a:t>
            </a:r>
            <a:r>
              <a:rPr lang="en-GB" sz="4800" dirty="0"/>
              <a:t> – most students will mostly meet them, with due effort</a:t>
            </a:r>
          </a:p>
          <a:p>
            <a:pPr lvl="1"/>
            <a:r>
              <a:rPr lang="en-GB" sz="4800" b="1" dirty="0">
                <a:solidFill>
                  <a:srgbClr val="9933FF"/>
                </a:solidFill>
              </a:rPr>
              <a:t>Assessable</a:t>
            </a:r>
            <a:r>
              <a:rPr lang="en-GB" sz="4800" dirty="0"/>
              <a:t> – we can see if they have been achieved </a:t>
            </a:r>
          </a:p>
          <a:p>
            <a:pPr lvl="1"/>
            <a:r>
              <a:rPr lang="en-GB" sz="4800" b="1" dirty="0">
                <a:solidFill>
                  <a:srgbClr val="6600CC"/>
                </a:solidFill>
              </a:rPr>
              <a:t>Visible</a:t>
            </a:r>
            <a:r>
              <a:rPr lang="en-GB" sz="4800" dirty="0"/>
              <a:t> – to relevant stakeholders, including learners</a:t>
            </a:r>
            <a:endParaRPr lang="en-IE" sz="4800" dirty="0"/>
          </a:p>
        </p:txBody>
      </p:sp>
      <p:sp>
        <p:nvSpPr>
          <p:cNvPr id="5" name="TextBox 7">
            <a:extLst>
              <a:ext uri="{FF2B5EF4-FFF2-40B4-BE49-F238E27FC236}">
                <a16:creationId xmlns:a16="http://schemas.microsoft.com/office/drawing/2014/main" id="{D6E38D95-641A-4599-BD61-80B4DB989A07}"/>
              </a:ext>
            </a:extLst>
          </p:cNvPr>
          <p:cNvSpPr txBox="1"/>
          <p:nvPr/>
        </p:nvSpPr>
        <p:spPr>
          <a:xfrm>
            <a:off x="468410" y="408972"/>
            <a:ext cx="18000366" cy="1154355"/>
          </a:xfrm>
          <a:prstGeom prst="rect">
            <a:avLst/>
          </a:prstGeom>
        </p:spPr>
        <p:txBody>
          <a:bodyPr lIns="0" tIns="0" rIns="0" bIns="0" rtlCol="0" anchor="t">
            <a:spAutoFit/>
          </a:bodyPr>
          <a:lstStyle/>
          <a:p>
            <a:pPr algn="ctr">
              <a:lnSpc>
                <a:spcPts val="9900"/>
              </a:lnSpc>
            </a:pPr>
            <a:r>
              <a:rPr lang="en-GB" sz="6000" b="1" dirty="0">
                <a:solidFill>
                  <a:schemeClr val="accent3">
                    <a:lumMod val="50000"/>
                  </a:schemeClr>
                </a:solidFill>
              </a:rPr>
              <a:t>Useful points to consider:</a:t>
            </a:r>
            <a:endParaRPr lang="en-US" sz="6000" b="1" dirty="0">
              <a:solidFill>
                <a:schemeClr val="accent3">
                  <a:lumMod val="50000"/>
                </a:schemeClr>
              </a:solidFill>
              <a:latin typeface="Open Sans Bold"/>
              <a:ea typeface="Open Sans Bold"/>
              <a:cs typeface="Open Sans Bold"/>
              <a:sym typeface="Open Sans Bold"/>
            </a:endParaRPr>
          </a:p>
        </p:txBody>
      </p:sp>
      <p:sp>
        <p:nvSpPr>
          <p:cNvPr id="4" name="Rectangle 3">
            <a:extLst>
              <a:ext uri="{FF2B5EF4-FFF2-40B4-BE49-F238E27FC236}">
                <a16:creationId xmlns:a16="http://schemas.microsoft.com/office/drawing/2014/main" id="{44263BA2-0A10-488E-8164-55CD94DD5F22}"/>
              </a:ext>
            </a:extLst>
          </p:cNvPr>
          <p:cNvSpPr/>
          <p:nvPr/>
        </p:nvSpPr>
        <p:spPr>
          <a:xfrm>
            <a:off x="206796" y="9554862"/>
            <a:ext cx="18261980" cy="646331"/>
          </a:xfrm>
          <a:prstGeom prst="rect">
            <a:avLst/>
          </a:prstGeom>
        </p:spPr>
        <p:txBody>
          <a:bodyPr wrap="square">
            <a:spAutoFit/>
          </a:bodyPr>
          <a:lstStyle/>
          <a:p>
            <a:r>
              <a:rPr lang="en-GB" dirty="0"/>
              <a:t>Adapted from Baume (2009)</a:t>
            </a:r>
            <a:br>
              <a:rPr lang="en-GB" dirty="0"/>
            </a:br>
            <a:r>
              <a:rPr lang="en-GB" dirty="0"/>
              <a:t>(Baume, D. (2009), </a:t>
            </a:r>
            <a:r>
              <a:rPr lang="en-GB" i="1" dirty="0"/>
              <a:t>Writing and using good learning outcomes. </a:t>
            </a:r>
            <a:r>
              <a:rPr lang="en-GB" dirty="0"/>
              <a:t>Available from: https://carpentries.github.io/instructor-training/files/papers/baume-learning-outcomes-2009.pdf)</a:t>
            </a:r>
            <a:endParaRPr lang="en-IE" dirty="0"/>
          </a:p>
        </p:txBody>
      </p:sp>
    </p:spTree>
    <p:extLst>
      <p:ext uri="{BB962C8B-B14F-4D97-AF65-F5344CB8AC3E}">
        <p14:creationId xmlns:p14="http://schemas.microsoft.com/office/powerpoint/2010/main" val="3997247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7" name="TextBox 7"/>
          <p:cNvSpPr txBox="1"/>
          <p:nvPr/>
        </p:nvSpPr>
        <p:spPr>
          <a:xfrm>
            <a:off x="468410" y="408972"/>
            <a:ext cx="18000366" cy="1154355"/>
          </a:xfrm>
          <a:prstGeom prst="rect">
            <a:avLst/>
          </a:prstGeom>
        </p:spPr>
        <p:txBody>
          <a:bodyPr lIns="0" tIns="0" rIns="0" bIns="0" rtlCol="0" anchor="t">
            <a:spAutoFit/>
          </a:bodyPr>
          <a:lstStyle/>
          <a:p>
            <a:pPr algn="ctr">
              <a:lnSpc>
                <a:spcPts val="9900"/>
              </a:lnSpc>
            </a:pPr>
            <a:r>
              <a:rPr lang="en-GB" sz="6000" b="1" dirty="0">
                <a:solidFill>
                  <a:schemeClr val="accent3">
                    <a:lumMod val="50000"/>
                  </a:schemeClr>
                </a:solidFill>
              </a:rPr>
              <a:t>Useful points to consider:</a:t>
            </a:r>
            <a:endParaRPr lang="en-US" sz="6000" b="1" dirty="0">
              <a:solidFill>
                <a:schemeClr val="accent3">
                  <a:lumMod val="50000"/>
                </a:schemeClr>
              </a:solidFill>
              <a:latin typeface="Open Sans Bold"/>
              <a:ea typeface="Open Sans Bold"/>
              <a:cs typeface="Open Sans Bold"/>
              <a:sym typeface="Open Sans Bold"/>
            </a:endParaRPr>
          </a:p>
        </p:txBody>
      </p:sp>
      <p:sp>
        <p:nvSpPr>
          <p:cNvPr id="3" name="Rectangle 2">
            <a:extLst>
              <a:ext uri="{FF2B5EF4-FFF2-40B4-BE49-F238E27FC236}">
                <a16:creationId xmlns:a16="http://schemas.microsoft.com/office/drawing/2014/main" id="{FEC41485-119C-4FC8-8B5E-AC44BC356FB9}"/>
              </a:ext>
            </a:extLst>
          </p:cNvPr>
          <p:cNvSpPr/>
          <p:nvPr/>
        </p:nvSpPr>
        <p:spPr>
          <a:xfrm>
            <a:off x="3105893" y="1866900"/>
            <a:ext cx="12725400" cy="8710077"/>
          </a:xfrm>
          <a:prstGeom prst="rect">
            <a:avLst/>
          </a:prstGeom>
        </p:spPr>
        <p:txBody>
          <a:bodyPr wrap="square">
            <a:spAutoFit/>
          </a:bodyPr>
          <a:lstStyle/>
          <a:p>
            <a:r>
              <a:rPr lang="en-IE" sz="4000" dirty="0"/>
              <a:t>Providers will use the </a:t>
            </a:r>
            <a:r>
              <a:rPr lang="en-IE" sz="4000" b="1" dirty="0"/>
              <a:t>award specifications as a guideline </a:t>
            </a:r>
            <a:r>
              <a:rPr lang="en-IE" sz="4000" dirty="0"/>
              <a:t>when developing MIMLOs</a:t>
            </a:r>
          </a:p>
          <a:p>
            <a:endParaRPr lang="en-IE" sz="4000" dirty="0"/>
          </a:p>
          <a:p>
            <a:r>
              <a:rPr lang="en-IE" sz="4000" dirty="0"/>
              <a:t>MIMLOs must be </a:t>
            </a:r>
            <a:r>
              <a:rPr lang="en-IE" sz="4000" b="1" dirty="0"/>
              <a:t>consistent </a:t>
            </a:r>
            <a:r>
              <a:rPr lang="en-IE" sz="4000" dirty="0"/>
              <a:t>with the purpose and learning outcomes of the CAS component</a:t>
            </a:r>
          </a:p>
          <a:p>
            <a:endParaRPr lang="en-IE" sz="4000" dirty="0"/>
          </a:p>
          <a:p>
            <a:r>
              <a:rPr lang="en-IE" sz="4000" dirty="0"/>
              <a:t>The assessment information in the component specifications are also </a:t>
            </a:r>
            <a:r>
              <a:rPr lang="en-IE" sz="4000" b="1" dirty="0"/>
              <a:t>guidelines</a:t>
            </a:r>
            <a:r>
              <a:rPr lang="en-IE" sz="4000" dirty="0"/>
              <a:t> - justification for choice of assessment technique and weighting must be provided in the programme</a:t>
            </a:r>
          </a:p>
          <a:p>
            <a:endParaRPr lang="en-IE" sz="4000" dirty="0"/>
          </a:p>
          <a:p>
            <a:r>
              <a:rPr lang="en-IE" sz="4000" b="1" dirty="0">
                <a:latin typeface="Calibri" panose="020F0502020204030204" pitchFamily="34" charset="0"/>
                <a:cs typeface="Calibri" panose="020F0502020204030204" pitchFamily="34" charset="0"/>
              </a:rPr>
              <a:t>Every MIMLO must be mapped to at least one teaching, learning and assessment opportunity in the module</a:t>
            </a:r>
          </a:p>
          <a:p>
            <a:endParaRPr lang="en-IE" sz="4000" dirty="0"/>
          </a:p>
        </p:txBody>
      </p:sp>
    </p:spTree>
    <p:extLst>
      <p:ext uri="{BB962C8B-B14F-4D97-AF65-F5344CB8AC3E}">
        <p14:creationId xmlns:p14="http://schemas.microsoft.com/office/powerpoint/2010/main" val="3202003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14779749" y="5470953"/>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5" name="Freeform 5"/>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6" name="Freeform 6"/>
          <p:cNvSpPr/>
          <p:nvPr/>
        </p:nvSpPr>
        <p:spPr>
          <a:xfrm rot="2871165">
            <a:off x="18011879" y="4327246"/>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a:p>
        </p:txBody>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a:p>
        </p:txBody>
      </p:sp>
      <p:sp>
        <p:nvSpPr>
          <p:cNvPr id="8" name="Freeform 8"/>
          <p:cNvSpPr/>
          <p:nvPr/>
        </p:nvSpPr>
        <p:spPr>
          <a:xfrm rot="2871165">
            <a:off x="17548723" y="4045887"/>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9" name="Freeform 9"/>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0" name="Freeform 10"/>
          <p:cNvSpPr/>
          <p:nvPr/>
        </p:nvSpPr>
        <p:spPr>
          <a:xfrm rot="2871165">
            <a:off x="3979860" y="690958"/>
            <a:ext cx="282567" cy="282567"/>
          </a:xfrm>
          <a:custGeom>
            <a:avLst/>
            <a:gdLst/>
            <a:ahLst/>
            <a:cxnLst/>
            <a:rect l="l" t="t" r="r" b="b"/>
            <a:pathLst>
              <a:path w="282567" h="282567">
                <a:moveTo>
                  <a:pt x="0" y="0"/>
                </a:moveTo>
                <a:lnTo>
                  <a:pt x="282566" y="0"/>
                </a:lnTo>
                <a:lnTo>
                  <a:pt x="282566"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1" name="Freeform 11"/>
          <p:cNvSpPr/>
          <p:nvPr/>
        </p:nvSpPr>
        <p:spPr>
          <a:xfrm rot="2871165">
            <a:off x="16493260" y="887417"/>
            <a:ext cx="282567" cy="282567"/>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a:p>
        </p:txBody>
      </p:sp>
      <p:sp>
        <p:nvSpPr>
          <p:cNvPr id="12" name="Freeform 12"/>
          <p:cNvSpPr/>
          <p:nvPr/>
        </p:nvSpPr>
        <p:spPr>
          <a:xfrm rot="2700000">
            <a:off x="13672865" y="849067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3" name="Freeform 13"/>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a:p>
        </p:txBody>
      </p:sp>
      <p:sp>
        <p:nvSpPr>
          <p:cNvPr id="14" name="TextBox 14"/>
          <p:cNvSpPr txBox="1"/>
          <p:nvPr/>
        </p:nvSpPr>
        <p:spPr>
          <a:xfrm>
            <a:off x="3722029" y="718409"/>
            <a:ext cx="12912515" cy="1150828"/>
          </a:xfrm>
          <a:prstGeom prst="rect">
            <a:avLst/>
          </a:prstGeom>
        </p:spPr>
        <p:txBody>
          <a:bodyPr lIns="0" tIns="0" rIns="0" bIns="0" rtlCol="0" anchor="t">
            <a:spAutoFit/>
          </a:bodyPr>
          <a:lstStyle/>
          <a:p>
            <a:pPr algn="ctr">
              <a:lnSpc>
                <a:spcPts val="9900"/>
              </a:lnSpc>
            </a:pPr>
            <a:r>
              <a:rPr lang="en-US" sz="6000" b="1" dirty="0">
                <a:solidFill>
                  <a:srgbClr val="040404"/>
                </a:solidFill>
                <a:latin typeface="Open Sans Bold"/>
                <a:ea typeface="Open Sans Bold"/>
                <a:cs typeface="Open Sans Bold"/>
                <a:sym typeface="Open Sans Bold"/>
              </a:rPr>
              <a:t>Reflecting on the Process</a:t>
            </a:r>
            <a:endParaRPr lang="en-US" sz="9000" b="1" dirty="0">
              <a:solidFill>
                <a:srgbClr val="040404"/>
              </a:solidFill>
              <a:latin typeface="Open Sans Bold"/>
              <a:ea typeface="Open Sans Bold"/>
              <a:cs typeface="Open Sans Bold"/>
              <a:sym typeface="Open Sans Bold"/>
            </a:endParaRPr>
          </a:p>
        </p:txBody>
      </p:sp>
      <p:sp>
        <p:nvSpPr>
          <p:cNvPr id="15" name="TextBox 15"/>
          <p:cNvSpPr txBox="1"/>
          <p:nvPr/>
        </p:nvSpPr>
        <p:spPr>
          <a:xfrm>
            <a:off x="3447329" y="2280477"/>
            <a:ext cx="12512817" cy="3385542"/>
          </a:xfrm>
          <a:prstGeom prst="rect">
            <a:avLst/>
          </a:prstGeom>
        </p:spPr>
        <p:txBody>
          <a:bodyPr wrap="square" lIns="0" tIns="0" rIns="0" bIns="0" rtlCol="0" anchor="t">
            <a:spAutoFit/>
          </a:bodyPr>
          <a:lstStyle/>
          <a:p>
            <a:r>
              <a:rPr lang="en-US" sz="4400" dirty="0"/>
              <a:t>Case Studies</a:t>
            </a:r>
          </a:p>
          <a:p>
            <a:endParaRPr lang="en-US" sz="4400" dirty="0"/>
          </a:p>
          <a:p>
            <a:pPr marL="571500" indent="-571500">
              <a:buFont typeface="Arial" panose="020B0604020202020204" pitchFamily="34" charset="0"/>
              <a:buChar char="•"/>
            </a:pPr>
            <a:r>
              <a:rPr lang="en-US" sz="4400" dirty="0"/>
              <a:t>David Crowley, MSLETB</a:t>
            </a:r>
          </a:p>
          <a:p>
            <a:pPr marL="571500" indent="-571500">
              <a:buFont typeface="Arial" panose="020B0604020202020204" pitchFamily="34" charset="0"/>
              <a:buChar char="•"/>
            </a:pPr>
            <a:r>
              <a:rPr lang="en-US" sz="4400" dirty="0"/>
              <a:t>Niamh </a:t>
            </a:r>
            <a:r>
              <a:rPr lang="en-US" sz="4400" dirty="0" err="1"/>
              <a:t>Gaine</a:t>
            </a:r>
            <a:r>
              <a:rPr lang="en-US" sz="4400" dirty="0"/>
              <a:t>, Cork ETB</a:t>
            </a:r>
          </a:p>
          <a:p>
            <a:pPr marL="571500" indent="-571500">
              <a:buFont typeface="Arial" panose="020B0604020202020204" pitchFamily="34" charset="0"/>
              <a:buChar char="•"/>
            </a:pPr>
            <a:r>
              <a:rPr lang="en-US" sz="4400" dirty="0"/>
              <a:t>Fiona Fay, DDLETB</a:t>
            </a:r>
          </a:p>
        </p:txBody>
      </p:sp>
      <p:grpSp>
        <p:nvGrpSpPr>
          <p:cNvPr id="16" name="Group 16"/>
          <p:cNvGrpSpPr/>
          <p:nvPr/>
        </p:nvGrpSpPr>
        <p:grpSpPr>
          <a:xfrm>
            <a:off x="16971666" y="5143500"/>
            <a:ext cx="575268" cy="57526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9" name="Group 19"/>
          <p:cNvGrpSpPr/>
          <p:nvPr/>
        </p:nvGrpSpPr>
        <p:grpSpPr>
          <a:xfrm>
            <a:off x="-287634" y="4685056"/>
            <a:ext cx="575268" cy="5752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Tree>
    <p:extLst>
      <p:ext uri="{BB962C8B-B14F-4D97-AF65-F5344CB8AC3E}">
        <p14:creationId xmlns:p14="http://schemas.microsoft.com/office/powerpoint/2010/main" val="30195903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468410" y="408972"/>
            <a:ext cx="18000366" cy="1150828"/>
          </a:xfrm>
          <a:prstGeom prst="rect">
            <a:avLst/>
          </a:prstGeom>
        </p:spPr>
        <p:txBody>
          <a:bodyPr lIns="0" tIns="0" rIns="0" bIns="0" rtlCol="0" anchor="t">
            <a:spAutoFit/>
          </a:bodyPr>
          <a:lstStyle/>
          <a:p>
            <a:pPr algn="ctr">
              <a:lnSpc>
                <a:spcPts val="9900"/>
              </a:lnSpc>
            </a:pPr>
            <a:r>
              <a:rPr lang="en-US" sz="6000" b="1" dirty="0">
                <a:latin typeface="Open Sans Bold"/>
                <a:ea typeface="Open Sans Bold"/>
                <a:cs typeface="Open Sans Bold"/>
                <a:sym typeface="Open Sans Bold"/>
              </a:rPr>
              <a:t>Workshop, in your buddy groups…</a:t>
            </a:r>
          </a:p>
        </p:txBody>
      </p:sp>
      <p:sp>
        <p:nvSpPr>
          <p:cNvPr id="4" name="Rectangle 3">
            <a:extLst>
              <a:ext uri="{FF2B5EF4-FFF2-40B4-BE49-F238E27FC236}">
                <a16:creationId xmlns:a16="http://schemas.microsoft.com/office/drawing/2014/main" id="{0F02D6A5-B67B-4D8F-B5F5-6D9D1112DE7F}"/>
              </a:ext>
            </a:extLst>
          </p:cNvPr>
          <p:cNvSpPr/>
          <p:nvPr/>
        </p:nvSpPr>
        <p:spPr>
          <a:xfrm>
            <a:off x="3105892" y="1866900"/>
            <a:ext cx="14877307" cy="8094524"/>
          </a:xfrm>
          <a:prstGeom prst="rect">
            <a:avLst/>
          </a:prstGeom>
        </p:spPr>
        <p:txBody>
          <a:bodyPr wrap="square">
            <a:spAutoFit/>
          </a:bodyPr>
          <a:lstStyle/>
          <a:p>
            <a:r>
              <a:rPr lang="en-IE" sz="4000" dirty="0"/>
              <a:t>Decide </a:t>
            </a:r>
            <a:r>
              <a:rPr lang="en-IE" sz="4000" b="1" dirty="0"/>
              <a:t>which approach </a:t>
            </a:r>
            <a:r>
              <a:rPr lang="en-IE" sz="4000" dirty="0"/>
              <a:t>to use for the development of the MIMLOs</a:t>
            </a:r>
          </a:p>
          <a:p>
            <a:endParaRPr lang="en-IE" sz="4000" dirty="0"/>
          </a:p>
          <a:p>
            <a:r>
              <a:rPr lang="en-IE" sz="4000" dirty="0"/>
              <a:t>Start the process of either</a:t>
            </a:r>
          </a:p>
          <a:p>
            <a:pPr marL="571500" indent="-571500">
              <a:buFont typeface="Arial" panose="020B0604020202020204" pitchFamily="34" charset="0"/>
              <a:buChar char="•"/>
            </a:pPr>
            <a:r>
              <a:rPr lang="en-IE" sz="4000" dirty="0"/>
              <a:t>clustering existing LOs from the CAS specification into themes or topics </a:t>
            </a:r>
            <a:r>
              <a:rPr lang="en-IE" sz="4000" b="1" dirty="0"/>
              <a:t>or</a:t>
            </a:r>
          </a:p>
          <a:p>
            <a:pPr marL="571500" indent="-571500">
              <a:buFont typeface="Arial" panose="020B0604020202020204" pitchFamily="34" charset="0"/>
              <a:buChar char="•"/>
            </a:pPr>
            <a:r>
              <a:rPr lang="en-GB" sz="4000" dirty="0"/>
              <a:t>identifying the minimum key knowledge, skills and competence topics a learner should have at the end</a:t>
            </a:r>
          </a:p>
          <a:p>
            <a:endParaRPr lang="en-IE" sz="4000" dirty="0"/>
          </a:p>
          <a:p>
            <a:r>
              <a:rPr lang="en-IE" sz="4000" dirty="0"/>
              <a:t>Start the mapping process, bearing in mind that the verb in the MIMLO should be representative of and consistent with the verbs in the LOs mapped to that MIMLO. </a:t>
            </a:r>
          </a:p>
          <a:p>
            <a:endParaRPr lang="en-GB" sz="4000" dirty="0"/>
          </a:p>
          <a:p>
            <a:r>
              <a:rPr lang="en-GB" sz="4000" dirty="0"/>
              <a:t>Is each MIMLO assessible? Think, how can I access that?</a:t>
            </a:r>
            <a:endParaRPr lang="en-IE" sz="4000" dirty="0"/>
          </a:p>
        </p:txBody>
      </p:sp>
    </p:spTree>
    <p:extLst>
      <p:ext uri="{BB962C8B-B14F-4D97-AF65-F5344CB8AC3E}">
        <p14:creationId xmlns:p14="http://schemas.microsoft.com/office/powerpoint/2010/main" val="3767651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2"/>
            <a:ext cx="16119444" cy="1849581"/>
          </a:xfrm>
        </p:spPr>
        <p:txBody>
          <a:bodyPr>
            <a:noAutofit/>
          </a:bodyPr>
          <a:lstStyle/>
          <a:p>
            <a:r>
              <a:rPr lang="en-US" sz="6000" dirty="0">
                <a:latin typeface="+mn-lt"/>
              </a:rPr>
              <a:t>Essential reading if developing learning outcomes </a:t>
            </a:r>
            <a:endParaRPr lang="en-IE" sz="6000" dirty="0">
              <a:latin typeface="+mn-lt"/>
            </a:endParaRPr>
          </a:p>
        </p:txBody>
      </p:sp>
      <p:pic>
        <p:nvPicPr>
          <p:cNvPr id="5" name="Content Placeholder 4">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3152" y="2588342"/>
            <a:ext cx="5207291" cy="7077132"/>
          </a:xfrm>
          <a:ln>
            <a:solidFill>
              <a:schemeClr val="tx1"/>
            </a:solidFill>
          </a:ln>
        </p:spPr>
      </p:pic>
      <p:pic>
        <p:nvPicPr>
          <p:cNvPr id="6" name="Picture 5">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75790" y="2588342"/>
            <a:ext cx="4955460" cy="6991790"/>
          </a:xfrm>
          <a:prstGeom prst="rect">
            <a:avLst/>
          </a:prstGeom>
        </p:spPr>
      </p:pic>
      <p:pic>
        <p:nvPicPr>
          <p:cNvPr id="7" name="Picture 6">
            <a:hlinkClick r:id="rId7"/>
          </p:cNvPr>
          <p:cNvPicPr>
            <a:picLocks noChangeAspect="1"/>
          </p:cNvPicPr>
          <p:nvPr/>
        </p:nvPicPr>
        <p:blipFill>
          <a:blip r:embed="rId8"/>
          <a:stretch>
            <a:fillRect/>
          </a:stretch>
        </p:blipFill>
        <p:spPr>
          <a:xfrm>
            <a:off x="6366409" y="2599403"/>
            <a:ext cx="5948894" cy="7077132"/>
          </a:xfrm>
          <a:prstGeom prst="rect">
            <a:avLst/>
          </a:prstGeom>
          <a:noFill/>
          <a:ln>
            <a:solidFill>
              <a:schemeClr val="tx1"/>
            </a:solidFill>
          </a:ln>
        </p:spPr>
      </p:pic>
    </p:spTree>
    <p:extLst>
      <p:ext uri="{BB962C8B-B14F-4D97-AF65-F5344CB8AC3E}">
        <p14:creationId xmlns:p14="http://schemas.microsoft.com/office/powerpoint/2010/main" val="340233877"/>
      </p:ext>
    </p:extLst>
  </p:cSld>
  <p:clrMapOvr>
    <a:masterClrMapping/>
  </p:clrMapOvr>
  <mc:AlternateContent xmlns:mc="http://schemas.openxmlformats.org/markup-compatibility/2006" xmlns:p14="http://schemas.microsoft.com/office/powerpoint/2010/main">
    <mc:Choice Requires="p14">
      <p:transition spd="slow" p14:dur="2000" advTm="11303"/>
    </mc:Choice>
    <mc:Fallback xmlns="">
      <p:transition spd="slow" advTm="11303"/>
    </mc:Fallback>
  </mc:AlternateContent>
  <p:extLst mod="1">
    <p:ext uri="{E180D4A7-C9FB-4DFB-919C-405C955672EB}">
      <p14:showEvtLst xmlns:p14="http://schemas.microsoft.com/office/powerpoint/2010/main">
        <p14:playEvt time="2" objId="3"/>
        <p14:stopEvt time="11105" objId="3"/>
      </p14:showEvtLst>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7257" y="174947"/>
            <a:ext cx="4013480" cy="4752530"/>
          </a:xfrm>
          <a:noFill/>
        </p:spPr>
        <p:txBody>
          <a:bodyPr>
            <a:normAutofit/>
          </a:bodyPr>
          <a:lstStyle/>
          <a:p>
            <a:pPr marL="171450">
              <a:spcBef>
                <a:spcPct val="20000"/>
              </a:spcBef>
              <a:buClr>
                <a:srgbClr val="4F81BD"/>
              </a:buClr>
            </a:pPr>
            <a:r>
              <a:rPr lang="en-US" sz="4800" b="1" dirty="0">
                <a:latin typeface="Roboto"/>
              </a:rPr>
              <a:t>Useful Resources</a:t>
            </a:r>
            <a:br>
              <a:rPr lang="en-US" sz="4800" b="1" dirty="0">
                <a:latin typeface="Roboto"/>
              </a:rPr>
            </a:br>
            <a:r>
              <a:rPr lang="en-US" sz="2700" dirty="0">
                <a:solidFill>
                  <a:prstClr val="black"/>
                </a:solidFill>
                <a:latin typeface="Calibri"/>
                <a:ea typeface="+mn-ea"/>
                <a:cs typeface="+mn-cs"/>
                <a:hlinkClick r:id="rId3"/>
              </a:rPr>
              <a:t>An Introduction to Module Design</a:t>
            </a:r>
            <a:br>
              <a:rPr lang="en-US" sz="2700" dirty="0">
                <a:solidFill>
                  <a:prstClr val="black"/>
                </a:solidFill>
                <a:latin typeface="Calibri"/>
                <a:ea typeface="+mn-ea"/>
                <a:cs typeface="+mn-cs"/>
              </a:rPr>
            </a:br>
            <a:br>
              <a:rPr lang="en-US" sz="2700" dirty="0">
                <a:solidFill>
                  <a:prstClr val="black"/>
                </a:solidFill>
                <a:latin typeface="Calibri"/>
                <a:ea typeface="+mn-ea"/>
                <a:cs typeface="+mn-cs"/>
                <a:hlinkClick r:id="rId4"/>
              </a:rPr>
            </a:br>
            <a:r>
              <a:rPr lang="en-US" sz="2700" dirty="0">
                <a:solidFill>
                  <a:prstClr val="black"/>
                </a:solidFill>
                <a:latin typeface="Calibri"/>
                <a:ea typeface="+mn-ea"/>
                <a:cs typeface="+mn-cs"/>
                <a:hlinkClick r:id="rId4"/>
              </a:rPr>
              <a:t>Writing Assessment Criteria and Performance Indicators: A Handbook</a:t>
            </a:r>
            <a:endParaRPr lang="en-IE" sz="2700" b="1" dirty="0">
              <a:latin typeface="Roboto"/>
            </a:endParaRPr>
          </a:p>
        </p:txBody>
      </p:sp>
      <p:pic>
        <p:nvPicPr>
          <p:cNvPr id="5" name="Content Placeholder 4">
            <a:hlinkClick r:id="rId5"/>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987317" y="5283379"/>
            <a:ext cx="3473420" cy="4720661"/>
          </a:xfrm>
          <a:ln>
            <a:solidFill>
              <a:schemeClr val="tx1"/>
            </a:solidFill>
          </a:ln>
        </p:spPr>
      </p:pic>
      <p:pic>
        <p:nvPicPr>
          <p:cNvPr id="6" name="Picture 5">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3760" y="5168644"/>
            <a:ext cx="3392559" cy="4786652"/>
          </a:xfrm>
          <a:prstGeom prst="rect">
            <a:avLst/>
          </a:prstGeom>
          <a:ln w="28575">
            <a:solidFill>
              <a:schemeClr val="tx1"/>
            </a:solidFill>
          </a:ln>
        </p:spPr>
      </p:pic>
      <p:pic>
        <p:nvPicPr>
          <p:cNvPr id="3" name="Picture 2">
            <a:hlinkClick r:id="rId9"/>
          </p:cNvPr>
          <p:cNvPicPr>
            <a:picLocks noChangeAspect="1"/>
          </p:cNvPicPr>
          <p:nvPr/>
        </p:nvPicPr>
        <p:blipFill>
          <a:blip r:embed="rId10"/>
          <a:stretch>
            <a:fillRect/>
          </a:stretch>
        </p:blipFill>
        <p:spPr>
          <a:xfrm>
            <a:off x="10872194" y="5182353"/>
            <a:ext cx="3564396" cy="4713675"/>
          </a:xfrm>
          <a:prstGeom prst="rect">
            <a:avLst/>
          </a:prstGeom>
          <a:ln w="28575">
            <a:solidFill>
              <a:schemeClr val="tx1"/>
            </a:solidFill>
          </a:ln>
        </p:spPr>
      </p:pic>
      <p:pic>
        <p:nvPicPr>
          <p:cNvPr id="7" name="Picture 6">
            <a:hlinkClick r:id="rId11"/>
          </p:cNvPr>
          <p:cNvPicPr>
            <a:picLocks noChangeAspect="1"/>
          </p:cNvPicPr>
          <p:nvPr/>
        </p:nvPicPr>
        <p:blipFill>
          <a:blip r:embed="rId12"/>
          <a:stretch>
            <a:fillRect/>
          </a:stretch>
        </p:blipFill>
        <p:spPr>
          <a:xfrm>
            <a:off x="6548042" y="1363081"/>
            <a:ext cx="4216139" cy="2997968"/>
          </a:xfrm>
          <a:prstGeom prst="rect">
            <a:avLst/>
          </a:prstGeom>
        </p:spPr>
      </p:pic>
      <p:pic>
        <p:nvPicPr>
          <p:cNvPr id="9" name="Picture 8">
            <a:hlinkClick r:id="rId13"/>
          </p:cNvPr>
          <p:cNvPicPr>
            <a:picLocks noChangeAspect="1"/>
          </p:cNvPicPr>
          <p:nvPr/>
        </p:nvPicPr>
        <p:blipFill>
          <a:blip r:embed="rId14"/>
          <a:stretch>
            <a:fillRect/>
          </a:stretch>
        </p:blipFill>
        <p:spPr>
          <a:xfrm>
            <a:off x="11228507" y="390974"/>
            <a:ext cx="3424106" cy="4536504"/>
          </a:xfrm>
          <a:prstGeom prst="rect">
            <a:avLst/>
          </a:prstGeom>
          <a:ln w="28575">
            <a:solidFill>
              <a:schemeClr val="tx1"/>
            </a:solidFill>
          </a:ln>
        </p:spPr>
      </p:pic>
    </p:spTree>
    <p:extLst>
      <p:ext uri="{BB962C8B-B14F-4D97-AF65-F5344CB8AC3E}">
        <p14:creationId xmlns:p14="http://schemas.microsoft.com/office/powerpoint/2010/main" val="1131783458"/>
      </p:ext>
    </p:extLst>
  </p:cSld>
  <p:clrMapOvr>
    <a:masterClrMapping/>
  </p:clrMapOvr>
  <mc:AlternateContent xmlns:mc="http://schemas.openxmlformats.org/markup-compatibility/2006" xmlns:p14="http://schemas.microsoft.com/office/powerpoint/2010/main">
    <mc:Choice Requires="p14">
      <p:transition spd="slow" p14:dur="2000" advTm="11303"/>
    </mc:Choice>
    <mc:Fallback xmlns="">
      <p:transition spd="slow" advTm="11303"/>
    </mc:Fallback>
  </mc:AlternateContent>
  <p:extLst mod="1">
    <p:ext uri="{E180D4A7-C9FB-4DFB-919C-405C955672EB}">
      <p14:showEvtLst xmlns:p14="http://schemas.microsoft.com/office/powerpoint/2010/main">
        <p14:playEvt time="2" objId="3"/>
        <p14:stopEvt time="11105" objId="3"/>
      </p14:showEvtLst>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1447800" y="5042743"/>
            <a:ext cx="16230600" cy="2539157"/>
          </a:xfrm>
          <a:prstGeom prst="rect">
            <a:avLst/>
          </a:prstGeom>
        </p:spPr>
        <p:txBody>
          <a:bodyPr wrap="square" lIns="0" tIns="0" rIns="0" bIns="0" rtlCol="0" anchor="t">
            <a:spAutoFit/>
          </a:bodyPr>
          <a:lstStyle/>
          <a:p>
            <a:pPr>
              <a:lnSpc>
                <a:spcPts val="9900"/>
              </a:lnSpc>
            </a:pPr>
            <a:r>
              <a:rPr lang="en-US" sz="9600" b="1" dirty="0"/>
              <a:t>Module Summative Assessment</a:t>
            </a:r>
          </a:p>
          <a:p>
            <a:pPr>
              <a:lnSpc>
                <a:spcPts val="9900"/>
              </a:lnSpc>
            </a:pPr>
            <a:endParaRPr lang="en-US" sz="9000" b="1" dirty="0">
              <a:solidFill>
                <a:srgbClr val="FFFFFF"/>
              </a:solidFill>
              <a:latin typeface="Open Sans Bold"/>
              <a:ea typeface="Open Sans Bold"/>
              <a:cs typeface="Open Sans Bold"/>
              <a:sym typeface="Open Sans Bold"/>
            </a:endParaRPr>
          </a:p>
        </p:txBody>
      </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14779749" y="5470953"/>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5" name="Freeform 5"/>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6" name="Freeform 6"/>
          <p:cNvSpPr/>
          <p:nvPr/>
        </p:nvSpPr>
        <p:spPr>
          <a:xfrm rot="2871165">
            <a:off x="18011879" y="4327246"/>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a:p>
        </p:txBody>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a:p>
        </p:txBody>
      </p:sp>
      <p:sp>
        <p:nvSpPr>
          <p:cNvPr id="8" name="Freeform 8"/>
          <p:cNvSpPr/>
          <p:nvPr/>
        </p:nvSpPr>
        <p:spPr>
          <a:xfrm rot="2871165">
            <a:off x="17548723" y="4045887"/>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9" name="Freeform 9"/>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0" name="Freeform 10"/>
          <p:cNvSpPr/>
          <p:nvPr/>
        </p:nvSpPr>
        <p:spPr>
          <a:xfrm rot="2871165">
            <a:off x="3979860" y="690958"/>
            <a:ext cx="282567" cy="282567"/>
          </a:xfrm>
          <a:custGeom>
            <a:avLst/>
            <a:gdLst/>
            <a:ahLst/>
            <a:cxnLst/>
            <a:rect l="l" t="t" r="r" b="b"/>
            <a:pathLst>
              <a:path w="282567" h="282567">
                <a:moveTo>
                  <a:pt x="0" y="0"/>
                </a:moveTo>
                <a:lnTo>
                  <a:pt x="282566" y="0"/>
                </a:lnTo>
                <a:lnTo>
                  <a:pt x="282566"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1" name="Freeform 11"/>
          <p:cNvSpPr/>
          <p:nvPr/>
        </p:nvSpPr>
        <p:spPr>
          <a:xfrm rot="2871165">
            <a:off x="16493260" y="887417"/>
            <a:ext cx="282567" cy="282567"/>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a:p>
        </p:txBody>
      </p:sp>
      <p:sp>
        <p:nvSpPr>
          <p:cNvPr id="12" name="Freeform 12"/>
          <p:cNvSpPr/>
          <p:nvPr/>
        </p:nvSpPr>
        <p:spPr>
          <a:xfrm rot="2700000">
            <a:off x="13672865" y="849067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3" name="Freeform 13"/>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a:p>
        </p:txBody>
      </p:sp>
      <p:grpSp>
        <p:nvGrpSpPr>
          <p:cNvPr id="16" name="Group 16"/>
          <p:cNvGrpSpPr/>
          <p:nvPr/>
        </p:nvGrpSpPr>
        <p:grpSpPr>
          <a:xfrm>
            <a:off x="16971666" y="5143500"/>
            <a:ext cx="575268" cy="57526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9" name="Group 19"/>
          <p:cNvGrpSpPr/>
          <p:nvPr/>
        </p:nvGrpSpPr>
        <p:grpSpPr>
          <a:xfrm>
            <a:off x="-287634" y="4685056"/>
            <a:ext cx="575268" cy="5752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22" name="TextBox 7">
            <a:extLst>
              <a:ext uri="{FF2B5EF4-FFF2-40B4-BE49-F238E27FC236}">
                <a16:creationId xmlns:a16="http://schemas.microsoft.com/office/drawing/2014/main" id="{E6A83F42-2444-4BBF-AD3E-62AF01F8059F}"/>
              </a:ext>
            </a:extLst>
          </p:cNvPr>
          <p:cNvSpPr txBox="1"/>
          <p:nvPr/>
        </p:nvSpPr>
        <p:spPr>
          <a:xfrm>
            <a:off x="762000" y="240108"/>
            <a:ext cx="18000366" cy="1269578"/>
          </a:xfrm>
          <a:prstGeom prst="rect">
            <a:avLst/>
          </a:prstGeom>
        </p:spPr>
        <p:txBody>
          <a:bodyPr lIns="0" tIns="0" rIns="0" bIns="0" rtlCol="0" anchor="t">
            <a:spAutoFit/>
          </a:bodyPr>
          <a:lstStyle/>
          <a:p>
            <a:pPr algn="ctr">
              <a:lnSpc>
                <a:spcPts val="9900"/>
              </a:lnSpc>
            </a:pPr>
            <a:r>
              <a:rPr lang="en-US" sz="6000" b="1" dirty="0"/>
              <a:t>Some General Considerations</a:t>
            </a:r>
            <a:endParaRPr lang="en-US" sz="6000" b="1" dirty="0">
              <a:latin typeface="Open Sans Bold"/>
              <a:ea typeface="Open Sans Bold"/>
              <a:cs typeface="Open Sans Bold"/>
              <a:sym typeface="Open Sans Bold"/>
            </a:endParaRPr>
          </a:p>
        </p:txBody>
      </p:sp>
      <p:sp>
        <p:nvSpPr>
          <p:cNvPr id="23" name="Oval 22">
            <a:extLst>
              <a:ext uri="{FF2B5EF4-FFF2-40B4-BE49-F238E27FC236}">
                <a16:creationId xmlns:a16="http://schemas.microsoft.com/office/drawing/2014/main" id="{B4742EAB-4127-41CC-91FA-143EE13F7818}"/>
              </a:ext>
            </a:extLst>
          </p:cNvPr>
          <p:cNvSpPr/>
          <p:nvPr/>
        </p:nvSpPr>
        <p:spPr>
          <a:xfrm>
            <a:off x="3028127" y="2433519"/>
            <a:ext cx="5689397" cy="35814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Criterion-referenced Assessment</a:t>
            </a:r>
          </a:p>
        </p:txBody>
      </p:sp>
      <p:sp>
        <p:nvSpPr>
          <p:cNvPr id="24" name="Oval 23">
            <a:extLst>
              <a:ext uri="{FF2B5EF4-FFF2-40B4-BE49-F238E27FC236}">
                <a16:creationId xmlns:a16="http://schemas.microsoft.com/office/drawing/2014/main" id="{892CDD19-4239-4763-9BE2-DE317E56861E}"/>
              </a:ext>
            </a:extLst>
          </p:cNvPr>
          <p:cNvSpPr/>
          <p:nvPr/>
        </p:nvSpPr>
        <p:spPr>
          <a:xfrm>
            <a:off x="7036003" y="6443546"/>
            <a:ext cx="5689397" cy="3581400"/>
          </a:xfrm>
          <a:prstGeom prst="ellipse">
            <a:avLst/>
          </a:prstGeom>
          <a:solidFill>
            <a:srgbClr val="F07B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Principle of Constructive Alignment </a:t>
            </a:r>
          </a:p>
        </p:txBody>
      </p:sp>
      <p:sp>
        <p:nvSpPr>
          <p:cNvPr id="25" name="Oval 24">
            <a:extLst>
              <a:ext uri="{FF2B5EF4-FFF2-40B4-BE49-F238E27FC236}">
                <a16:creationId xmlns:a16="http://schemas.microsoft.com/office/drawing/2014/main" id="{92DB239F-9581-4F46-8E0F-9E6CA44802F5}"/>
              </a:ext>
            </a:extLst>
          </p:cNvPr>
          <p:cNvSpPr/>
          <p:nvPr/>
        </p:nvSpPr>
        <p:spPr>
          <a:xfrm>
            <a:off x="10437767" y="1823090"/>
            <a:ext cx="5844880" cy="3581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Universal Design for Learning (UDL)</a:t>
            </a:r>
            <a:endParaRPr lang="en-IE" sz="4000" dirty="0"/>
          </a:p>
        </p:txBody>
      </p:sp>
    </p:spTree>
    <p:extLst>
      <p:ext uri="{BB962C8B-B14F-4D97-AF65-F5344CB8AC3E}">
        <p14:creationId xmlns:p14="http://schemas.microsoft.com/office/powerpoint/2010/main" val="197781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14779749" y="5470953"/>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5" name="Freeform 5"/>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6" name="Freeform 6"/>
          <p:cNvSpPr/>
          <p:nvPr/>
        </p:nvSpPr>
        <p:spPr>
          <a:xfrm rot="2871165">
            <a:off x="18011879" y="4327246"/>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a:p>
        </p:txBody>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a:p>
        </p:txBody>
      </p:sp>
      <p:sp>
        <p:nvSpPr>
          <p:cNvPr id="8" name="Freeform 8"/>
          <p:cNvSpPr/>
          <p:nvPr/>
        </p:nvSpPr>
        <p:spPr>
          <a:xfrm rot="2871165">
            <a:off x="17548723" y="4045887"/>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9" name="Freeform 9"/>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0" name="Freeform 10"/>
          <p:cNvSpPr/>
          <p:nvPr/>
        </p:nvSpPr>
        <p:spPr>
          <a:xfrm rot="2871165">
            <a:off x="3979860" y="690958"/>
            <a:ext cx="282567" cy="282567"/>
          </a:xfrm>
          <a:custGeom>
            <a:avLst/>
            <a:gdLst/>
            <a:ahLst/>
            <a:cxnLst/>
            <a:rect l="l" t="t" r="r" b="b"/>
            <a:pathLst>
              <a:path w="282567" h="282567">
                <a:moveTo>
                  <a:pt x="0" y="0"/>
                </a:moveTo>
                <a:lnTo>
                  <a:pt x="282566" y="0"/>
                </a:lnTo>
                <a:lnTo>
                  <a:pt x="282566"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1" name="Freeform 11"/>
          <p:cNvSpPr/>
          <p:nvPr/>
        </p:nvSpPr>
        <p:spPr>
          <a:xfrm rot="2871165">
            <a:off x="16493260" y="887417"/>
            <a:ext cx="282567" cy="282567"/>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a:p>
        </p:txBody>
      </p:sp>
      <p:sp>
        <p:nvSpPr>
          <p:cNvPr id="12" name="Freeform 12"/>
          <p:cNvSpPr/>
          <p:nvPr/>
        </p:nvSpPr>
        <p:spPr>
          <a:xfrm rot="2700000">
            <a:off x="13672865" y="849067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3" name="Freeform 13"/>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E"/>
          </a:p>
        </p:txBody>
      </p:sp>
      <p:grpSp>
        <p:nvGrpSpPr>
          <p:cNvPr id="16" name="Group 16"/>
          <p:cNvGrpSpPr/>
          <p:nvPr/>
        </p:nvGrpSpPr>
        <p:grpSpPr>
          <a:xfrm>
            <a:off x="16971666" y="5143500"/>
            <a:ext cx="575268" cy="57526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18" name="TextBox 18"/>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333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287634" y="4685056"/>
            <a:ext cx="575268" cy="5752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21" name="TextBox 21"/>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333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Title 1">
            <a:extLst>
              <a:ext uri="{FF2B5EF4-FFF2-40B4-BE49-F238E27FC236}">
                <a16:creationId xmlns:a16="http://schemas.microsoft.com/office/drawing/2014/main" id="{86FD8999-E9A0-4129-B0DC-78C41109D9F4}"/>
              </a:ext>
            </a:extLst>
          </p:cNvPr>
          <p:cNvSpPr txBox="1">
            <a:spLocks/>
          </p:cNvSpPr>
          <p:nvPr/>
        </p:nvSpPr>
        <p:spPr>
          <a:xfrm>
            <a:off x="2771292" y="418356"/>
            <a:ext cx="14907108" cy="129614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300" b="1" dirty="0">
                <a:latin typeface="+mn-lt"/>
              </a:rPr>
              <a:t>Criterion-referenced Assessment</a:t>
            </a:r>
            <a:endParaRPr lang="en-IE" sz="6300" b="1" dirty="0">
              <a:latin typeface="+mn-lt"/>
            </a:endParaRPr>
          </a:p>
        </p:txBody>
      </p:sp>
      <p:sp>
        <p:nvSpPr>
          <p:cNvPr id="23" name="Content Placeholder 2">
            <a:extLst>
              <a:ext uri="{FF2B5EF4-FFF2-40B4-BE49-F238E27FC236}">
                <a16:creationId xmlns:a16="http://schemas.microsoft.com/office/drawing/2014/main" id="{A033DC6F-5337-4B64-8835-06AD1C94614B}"/>
              </a:ext>
            </a:extLst>
          </p:cNvPr>
          <p:cNvSpPr txBox="1">
            <a:spLocks/>
          </p:cNvSpPr>
          <p:nvPr/>
        </p:nvSpPr>
        <p:spPr>
          <a:xfrm>
            <a:off x="2514600" y="1722700"/>
            <a:ext cx="11615343" cy="8373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0">
              <a:buFont typeface="Arial" pitchFamily="34" charset="0"/>
              <a:buNone/>
            </a:pPr>
            <a:r>
              <a:rPr lang="en-US" sz="4200" dirty="0"/>
              <a:t>Summative assessment for QQI awards is criterion-referenced</a:t>
            </a:r>
          </a:p>
          <a:p>
            <a:pPr marL="617220" lvl="1" indent="0">
              <a:buFont typeface="Arial" pitchFamily="34" charset="0"/>
              <a:buNone/>
            </a:pPr>
            <a:r>
              <a:rPr lang="en-US" sz="3900" dirty="0"/>
              <a:t>Learners are assessed and the assessment judgment is made based on whether the learner has reached the required national standards of knowledge, skill and competence for the award.</a:t>
            </a:r>
            <a:endParaRPr lang="en-US" dirty="0"/>
          </a:p>
          <a:p>
            <a:pPr marL="171450" indent="0">
              <a:buFont typeface="Arial" pitchFamily="34" charset="0"/>
              <a:buNone/>
            </a:pPr>
            <a:r>
              <a:rPr lang="en-US" sz="2700" i="1" dirty="0"/>
              <a:t>QQI Quality Assuring Assessment Guidelines for Providers, V2 revised 2018, pg. 5</a:t>
            </a:r>
          </a:p>
          <a:p>
            <a:endParaRPr lang="en-US" dirty="0"/>
          </a:p>
          <a:p>
            <a:r>
              <a:rPr lang="en-US" sz="3600" dirty="0"/>
              <a:t>Criterion-referenced assessments measure performance against a fixed set of criteria or learning standards. (They don’t compare the relative performance of learners)</a:t>
            </a:r>
          </a:p>
          <a:p>
            <a:r>
              <a:rPr lang="en-US" sz="3600" dirty="0"/>
              <a:t>The assessments apply the same learning standards to all learners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333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6194805" y="4152080"/>
            <a:ext cx="5898390" cy="515747"/>
          </a:xfrm>
          <a:prstGeom prst="rect">
            <a:avLst/>
          </a:prstGeom>
        </p:spPr>
        <p:txBody>
          <a:bodyPr lIns="0" tIns="0" rIns="0" bIns="0" rtlCol="0" anchor="t">
            <a:spAutoFit/>
          </a:bodyPr>
          <a:lstStyle/>
          <a:p>
            <a:pPr marL="0" marR="0" lvl="0" indent="0" algn="ctr" defTabSz="914400" rtl="0" eaLnBrk="1" fontAlgn="auto" latinLnBrk="0" hangingPunct="1">
              <a:lnSpc>
                <a:spcPts val="4308"/>
              </a:lnSpc>
              <a:spcBef>
                <a:spcPct val="0"/>
              </a:spcBef>
              <a:spcAft>
                <a:spcPts val="0"/>
              </a:spcAft>
              <a:buClrTx/>
              <a:buSzTx/>
              <a:buFontTx/>
              <a:buNone/>
              <a:tabLst/>
              <a:defRPr/>
            </a:pPr>
            <a:r>
              <a:rPr kumimoji="0" lang="en-US" sz="3099" b="0" i="0" u="none" strike="noStrike" kern="1200" cap="none" spc="0" normalizeH="0" baseline="0" noProof="0">
                <a:ln>
                  <a:noFill/>
                </a:ln>
                <a:solidFill>
                  <a:srgbClr val="FFFFFF"/>
                </a:solidFill>
                <a:effectLst/>
                <a:uLnTx/>
                <a:uFillTx/>
                <a:latin typeface="Open Sans"/>
                <a:ea typeface="Open Sans"/>
                <a:cs typeface="Open Sans"/>
                <a:sym typeface="Open Sans"/>
              </a:rPr>
              <a:t>Text </a:t>
            </a:r>
          </a:p>
        </p:txBody>
      </p:sp>
      <p:sp>
        <p:nvSpPr>
          <p:cNvPr id="10" name="Title 1">
            <a:extLst>
              <a:ext uri="{FF2B5EF4-FFF2-40B4-BE49-F238E27FC236}">
                <a16:creationId xmlns:a16="http://schemas.microsoft.com/office/drawing/2014/main" id="{3F8A822D-7368-4DDE-921F-F6A8AFD1FC64}"/>
              </a:ext>
            </a:extLst>
          </p:cNvPr>
          <p:cNvSpPr txBox="1">
            <a:spLocks/>
          </p:cNvSpPr>
          <p:nvPr/>
        </p:nvSpPr>
        <p:spPr>
          <a:xfrm>
            <a:off x="1676400" y="119514"/>
            <a:ext cx="13411200" cy="2025064"/>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E" sz="6700" b="1" dirty="0">
                <a:latin typeface="+mn-lt"/>
              </a:rPr>
              <a:t>Supporting the Principles of UDL</a:t>
            </a:r>
            <a:br>
              <a:rPr lang="en-IE" b="1" dirty="0">
                <a:latin typeface="+mn-lt"/>
              </a:rPr>
            </a:br>
            <a:r>
              <a:rPr lang="en-IE" sz="3600" b="1" dirty="0">
                <a:latin typeface="+mn-lt"/>
              </a:rPr>
              <a:t>… when designing the teaching, learning and assessment strategies</a:t>
            </a:r>
          </a:p>
        </p:txBody>
      </p:sp>
      <p:sp>
        <p:nvSpPr>
          <p:cNvPr id="11" name="Content Placeholder 2">
            <a:extLst>
              <a:ext uri="{FF2B5EF4-FFF2-40B4-BE49-F238E27FC236}">
                <a16:creationId xmlns:a16="http://schemas.microsoft.com/office/drawing/2014/main" id="{566AF7FF-A184-4129-BC8F-E6BB9EEF5172}"/>
              </a:ext>
            </a:extLst>
          </p:cNvPr>
          <p:cNvSpPr txBox="1">
            <a:spLocks/>
          </p:cNvSpPr>
          <p:nvPr/>
        </p:nvSpPr>
        <p:spPr>
          <a:xfrm>
            <a:off x="12160756" y="2144578"/>
            <a:ext cx="5615034" cy="8142422"/>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571500"/>
            <a:r>
              <a:rPr lang="en-US" sz="3900" dirty="0"/>
              <a:t>Find new ways to motivate  and engage learners </a:t>
            </a:r>
          </a:p>
          <a:p>
            <a:pPr marL="742950" indent="-571500"/>
            <a:r>
              <a:rPr lang="en-US" sz="3900" dirty="0"/>
              <a:t>Present information in a variety of ways</a:t>
            </a:r>
          </a:p>
          <a:p>
            <a:pPr marL="742950" indent="-571500"/>
            <a:r>
              <a:rPr lang="en-US" sz="3900" dirty="0"/>
              <a:t>Tap into learners’ interests</a:t>
            </a:r>
          </a:p>
          <a:p>
            <a:pPr marL="742950" indent="-571500"/>
            <a:r>
              <a:rPr lang="en-US" sz="3900" dirty="0"/>
              <a:t>Offer appropriate challenges</a:t>
            </a:r>
          </a:p>
          <a:p>
            <a:pPr marL="742950" indent="-571500"/>
            <a:r>
              <a:rPr lang="en-US" sz="3900" dirty="0"/>
              <a:t>Allow learners to share new knowledge back in a variety of ways, </a:t>
            </a:r>
          </a:p>
          <a:p>
            <a:pPr marL="171450" indent="0">
              <a:buNone/>
            </a:pPr>
            <a:r>
              <a:rPr lang="en-US" sz="3900" dirty="0"/>
              <a:t>For example, for summative assessment:</a:t>
            </a:r>
          </a:p>
          <a:p>
            <a:pPr lvl="2">
              <a:buFont typeface="Wingdings" panose="05000000000000000000" pitchFamily="2" charset="2"/>
              <a:buChar char="Ø"/>
            </a:pPr>
            <a:r>
              <a:rPr lang="en-US" sz="3500" dirty="0"/>
              <a:t>See learners as partners in the assessment process </a:t>
            </a:r>
          </a:p>
          <a:p>
            <a:pPr lvl="2">
              <a:buFont typeface="Wingdings" panose="05000000000000000000" pitchFamily="2" charset="2"/>
              <a:buChar char="Ø"/>
            </a:pPr>
            <a:r>
              <a:rPr lang="en-US" sz="3500" dirty="0"/>
              <a:t>Provide choice – e.g. format of evidence</a:t>
            </a:r>
          </a:p>
          <a:p>
            <a:pPr lvl="2">
              <a:buFont typeface="Wingdings" panose="05000000000000000000" pitchFamily="2" charset="2"/>
              <a:buChar char="Ø"/>
            </a:pPr>
            <a:r>
              <a:rPr lang="en-US" sz="3500" dirty="0"/>
              <a:t>Consider inclusive and flexible options</a:t>
            </a:r>
          </a:p>
        </p:txBody>
      </p:sp>
      <p:pic>
        <p:nvPicPr>
          <p:cNvPr id="7" name="Picture 6"/>
          <p:cNvPicPr>
            <a:picLocks noChangeAspect="1"/>
          </p:cNvPicPr>
          <p:nvPr/>
        </p:nvPicPr>
        <p:blipFill>
          <a:blip r:embed="rId6"/>
          <a:stretch>
            <a:fillRect/>
          </a:stretch>
        </p:blipFill>
        <p:spPr>
          <a:xfrm>
            <a:off x="76200" y="2400300"/>
            <a:ext cx="12084556" cy="6400800"/>
          </a:xfrm>
          <a:prstGeom prst="rect">
            <a:avLst/>
          </a:prstGeom>
        </p:spPr>
      </p:pic>
      <p:sp>
        <p:nvSpPr>
          <p:cNvPr id="8" name="Rectangle 7"/>
          <p:cNvSpPr/>
          <p:nvPr/>
        </p:nvSpPr>
        <p:spPr>
          <a:xfrm>
            <a:off x="838200" y="9182100"/>
            <a:ext cx="5029200" cy="461665"/>
          </a:xfrm>
          <a:prstGeom prst="rect">
            <a:avLst/>
          </a:prstGeom>
        </p:spPr>
        <p:txBody>
          <a:bodyPr wrap="square">
            <a:spAutoFit/>
          </a:bodyPr>
          <a:lstStyle/>
          <a:p>
            <a:r>
              <a:rPr lang="en-IE" sz="2400" dirty="0">
                <a:hlinkClick r:id="rId7"/>
              </a:rPr>
              <a:t>https://www.ahead.ie/udl-framework</a:t>
            </a:r>
            <a:r>
              <a:rPr lang="en-IE" sz="2400" dirty="0"/>
              <a:t> </a:t>
            </a:r>
          </a:p>
        </p:txBody>
      </p:sp>
    </p:spTree>
    <p:extLst>
      <p:ext uri="{BB962C8B-B14F-4D97-AF65-F5344CB8AC3E}">
        <p14:creationId xmlns:p14="http://schemas.microsoft.com/office/powerpoint/2010/main" val="35306066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sp>
        <p:nvSpPr>
          <p:cNvPr id="10" name="Title 1">
            <a:extLst>
              <a:ext uri="{FF2B5EF4-FFF2-40B4-BE49-F238E27FC236}">
                <a16:creationId xmlns:a16="http://schemas.microsoft.com/office/drawing/2014/main" id="{269843D9-DC9B-463C-8F0D-8F1C22A32ACD}"/>
              </a:ext>
            </a:extLst>
          </p:cNvPr>
          <p:cNvSpPr txBox="1">
            <a:spLocks/>
          </p:cNvSpPr>
          <p:nvPr/>
        </p:nvSpPr>
        <p:spPr>
          <a:xfrm>
            <a:off x="2286001" y="495300"/>
            <a:ext cx="15516848" cy="1371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700" b="1" dirty="0"/>
              <a:t>Principle of Constructive Alignment</a:t>
            </a:r>
            <a:r>
              <a:rPr lang="en-US" sz="6000" b="1" dirty="0"/>
              <a:t> </a:t>
            </a:r>
            <a:r>
              <a:rPr lang="en-US" sz="2700" b="1" dirty="0">
                <a:latin typeface="Roboto"/>
              </a:rPr>
              <a:t>(John Biggs, 2003)</a:t>
            </a:r>
            <a:endParaRPr lang="en-IE" sz="2700" b="1" dirty="0">
              <a:latin typeface="Roboto"/>
            </a:endParaRPr>
          </a:p>
        </p:txBody>
      </p:sp>
      <p:sp>
        <p:nvSpPr>
          <p:cNvPr id="11" name="Content Placeholder 2">
            <a:extLst>
              <a:ext uri="{FF2B5EF4-FFF2-40B4-BE49-F238E27FC236}">
                <a16:creationId xmlns:a16="http://schemas.microsoft.com/office/drawing/2014/main" id="{DF024782-7C36-4812-A1EB-B8EBDF57C7E1}"/>
              </a:ext>
            </a:extLst>
          </p:cNvPr>
          <p:cNvSpPr txBox="1">
            <a:spLocks/>
          </p:cNvSpPr>
          <p:nvPr/>
        </p:nvSpPr>
        <p:spPr>
          <a:xfrm>
            <a:off x="3276600" y="2019300"/>
            <a:ext cx="8706321" cy="78530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400" dirty="0"/>
              <a:t>Start with the outcomes we intend learners to learn (MIMLOs), and align teaching/learning activities and assessment to those outcomes </a:t>
            </a:r>
          </a:p>
          <a:p>
            <a:r>
              <a:rPr lang="en-US" sz="4400" dirty="0"/>
              <a:t>Provides coherence between assessment, teaching strategies and intended learning outcomes </a:t>
            </a:r>
          </a:p>
          <a:p>
            <a:r>
              <a:rPr lang="en-US" sz="4400" dirty="0"/>
              <a:t>Summative assessment is about how well learners achieve the intended learning outcomes.</a:t>
            </a:r>
            <a:endParaRPr lang="en-IE" sz="4400" dirty="0"/>
          </a:p>
        </p:txBody>
      </p:sp>
      <p:pic>
        <p:nvPicPr>
          <p:cNvPr id="12" name="Picture 11">
            <a:extLst>
              <a:ext uri="{FF2B5EF4-FFF2-40B4-BE49-F238E27FC236}">
                <a16:creationId xmlns:a16="http://schemas.microsoft.com/office/drawing/2014/main" id="{41751B3F-A390-4AD3-98DE-4FE322CFA1F4}"/>
              </a:ext>
            </a:extLst>
          </p:cNvPr>
          <p:cNvPicPr>
            <a:picLocks noChangeAspect="1"/>
          </p:cNvPicPr>
          <p:nvPr/>
        </p:nvPicPr>
        <p:blipFill>
          <a:blip r:embed="rId6"/>
          <a:stretch>
            <a:fillRect/>
          </a:stretch>
        </p:blipFill>
        <p:spPr>
          <a:xfrm>
            <a:off x="11982922" y="2933700"/>
            <a:ext cx="5819927" cy="5715336"/>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5504" y="9574708"/>
            <a:ext cx="11665296" cy="674192"/>
          </a:xfrm>
        </p:spPr>
        <p:txBody>
          <a:bodyPr>
            <a:noAutofit/>
          </a:bodyPr>
          <a:lstStyle/>
          <a:p>
            <a:r>
              <a:rPr lang="en-IE" sz="2100" dirty="0">
                <a:hlinkClick r:id="rId2"/>
              </a:rPr>
              <a:t>http://www.ucdoer.ie/index.php/Using_Biggs'_Model_of_Constructive_Alignment_in_Curriculum_Design/Introduction</a:t>
            </a:r>
            <a:r>
              <a:rPr lang="en-IE" sz="2100" dirty="0"/>
              <a:t> </a:t>
            </a:r>
          </a:p>
        </p:txBody>
      </p:sp>
      <p:pic>
        <p:nvPicPr>
          <p:cNvPr id="4" name="Content Placeholder 3"/>
          <p:cNvPicPr>
            <a:picLocks noGrp="1" noChangeAspect="1"/>
          </p:cNvPicPr>
          <p:nvPr>
            <p:ph idx="1"/>
          </p:nvPr>
        </p:nvPicPr>
        <p:blipFill rotWithShape="1">
          <a:blip r:embed="rId3"/>
          <a:srcRect t="4525"/>
          <a:stretch/>
        </p:blipFill>
        <p:spPr>
          <a:xfrm>
            <a:off x="4953000" y="0"/>
            <a:ext cx="13030200" cy="9571992"/>
          </a:xfrm>
          <a:prstGeom prst="rect">
            <a:avLst/>
          </a:prstGeom>
        </p:spPr>
      </p:pic>
      <p:sp>
        <p:nvSpPr>
          <p:cNvPr id="6" name="Title 1"/>
          <p:cNvSpPr txBox="1">
            <a:spLocks/>
          </p:cNvSpPr>
          <p:nvPr/>
        </p:nvSpPr>
        <p:spPr>
          <a:xfrm>
            <a:off x="304800" y="253380"/>
            <a:ext cx="5410200" cy="9462120"/>
          </a:xfrm>
          <a:prstGeom prst="rect">
            <a:avLst/>
          </a:prstGeom>
        </p:spPr>
        <p:txBody>
          <a:bodyPr vert="horz" lIns="137160" tIns="68580" rIns="137160" bIns="6858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6000" b="1" dirty="0"/>
              <a:t>A model </a:t>
            </a:r>
          </a:p>
          <a:p>
            <a:pPr algn="ctr"/>
            <a:r>
              <a:rPr lang="en-US" sz="6000" b="1" dirty="0"/>
              <a:t>of </a:t>
            </a:r>
          </a:p>
          <a:p>
            <a:pPr algn="ctr"/>
            <a:r>
              <a:rPr lang="en-US" sz="6000" b="1" dirty="0"/>
              <a:t>aligned curriculum</a:t>
            </a:r>
            <a:endParaRPr lang="en-IE" sz="6000" b="1" dirty="0">
              <a:latin typeface="Roboto"/>
            </a:endParaRPr>
          </a:p>
        </p:txBody>
      </p:sp>
    </p:spTree>
    <p:extLst>
      <p:ext uri="{BB962C8B-B14F-4D97-AF65-F5344CB8AC3E}">
        <p14:creationId xmlns:p14="http://schemas.microsoft.com/office/powerpoint/2010/main" val="16799533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sp>
        <p:nvSpPr>
          <p:cNvPr id="10" name="Title 1">
            <a:extLst>
              <a:ext uri="{FF2B5EF4-FFF2-40B4-BE49-F238E27FC236}">
                <a16:creationId xmlns:a16="http://schemas.microsoft.com/office/drawing/2014/main" id="{93C5E9DA-D576-433C-B472-2F4984974D6C}"/>
              </a:ext>
            </a:extLst>
          </p:cNvPr>
          <p:cNvSpPr txBox="1">
            <a:spLocks/>
          </p:cNvSpPr>
          <p:nvPr/>
        </p:nvSpPr>
        <p:spPr>
          <a:xfrm>
            <a:off x="1676400" y="1"/>
            <a:ext cx="15639075" cy="119661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000" b="1" dirty="0">
                <a:solidFill>
                  <a:srgbClr val="1F497D"/>
                </a:solidFill>
                <a:latin typeface="Calibri"/>
              </a:rPr>
              <a:t>Selecting Assessment Techniques</a:t>
            </a:r>
          </a:p>
          <a:p>
            <a:r>
              <a:rPr lang="en-GB" sz="6000" b="1" dirty="0">
                <a:solidFill>
                  <a:srgbClr val="1F497D"/>
                </a:solidFill>
                <a:latin typeface="Calibri"/>
              </a:rPr>
              <a:t>Some considerations </a:t>
            </a:r>
            <a:endParaRPr lang="en-IE" sz="6000" b="1" spc="-150" dirty="0">
              <a:solidFill>
                <a:schemeClr val="tx2"/>
              </a:solidFill>
            </a:endParaRPr>
          </a:p>
        </p:txBody>
      </p:sp>
      <p:sp>
        <p:nvSpPr>
          <p:cNvPr id="11" name="Speech Bubble: Oval 10">
            <a:extLst>
              <a:ext uri="{FF2B5EF4-FFF2-40B4-BE49-F238E27FC236}">
                <a16:creationId xmlns:a16="http://schemas.microsoft.com/office/drawing/2014/main" id="{F242468B-F228-4E9E-9230-CBD8C5B033A3}"/>
              </a:ext>
            </a:extLst>
          </p:cNvPr>
          <p:cNvSpPr/>
          <p:nvPr/>
        </p:nvSpPr>
        <p:spPr>
          <a:xfrm>
            <a:off x="1219200" y="876300"/>
            <a:ext cx="5027715" cy="3078988"/>
          </a:xfrm>
          <a:prstGeom prst="wedgeEllipse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3200" b="1" dirty="0">
                <a:solidFill>
                  <a:prstClr val="white"/>
                </a:solidFill>
              </a:rPr>
              <a:t>What assessment technique/s? </a:t>
            </a:r>
            <a:r>
              <a:rPr lang="en-GB" sz="3200" b="1" dirty="0">
                <a:solidFill>
                  <a:prstClr val="white"/>
                </a:solidFill>
              </a:rPr>
              <a:t>How many?</a:t>
            </a:r>
          </a:p>
          <a:p>
            <a:pPr algn="ctr" defTabSz="1028700">
              <a:defRPr/>
            </a:pPr>
            <a:r>
              <a:rPr lang="en-GB" sz="3200" b="1" dirty="0">
                <a:solidFill>
                  <a:prstClr val="white"/>
                </a:solidFill>
              </a:rPr>
              <a:t>What weightings?</a:t>
            </a:r>
          </a:p>
        </p:txBody>
      </p:sp>
      <p:sp>
        <p:nvSpPr>
          <p:cNvPr id="12" name="Speech Bubble: Oval 11">
            <a:extLst>
              <a:ext uri="{FF2B5EF4-FFF2-40B4-BE49-F238E27FC236}">
                <a16:creationId xmlns:a16="http://schemas.microsoft.com/office/drawing/2014/main" id="{EE463E04-4168-407F-A806-263087198E4D}"/>
              </a:ext>
            </a:extLst>
          </p:cNvPr>
          <p:cNvSpPr/>
          <p:nvPr/>
        </p:nvSpPr>
        <p:spPr>
          <a:xfrm>
            <a:off x="12776995" y="876300"/>
            <a:ext cx="4977605" cy="2758629"/>
          </a:xfrm>
          <a:prstGeom prst="wedgeEllipseCallou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r>
              <a:rPr lang="en-US" sz="3200" b="1" dirty="0">
                <a:solidFill>
                  <a:prstClr val="white"/>
                </a:solidFill>
              </a:rPr>
              <a:t>Reflective of the requirements of the MIMLOs</a:t>
            </a:r>
          </a:p>
        </p:txBody>
      </p:sp>
      <p:sp>
        <p:nvSpPr>
          <p:cNvPr id="13" name="Speech Bubble: Oval 12">
            <a:extLst>
              <a:ext uri="{FF2B5EF4-FFF2-40B4-BE49-F238E27FC236}">
                <a16:creationId xmlns:a16="http://schemas.microsoft.com/office/drawing/2014/main" id="{800D82BC-FA28-46EB-844C-A7EB787C74F0}"/>
              </a:ext>
            </a:extLst>
          </p:cNvPr>
          <p:cNvSpPr/>
          <p:nvPr/>
        </p:nvSpPr>
        <p:spPr>
          <a:xfrm>
            <a:off x="11963201" y="6896100"/>
            <a:ext cx="6172399" cy="3178554"/>
          </a:xfrm>
          <a:prstGeom prst="wedgeEllipse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3200" b="1" dirty="0">
                <a:solidFill>
                  <a:prstClr val="white"/>
                </a:solidFill>
              </a:rPr>
              <a:t>Will the selection allow learners demonstrate achievement of ALL MIMLOs?</a:t>
            </a:r>
          </a:p>
        </p:txBody>
      </p:sp>
      <p:sp>
        <p:nvSpPr>
          <p:cNvPr id="14" name="Speech Bubble: Oval 13">
            <a:extLst>
              <a:ext uri="{FF2B5EF4-FFF2-40B4-BE49-F238E27FC236}">
                <a16:creationId xmlns:a16="http://schemas.microsoft.com/office/drawing/2014/main" id="{A607AF5D-81BF-4CFB-B860-ED99D1595153}"/>
              </a:ext>
            </a:extLst>
          </p:cNvPr>
          <p:cNvSpPr/>
          <p:nvPr/>
        </p:nvSpPr>
        <p:spPr>
          <a:xfrm>
            <a:off x="1676400" y="4152900"/>
            <a:ext cx="4560667" cy="2268582"/>
          </a:xfrm>
          <a:prstGeom prst="wedgeEllipse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3200" b="1" dirty="0">
                <a:solidFill>
                  <a:prstClr val="white"/>
                </a:solidFill>
              </a:rPr>
              <a:t>Appropriate for the NFQ level</a:t>
            </a:r>
          </a:p>
        </p:txBody>
      </p:sp>
      <p:sp>
        <p:nvSpPr>
          <p:cNvPr id="15" name="Speech Bubble: Oval 14">
            <a:extLst>
              <a:ext uri="{FF2B5EF4-FFF2-40B4-BE49-F238E27FC236}">
                <a16:creationId xmlns:a16="http://schemas.microsoft.com/office/drawing/2014/main" id="{E7D0745A-807A-4A53-8556-F2096A57225D}"/>
              </a:ext>
            </a:extLst>
          </p:cNvPr>
          <p:cNvSpPr/>
          <p:nvPr/>
        </p:nvSpPr>
        <p:spPr>
          <a:xfrm>
            <a:off x="12396194" y="3921639"/>
            <a:ext cx="4919282" cy="2669661"/>
          </a:xfrm>
          <a:prstGeom prst="wedgeEllipseCallou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r>
              <a:rPr lang="en-US" sz="3200" b="1" dirty="0">
                <a:solidFill>
                  <a:prstClr val="white"/>
                </a:solidFill>
              </a:rPr>
              <a:t>Is it fair?</a:t>
            </a:r>
          </a:p>
          <a:p>
            <a:pPr algn="ctr" defTabSz="1028700"/>
            <a:r>
              <a:rPr lang="en-US" sz="3200" b="1" dirty="0">
                <a:solidFill>
                  <a:prstClr val="white"/>
                </a:solidFill>
              </a:rPr>
              <a:t>Will it consider all learners’ needs and characteristics?</a:t>
            </a:r>
          </a:p>
        </p:txBody>
      </p:sp>
      <p:sp>
        <p:nvSpPr>
          <p:cNvPr id="16" name="Speech Bubble: Oval 15">
            <a:extLst>
              <a:ext uri="{FF2B5EF4-FFF2-40B4-BE49-F238E27FC236}">
                <a16:creationId xmlns:a16="http://schemas.microsoft.com/office/drawing/2014/main" id="{04150A3A-60BE-466A-BBCA-0A1B1D414C46}"/>
              </a:ext>
            </a:extLst>
          </p:cNvPr>
          <p:cNvSpPr/>
          <p:nvPr/>
        </p:nvSpPr>
        <p:spPr>
          <a:xfrm>
            <a:off x="6934200" y="1995155"/>
            <a:ext cx="4807208" cy="2691145"/>
          </a:xfrm>
          <a:prstGeom prst="wedgeEllipse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r>
              <a:rPr lang="en-US" sz="3200" b="1" dirty="0">
                <a:solidFill>
                  <a:prstClr val="white"/>
                </a:solidFill>
              </a:rPr>
              <a:t>What is the rationale for the choice/s</a:t>
            </a:r>
          </a:p>
        </p:txBody>
      </p:sp>
      <p:sp>
        <p:nvSpPr>
          <p:cNvPr id="17" name="Speech Bubble: Oval 16">
            <a:extLst>
              <a:ext uri="{FF2B5EF4-FFF2-40B4-BE49-F238E27FC236}">
                <a16:creationId xmlns:a16="http://schemas.microsoft.com/office/drawing/2014/main" id="{C1F7910C-0E79-43B1-B6ED-66D05715383B}"/>
              </a:ext>
            </a:extLst>
          </p:cNvPr>
          <p:cNvSpPr/>
          <p:nvPr/>
        </p:nvSpPr>
        <p:spPr>
          <a:xfrm>
            <a:off x="152400" y="6753142"/>
            <a:ext cx="6589440" cy="3267158"/>
          </a:xfrm>
          <a:prstGeom prst="wedgeEllipse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r>
              <a:rPr lang="en-US" sz="3200" b="1" dirty="0">
                <a:solidFill>
                  <a:prstClr val="white"/>
                </a:solidFill>
              </a:rPr>
              <a:t>Is it authentic?</a:t>
            </a:r>
          </a:p>
          <a:p>
            <a:pPr algn="ctr" defTabSz="1028700"/>
            <a:r>
              <a:rPr lang="en-US" sz="3200" b="1" dirty="0">
                <a:solidFill>
                  <a:prstClr val="white"/>
                </a:solidFill>
              </a:rPr>
              <a:t>Will it provide for relevant, meaningful, task-based activities, related to the real world?</a:t>
            </a:r>
          </a:p>
        </p:txBody>
      </p:sp>
      <p:sp>
        <p:nvSpPr>
          <p:cNvPr id="18" name="Speech Bubble: Oval 10">
            <a:extLst>
              <a:ext uri="{FF2B5EF4-FFF2-40B4-BE49-F238E27FC236}">
                <a16:creationId xmlns:a16="http://schemas.microsoft.com/office/drawing/2014/main" id="{257111CA-E94D-4DB4-8374-7742AC1200F8}"/>
              </a:ext>
            </a:extLst>
          </p:cNvPr>
          <p:cNvSpPr/>
          <p:nvPr/>
        </p:nvSpPr>
        <p:spPr>
          <a:xfrm>
            <a:off x="6638966" y="5060970"/>
            <a:ext cx="5433191" cy="3435330"/>
          </a:xfrm>
          <a:prstGeom prst="wedgeEllipseCallou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r>
              <a:rPr lang="en-US" sz="3200" b="1" dirty="0">
                <a:solidFill>
                  <a:prstClr val="white"/>
                </a:solidFill>
              </a:rPr>
              <a:t>Is it valid?</a:t>
            </a:r>
          </a:p>
          <a:p>
            <a:pPr algn="ctr" defTabSz="1028700"/>
            <a:r>
              <a:rPr lang="en-US" sz="3200" b="1" dirty="0">
                <a:solidFill>
                  <a:prstClr val="white"/>
                </a:solidFill>
              </a:rPr>
              <a:t>Will it measure what it is supposed to measure?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700000">
            <a:off x="14779749" y="5470953"/>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871165">
            <a:off x="18011879" y="4327246"/>
            <a:ext cx="1024805" cy="1024805"/>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rot="2871165">
            <a:off x="17548723" y="4045887"/>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2871165">
            <a:off x="3979860" y="690958"/>
            <a:ext cx="282567" cy="282567"/>
          </a:xfrm>
          <a:custGeom>
            <a:avLst/>
            <a:gdLst/>
            <a:ahLst/>
            <a:cxnLst/>
            <a:rect l="l" t="t" r="r" b="b"/>
            <a:pathLst>
              <a:path w="282567" h="282567">
                <a:moveTo>
                  <a:pt x="0" y="0"/>
                </a:moveTo>
                <a:lnTo>
                  <a:pt x="282566" y="0"/>
                </a:lnTo>
                <a:lnTo>
                  <a:pt x="282566" y="282567"/>
                </a:lnTo>
                <a:lnTo>
                  <a:pt x="0" y="282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2871165">
            <a:off x="16493260" y="887417"/>
            <a:ext cx="282567" cy="282567"/>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rot="2700000">
            <a:off x="13672865" y="849067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TextBox 14"/>
          <p:cNvSpPr txBox="1"/>
          <p:nvPr/>
        </p:nvSpPr>
        <p:spPr>
          <a:xfrm>
            <a:off x="1690645" y="4972690"/>
            <a:ext cx="12912515" cy="2420406"/>
          </a:xfrm>
          <a:prstGeom prst="rect">
            <a:avLst/>
          </a:prstGeom>
        </p:spPr>
        <p:txBody>
          <a:bodyPr lIns="0" tIns="0" rIns="0" bIns="0" rtlCol="0" anchor="t">
            <a:spAutoFit/>
          </a:bodyPr>
          <a:lstStyle/>
          <a:p>
            <a:pPr algn="ctr">
              <a:lnSpc>
                <a:spcPts val="9900"/>
              </a:lnSpc>
            </a:pPr>
            <a:r>
              <a:rPr lang="en-US" sz="6000" b="1" dirty="0">
                <a:solidFill>
                  <a:srgbClr val="040404"/>
                </a:solidFill>
                <a:latin typeface="Open Sans Bold"/>
                <a:ea typeface="Open Sans Bold"/>
                <a:cs typeface="Open Sans Bold"/>
                <a:sym typeface="Open Sans Bold"/>
              </a:rPr>
              <a:t>David Crowley</a:t>
            </a:r>
          </a:p>
          <a:p>
            <a:pPr algn="ctr">
              <a:lnSpc>
                <a:spcPts val="9900"/>
              </a:lnSpc>
            </a:pPr>
            <a:r>
              <a:rPr lang="en-US" sz="6000" b="1" dirty="0">
                <a:solidFill>
                  <a:srgbClr val="040404"/>
                </a:solidFill>
                <a:latin typeface="Open Sans Bold"/>
                <a:ea typeface="Open Sans Bold"/>
                <a:cs typeface="Open Sans Bold"/>
                <a:sym typeface="Open Sans Bold"/>
              </a:rPr>
              <a:t>MSLETB</a:t>
            </a:r>
          </a:p>
        </p:txBody>
      </p:sp>
      <p:grpSp>
        <p:nvGrpSpPr>
          <p:cNvPr id="16" name="Group 16"/>
          <p:cNvGrpSpPr/>
          <p:nvPr/>
        </p:nvGrpSpPr>
        <p:grpSpPr>
          <a:xfrm>
            <a:off x="16971666" y="5143500"/>
            <a:ext cx="575268" cy="57526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9" name="Group 19"/>
          <p:cNvGrpSpPr/>
          <p:nvPr/>
        </p:nvGrpSpPr>
        <p:grpSpPr>
          <a:xfrm>
            <a:off x="-287634" y="4685056"/>
            <a:ext cx="575268" cy="5752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sp>
        <p:nvSpPr>
          <p:cNvPr id="10" name="TextBox 9">
            <a:extLst>
              <a:ext uri="{FF2B5EF4-FFF2-40B4-BE49-F238E27FC236}">
                <a16:creationId xmlns:a16="http://schemas.microsoft.com/office/drawing/2014/main" id="{E8947667-DCC2-487A-BB38-4BC93929672E}"/>
              </a:ext>
            </a:extLst>
          </p:cNvPr>
          <p:cNvSpPr txBox="1"/>
          <p:nvPr/>
        </p:nvSpPr>
        <p:spPr>
          <a:xfrm>
            <a:off x="2286000" y="174948"/>
            <a:ext cx="14249400" cy="1015663"/>
          </a:xfrm>
          <a:prstGeom prst="rect">
            <a:avLst/>
          </a:prstGeom>
          <a:noFill/>
        </p:spPr>
        <p:txBody>
          <a:bodyPr wrap="square" rtlCol="0">
            <a:spAutoFit/>
          </a:bodyPr>
          <a:lstStyle/>
          <a:p>
            <a:pPr defTabSz="1028700">
              <a:defRPr/>
            </a:pPr>
            <a:r>
              <a:rPr lang="en-US" sz="6000" b="1" spc="-150" dirty="0">
                <a:solidFill>
                  <a:schemeClr val="tx2"/>
                </a:solidFill>
                <a:ea typeface="+mj-ea"/>
                <a:cs typeface="+mj-cs"/>
              </a:rPr>
              <a:t>Selecting Assessment Techniques for Modules</a:t>
            </a:r>
            <a:endParaRPr lang="en-GB" sz="6000" b="1" spc="-150" dirty="0">
              <a:solidFill>
                <a:schemeClr val="tx2"/>
              </a:solidFill>
              <a:ea typeface="+mj-ea"/>
              <a:cs typeface="+mj-cs"/>
            </a:endParaRPr>
          </a:p>
        </p:txBody>
      </p:sp>
      <p:sp>
        <p:nvSpPr>
          <p:cNvPr id="11" name="Rectangle 10">
            <a:extLst>
              <a:ext uri="{FF2B5EF4-FFF2-40B4-BE49-F238E27FC236}">
                <a16:creationId xmlns:a16="http://schemas.microsoft.com/office/drawing/2014/main" id="{269A50E0-58DA-4DAB-89CF-34690C1591A7}"/>
              </a:ext>
            </a:extLst>
          </p:cNvPr>
          <p:cNvSpPr/>
          <p:nvPr/>
        </p:nvSpPr>
        <p:spPr>
          <a:xfrm>
            <a:off x="2985610" y="1181100"/>
            <a:ext cx="15149990" cy="8925520"/>
          </a:xfrm>
          <a:prstGeom prst="rect">
            <a:avLst/>
          </a:prstGeom>
        </p:spPr>
        <p:txBody>
          <a:bodyPr wrap="square">
            <a:spAutoFit/>
          </a:bodyPr>
          <a:lstStyle/>
          <a:p>
            <a:pPr>
              <a:defRPr/>
            </a:pPr>
            <a:r>
              <a:rPr lang="en-US" sz="4200" dirty="0">
                <a:solidFill>
                  <a:srgbClr val="C00000"/>
                </a:solidFill>
                <a:latin typeface="Calibri" panose="020F0502020204030204" pitchFamily="34" charset="0"/>
                <a:ea typeface="Roboto" charset="0"/>
                <a:cs typeface="Calibri" panose="020F0502020204030204" pitchFamily="34" charset="0"/>
              </a:rPr>
              <a:t>QQI guidelines, 2024:</a:t>
            </a:r>
          </a:p>
          <a:p>
            <a:pPr>
              <a:defRPr/>
            </a:pPr>
            <a:r>
              <a:rPr lang="en-US" sz="3600" dirty="0">
                <a:solidFill>
                  <a:prstClr val="black">
                    <a:lumMod val="85000"/>
                    <a:lumOff val="15000"/>
                  </a:prstClr>
                </a:solidFill>
                <a:latin typeface="Calibri" panose="020F0502020204030204" pitchFamily="34" charset="0"/>
                <a:ea typeface="Roboto" charset="0"/>
                <a:cs typeface="Calibri" panose="020F0502020204030204" pitchFamily="34" charset="0"/>
              </a:rPr>
              <a:t>Set out the technique/s you have chosen “in specific terms” and “provide a very brief rationale for this (50 words or less)”</a:t>
            </a:r>
          </a:p>
          <a:p>
            <a:pPr lvl="1">
              <a:defRPr/>
            </a:pPr>
            <a:r>
              <a:rPr lang="en-US" sz="3600" dirty="0">
                <a:solidFill>
                  <a:prstClr val="black">
                    <a:lumMod val="85000"/>
                    <a:lumOff val="15000"/>
                  </a:prstClr>
                </a:solidFill>
                <a:latin typeface="Calibri" panose="020F0502020204030204" pitchFamily="34" charset="0"/>
                <a:ea typeface="Roboto" charset="0"/>
                <a:cs typeface="Calibri" panose="020F0502020204030204" pitchFamily="34" charset="0"/>
              </a:rPr>
              <a:t>Some examples:</a:t>
            </a:r>
          </a:p>
          <a:p>
            <a:pPr marL="1028700" lvl="1" indent="-571500">
              <a:buFont typeface="Arial" panose="020B0604020202020204" pitchFamily="34" charset="0"/>
              <a:buChar char="•"/>
              <a:defRPr/>
            </a:pPr>
            <a:r>
              <a:rPr lang="en-US" sz="3200" dirty="0">
                <a:solidFill>
                  <a:prstClr val="black">
                    <a:lumMod val="85000"/>
                    <a:lumOff val="15000"/>
                  </a:prstClr>
                </a:solidFill>
                <a:latin typeface="Calibri" panose="020F0502020204030204" pitchFamily="34" charset="0"/>
                <a:ea typeface="Roboto" charset="0"/>
                <a:cs typeface="Calibri" panose="020F0502020204030204" pitchFamily="34" charset="0"/>
              </a:rPr>
              <a:t>Learner record / Reflective Diary</a:t>
            </a:r>
          </a:p>
          <a:p>
            <a:pPr marL="1028700" lvl="1" indent="-571500">
              <a:buFont typeface="Arial" panose="020B0604020202020204" pitchFamily="34" charset="0"/>
              <a:buChar char="•"/>
              <a:defRPr/>
            </a:pPr>
            <a:r>
              <a:rPr lang="en-US" sz="3200" dirty="0">
                <a:solidFill>
                  <a:prstClr val="black">
                    <a:lumMod val="85000"/>
                    <a:lumOff val="15000"/>
                  </a:prstClr>
                </a:solidFill>
                <a:latin typeface="Calibri" panose="020F0502020204030204" pitchFamily="34" charset="0"/>
                <a:ea typeface="Roboto" charset="0"/>
                <a:cs typeface="Calibri" panose="020F0502020204030204" pitchFamily="34" charset="0"/>
              </a:rPr>
              <a:t>Research Project</a:t>
            </a:r>
          </a:p>
          <a:p>
            <a:pPr marL="1028700" lvl="1" indent="-571500">
              <a:buFont typeface="Arial" panose="020B0604020202020204" pitchFamily="34" charset="0"/>
              <a:buChar char="•"/>
              <a:defRPr/>
            </a:pPr>
            <a:r>
              <a:rPr lang="en-US" sz="3200" dirty="0">
                <a:solidFill>
                  <a:prstClr val="black">
                    <a:lumMod val="85000"/>
                    <a:lumOff val="15000"/>
                  </a:prstClr>
                </a:solidFill>
                <a:latin typeface="Calibri" panose="020F0502020204030204" pitchFamily="34" charset="0"/>
                <a:ea typeface="Roboto" charset="0"/>
                <a:cs typeface="Calibri" panose="020F0502020204030204" pitchFamily="34" charset="0"/>
              </a:rPr>
              <a:t>Assignment – Case Study</a:t>
            </a:r>
          </a:p>
          <a:p>
            <a:pPr marL="1028700" lvl="1" indent="-571500">
              <a:buFont typeface="Arial" panose="020B0604020202020204" pitchFamily="34" charset="0"/>
              <a:buChar char="•"/>
              <a:defRPr/>
            </a:pPr>
            <a:r>
              <a:rPr lang="en-US" sz="3200" dirty="0">
                <a:solidFill>
                  <a:prstClr val="black">
                    <a:lumMod val="85000"/>
                    <a:lumOff val="15000"/>
                  </a:prstClr>
                </a:solidFill>
                <a:latin typeface="Calibri" panose="020F0502020204030204" pitchFamily="34" charset="0"/>
                <a:ea typeface="Roboto" charset="0"/>
                <a:cs typeface="Calibri" panose="020F0502020204030204" pitchFamily="34" charset="0"/>
              </a:rPr>
              <a:t>Assignment - Business Plan</a:t>
            </a:r>
          </a:p>
          <a:p>
            <a:pPr marL="1028700" lvl="1" indent="-571500">
              <a:buFont typeface="Arial" panose="020B0604020202020204" pitchFamily="34" charset="0"/>
              <a:buChar char="•"/>
              <a:defRPr/>
            </a:pPr>
            <a:r>
              <a:rPr lang="en-US" sz="3200" dirty="0">
                <a:solidFill>
                  <a:prstClr val="black">
                    <a:lumMod val="85000"/>
                    <a:lumOff val="15000"/>
                  </a:prstClr>
                </a:solidFill>
                <a:latin typeface="Calibri" panose="020F0502020204030204" pitchFamily="34" charset="0"/>
                <a:ea typeface="Roboto" charset="0"/>
                <a:cs typeface="Calibri" panose="020F0502020204030204" pitchFamily="34" charset="0"/>
              </a:rPr>
              <a:t>Assignment – Blog / Vlog</a:t>
            </a:r>
          </a:p>
          <a:p>
            <a:pPr marL="1028700" lvl="1" indent="-571500">
              <a:buFont typeface="Arial" panose="020B0604020202020204" pitchFamily="34" charset="0"/>
              <a:buChar char="•"/>
              <a:defRPr/>
            </a:pPr>
            <a:r>
              <a:rPr lang="en-US" sz="3200" dirty="0">
                <a:solidFill>
                  <a:prstClr val="black">
                    <a:lumMod val="85000"/>
                    <a:lumOff val="15000"/>
                  </a:prstClr>
                </a:solidFill>
                <a:latin typeface="Calibri" panose="020F0502020204030204" pitchFamily="34" charset="0"/>
                <a:ea typeface="Roboto" charset="0"/>
                <a:cs typeface="Calibri" panose="020F0502020204030204" pitchFamily="34" charset="0"/>
              </a:rPr>
              <a:t>Multiple Choice Examination</a:t>
            </a:r>
          </a:p>
          <a:p>
            <a:pPr marL="1028700" lvl="1" indent="-571500">
              <a:buFont typeface="Arial" panose="020B0604020202020204" pitchFamily="34" charset="0"/>
              <a:buChar char="•"/>
              <a:defRPr/>
            </a:pPr>
            <a:r>
              <a:rPr lang="en-US" sz="3200" dirty="0">
                <a:solidFill>
                  <a:prstClr val="black">
                    <a:lumMod val="85000"/>
                    <a:lumOff val="15000"/>
                  </a:prstClr>
                </a:solidFill>
                <a:latin typeface="Calibri" panose="020F0502020204030204" pitchFamily="34" charset="0"/>
                <a:ea typeface="Roboto" charset="0"/>
                <a:cs typeface="Calibri" panose="020F0502020204030204" pitchFamily="34" charset="0"/>
              </a:rPr>
              <a:t>Presentation using appropriate software</a:t>
            </a:r>
          </a:p>
          <a:p>
            <a:pPr marL="1028700" lvl="1" indent="-571500">
              <a:buFont typeface="Arial" panose="020B0604020202020204" pitchFamily="34" charset="0"/>
              <a:buChar char="•"/>
              <a:defRPr/>
            </a:pPr>
            <a:r>
              <a:rPr lang="en-US" sz="3200" dirty="0">
                <a:solidFill>
                  <a:prstClr val="black">
                    <a:lumMod val="85000"/>
                    <a:lumOff val="15000"/>
                  </a:prstClr>
                </a:solidFill>
                <a:latin typeface="Calibri" panose="020F0502020204030204" pitchFamily="34" charset="0"/>
                <a:ea typeface="Roboto" charset="0"/>
                <a:cs typeface="Calibri" panose="020F0502020204030204" pitchFamily="34" charset="0"/>
              </a:rPr>
              <a:t>Portfolio of work</a:t>
            </a:r>
          </a:p>
          <a:p>
            <a:pPr>
              <a:defRPr/>
            </a:pPr>
            <a:endParaRPr lang="en-US" sz="3600" dirty="0">
              <a:solidFill>
                <a:prstClr val="black">
                  <a:lumMod val="85000"/>
                  <a:lumOff val="15000"/>
                </a:prstClr>
              </a:solidFill>
              <a:latin typeface="Calibri" panose="020F0502020204030204" pitchFamily="34" charset="0"/>
              <a:ea typeface="Roboto" charset="0"/>
              <a:cs typeface="Calibri" panose="020F0502020204030204" pitchFamily="34" charset="0"/>
            </a:endParaRPr>
          </a:p>
          <a:p>
            <a:pPr>
              <a:defRPr/>
            </a:pPr>
            <a:r>
              <a:rPr lang="en-US" sz="3600" dirty="0">
                <a:solidFill>
                  <a:prstClr val="black">
                    <a:lumMod val="85000"/>
                    <a:lumOff val="15000"/>
                  </a:prstClr>
                </a:solidFill>
                <a:latin typeface="Calibri" panose="020F0502020204030204" pitchFamily="34" charset="0"/>
                <a:ea typeface="Roboto" charset="0"/>
                <a:cs typeface="Calibri" panose="020F0502020204030204" pitchFamily="34" charset="0"/>
              </a:rPr>
              <a:t>More flexibility now – so choose any assessment technique/s if determined to be the optimum way to assess.</a:t>
            </a:r>
          </a:p>
          <a:p>
            <a:pPr>
              <a:defRPr/>
            </a:pPr>
            <a:r>
              <a:rPr lang="en-US" sz="3000" i="1" dirty="0">
                <a:solidFill>
                  <a:prstClr val="black">
                    <a:lumMod val="85000"/>
                    <a:lumOff val="15000"/>
                  </a:prstClr>
                </a:solidFill>
                <a:latin typeface="Calibri" panose="020F0502020204030204" pitchFamily="34" charset="0"/>
                <a:ea typeface="Roboto" charset="0"/>
                <a:cs typeface="Calibri" panose="020F0502020204030204" pitchFamily="34" charset="0"/>
              </a:rPr>
              <a:t>Technique/s used to date in FET programmes: Assignment; Collection of Work; Examination – Theory, Practical, etc.; Learner Record; Project; Skills Demonstration</a:t>
            </a:r>
            <a:endParaRPr lang="en-IE"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sp>
        <p:nvSpPr>
          <p:cNvPr id="8" name="TextBox 7"/>
          <p:cNvSpPr txBox="1"/>
          <p:nvPr/>
        </p:nvSpPr>
        <p:spPr>
          <a:xfrm>
            <a:off x="3048000" y="419100"/>
            <a:ext cx="7696200" cy="1323439"/>
          </a:xfrm>
          <a:prstGeom prst="rect">
            <a:avLst/>
          </a:prstGeom>
          <a:noFill/>
          <a:ln w="57150">
            <a:solidFill>
              <a:srgbClr val="C00000"/>
            </a:solidFill>
          </a:ln>
        </p:spPr>
        <p:txBody>
          <a:bodyPr wrap="square" rtlCol="0">
            <a:spAutoFit/>
          </a:bodyPr>
          <a:lstStyle/>
          <a:p>
            <a:r>
              <a:rPr lang="en-US" sz="4000" b="1" dirty="0"/>
              <a:t>Assessment Technique for Module: </a:t>
            </a:r>
          </a:p>
          <a:p>
            <a:r>
              <a:rPr lang="en-US" sz="4000" dirty="0"/>
              <a:t>Collection of Work 100%</a:t>
            </a:r>
            <a:endParaRPr lang="en-IE" sz="4000" dirty="0"/>
          </a:p>
        </p:txBody>
      </p:sp>
      <p:graphicFrame>
        <p:nvGraphicFramePr>
          <p:cNvPr id="10" name="Table 9"/>
          <p:cNvGraphicFramePr>
            <a:graphicFrameLocks noGrp="1"/>
          </p:cNvGraphicFramePr>
          <p:nvPr>
            <p:extLst>
              <p:ext uri="{D42A27DB-BD31-4B8C-83A1-F6EECF244321}">
                <p14:modId xmlns:p14="http://schemas.microsoft.com/office/powerpoint/2010/main" val="2704468813"/>
              </p:ext>
            </p:extLst>
          </p:nvPr>
        </p:nvGraphicFramePr>
        <p:xfrm>
          <a:off x="341564" y="2171700"/>
          <a:ext cx="17794036" cy="7937911"/>
        </p:xfrm>
        <a:graphic>
          <a:graphicData uri="http://schemas.openxmlformats.org/drawingml/2006/table">
            <a:tbl>
              <a:tblPr firstRow="1" bandRow="1">
                <a:tableStyleId>{5C22544A-7EE6-4342-B048-85BDC9FD1C3A}</a:tableStyleId>
              </a:tblPr>
              <a:tblGrid>
                <a:gridCol w="9640636">
                  <a:extLst>
                    <a:ext uri="{9D8B030D-6E8A-4147-A177-3AD203B41FA5}">
                      <a16:colId xmlns:a16="http://schemas.microsoft.com/office/drawing/2014/main" val="2467051399"/>
                    </a:ext>
                  </a:extLst>
                </a:gridCol>
                <a:gridCol w="8153400">
                  <a:extLst>
                    <a:ext uri="{9D8B030D-6E8A-4147-A177-3AD203B41FA5}">
                      <a16:colId xmlns:a16="http://schemas.microsoft.com/office/drawing/2014/main" val="856476740"/>
                    </a:ext>
                  </a:extLst>
                </a:gridCol>
              </a:tblGrid>
              <a:tr h="464068">
                <a:tc gridSpan="2">
                  <a:txBody>
                    <a:bodyPr/>
                    <a:lstStyle/>
                    <a:p>
                      <a:r>
                        <a:rPr lang="en-US" sz="3600" b="1" dirty="0"/>
                        <a:t>Mapping</a:t>
                      </a:r>
                      <a:r>
                        <a:rPr lang="en-US" sz="3600" b="1" baseline="0" dirty="0"/>
                        <a:t> of MIMLOs to Assessment Technique/s (including sub-tasks)</a:t>
                      </a:r>
                    </a:p>
                  </a:txBody>
                  <a:tcPr/>
                </a:tc>
                <a:tc hMerge="1">
                  <a:txBody>
                    <a:bodyPr/>
                    <a:lstStyle/>
                    <a:p>
                      <a:endParaRPr lang="en-IE" dirty="0"/>
                    </a:p>
                  </a:txBody>
                  <a:tcPr/>
                </a:tc>
                <a:extLst>
                  <a:ext uri="{0D108BD9-81ED-4DB2-BD59-A6C34878D82A}">
                    <a16:rowId xmlns:a16="http://schemas.microsoft.com/office/drawing/2014/main" val="3735285290"/>
                  </a:ext>
                </a:extLst>
              </a:tr>
              <a:tr h="464068">
                <a:tc>
                  <a:txBody>
                    <a:bodyPr/>
                    <a:lstStyle/>
                    <a:p>
                      <a:r>
                        <a:rPr lang="en-US" sz="3200" b="1" dirty="0"/>
                        <a:t>MIMLOs</a:t>
                      </a:r>
                      <a:endParaRPr lang="en-IE" sz="3200" b="1" dirty="0"/>
                    </a:p>
                  </a:txBody>
                  <a:tcPr/>
                </a:tc>
                <a:tc>
                  <a:txBody>
                    <a:bodyPr/>
                    <a:lstStyle/>
                    <a:p>
                      <a:r>
                        <a:rPr lang="en-US" sz="3200" b="1" dirty="0"/>
                        <a:t>Assessment</a:t>
                      </a:r>
                      <a:r>
                        <a:rPr lang="en-US" sz="3200" b="1" baseline="0" dirty="0"/>
                        <a:t> Technique and Sub-Tasks</a:t>
                      </a:r>
                      <a:endParaRPr lang="en-IE" sz="3200" b="1" dirty="0"/>
                    </a:p>
                  </a:txBody>
                  <a:tcPr/>
                </a:tc>
                <a:extLst>
                  <a:ext uri="{0D108BD9-81ED-4DB2-BD59-A6C34878D82A}">
                    <a16:rowId xmlns:a16="http://schemas.microsoft.com/office/drawing/2014/main" val="2972365175"/>
                  </a:ext>
                </a:extLst>
              </a:tr>
              <a:tr h="11442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t>1. Describe a broad range of common uses and features of a word processing application</a:t>
                      </a:r>
                      <a:endParaRPr lang="en-IE" sz="2800" b="0" dirty="0"/>
                    </a:p>
                  </a:txBody>
                  <a:tcPr/>
                </a:tc>
                <a:tc>
                  <a:txBody>
                    <a:bodyPr/>
                    <a:lstStyle/>
                    <a:p>
                      <a:r>
                        <a:rPr lang="en-US" sz="2800" b="1" dirty="0"/>
                        <a:t>Collection of Work</a:t>
                      </a:r>
                    </a:p>
                    <a:p>
                      <a:r>
                        <a:rPr lang="en-US" sz="2800" b="0" dirty="0"/>
                        <a:t>Part 1: Document Production</a:t>
                      </a:r>
                      <a:endParaRPr lang="en-IE" sz="2800" b="0" dirty="0"/>
                    </a:p>
                  </a:txBody>
                  <a:tcPr/>
                </a:tc>
                <a:extLst>
                  <a:ext uri="{0D108BD9-81ED-4DB2-BD59-A6C34878D82A}">
                    <a16:rowId xmlns:a16="http://schemas.microsoft.com/office/drawing/2014/main" val="336161382"/>
                  </a:ext>
                </a:extLst>
              </a:tr>
              <a:tr h="1144277">
                <a:tc>
                  <a:txBody>
                    <a:bodyPr/>
                    <a:lstStyle/>
                    <a:p>
                      <a:r>
                        <a:rPr lang="en-US" sz="2800" b="0" dirty="0"/>
                        <a:t>2. Create a broad range of publishable and specific documents using up–to-date software, tools and skills</a:t>
                      </a:r>
                    </a:p>
                  </a:txBody>
                  <a:tcPr/>
                </a:tc>
                <a:tc>
                  <a:txBody>
                    <a:bodyPr/>
                    <a:lstStyle/>
                    <a:p>
                      <a:r>
                        <a:rPr lang="en-US" sz="2800" b="1" dirty="0"/>
                        <a:t>Collection of Work</a:t>
                      </a:r>
                    </a:p>
                    <a:p>
                      <a:r>
                        <a:rPr lang="en-US" sz="2800" b="0" dirty="0"/>
                        <a:t>Part 1: Document</a:t>
                      </a:r>
                      <a:r>
                        <a:rPr lang="en-US" sz="2800" b="0" baseline="0" dirty="0"/>
                        <a:t> Production</a:t>
                      </a:r>
                      <a:endParaRPr lang="en-IE" sz="2800" b="0" dirty="0"/>
                    </a:p>
                  </a:txBody>
                  <a:tcPr/>
                </a:tc>
                <a:extLst>
                  <a:ext uri="{0D108BD9-81ED-4DB2-BD59-A6C34878D82A}">
                    <a16:rowId xmlns:a16="http://schemas.microsoft.com/office/drawing/2014/main" val="1172951149"/>
                  </a:ext>
                </a:extLst>
              </a:tr>
              <a:tr h="1487560">
                <a:tc>
                  <a:txBody>
                    <a:bodyPr/>
                    <a:lstStyle/>
                    <a:p>
                      <a:r>
                        <a:rPr lang="en-US" sz="2800" b="0" dirty="0"/>
                        <a:t>3. Modify a broad range of documents using up-to-date software to demonstrate a specialised knowledge and use of word processing features, functions and tools</a:t>
                      </a:r>
                    </a:p>
                  </a:txBody>
                  <a:tcPr/>
                </a:tc>
                <a:tc>
                  <a:txBody>
                    <a:bodyPr/>
                    <a:lstStyle/>
                    <a:p>
                      <a:r>
                        <a:rPr lang="en-US" sz="2800" b="1" dirty="0"/>
                        <a:t>Collection</a:t>
                      </a:r>
                      <a:r>
                        <a:rPr lang="en-US" sz="2800" b="1" baseline="0" dirty="0"/>
                        <a:t> of Work</a:t>
                      </a:r>
                    </a:p>
                    <a:p>
                      <a:r>
                        <a:rPr lang="en-US" sz="2800" b="0" dirty="0"/>
                        <a:t>Part 2: Modification of Documents</a:t>
                      </a:r>
                      <a:endParaRPr lang="en-IE" sz="2800" b="0" dirty="0"/>
                    </a:p>
                  </a:txBody>
                  <a:tcPr/>
                </a:tc>
                <a:extLst>
                  <a:ext uri="{0D108BD9-81ED-4DB2-BD59-A6C34878D82A}">
                    <a16:rowId xmlns:a16="http://schemas.microsoft.com/office/drawing/2014/main" val="2489049367"/>
                  </a:ext>
                </a:extLst>
              </a:tr>
              <a:tr h="1144277">
                <a:tc>
                  <a:txBody>
                    <a:bodyPr/>
                    <a:lstStyle/>
                    <a:p>
                      <a:r>
                        <a:rPr lang="en-US" sz="2800" b="0" dirty="0"/>
                        <a:t>4. Apply word processing file management and distribution features using appropriate software, skills and tools</a:t>
                      </a:r>
                    </a:p>
                  </a:txBody>
                  <a:tcPr/>
                </a:tc>
                <a:tc>
                  <a:txBody>
                    <a:bodyPr/>
                    <a:lstStyle/>
                    <a:p>
                      <a:r>
                        <a:rPr lang="en-US" sz="2800" b="1" dirty="0"/>
                        <a:t>Collection</a:t>
                      </a:r>
                      <a:r>
                        <a:rPr lang="en-US" sz="2800" b="1" baseline="0" dirty="0"/>
                        <a:t> of Work</a:t>
                      </a:r>
                    </a:p>
                    <a:p>
                      <a:r>
                        <a:rPr lang="en-US" sz="2800" b="0" dirty="0"/>
                        <a:t>Part 1: Document Production</a:t>
                      </a:r>
                    </a:p>
                    <a:p>
                      <a:r>
                        <a:rPr lang="en-US" sz="2800" b="0" dirty="0"/>
                        <a:t>Part 2: Modification of Documents</a:t>
                      </a:r>
                    </a:p>
                    <a:p>
                      <a:r>
                        <a:rPr lang="en-US" sz="2800" b="0" dirty="0"/>
                        <a:t>Part 3: Scenario set for Learners</a:t>
                      </a:r>
                      <a:r>
                        <a:rPr lang="en-US" sz="2800" b="0" baseline="0" dirty="0"/>
                        <a:t> by Assessor</a:t>
                      </a:r>
                      <a:endParaRPr lang="en-IE" sz="2800" b="0" dirty="0"/>
                    </a:p>
                  </a:txBody>
                  <a:tcPr/>
                </a:tc>
                <a:extLst>
                  <a:ext uri="{0D108BD9-81ED-4DB2-BD59-A6C34878D82A}">
                    <a16:rowId xmlns:a16="http://schemas.microsoft.com/office/drawing/2014/main" val="2084147526"/>
                  </a:ext>
                </a:extLst>
              </a:tr>
              <a:tr h="1144277">
                <a:tc>
                  <a:txBody>
                    <a:bodyPr/>
                    <a:lstStyle/>
                    <a:p>
                      <a:r>
                        <a:rPr lang="en-US" sz="2800" b="0" dirty="0"/>
                        <a:t>5. Utilise a word processing application for varied and unfamiliar scenarios while producing quality outputs</a:t>
                      </a:r>
                    </a:p>
                  </a:txBody>
                  <a:tcPr/>
                </a:tc>
                <a:tc>
                  <a:txBody>
                    <a:bodyPr/>
                    <a:lstStyle/>
                    <a:p>
                      <a:r>
                        <a:rPr lang="en-US" sz="2800" b="1" dirty="0"/>
                        <a:t>Collection of Work</a:t>
                      </a:r>
                    </a:p>
                    <a:p>
                      <a:r>
                        <a:rPr lang="en-US" sz="2800" b="0" dirty="0"/>
                        <a:t>Part 3: Scenario set for Learners by Assessor</a:t>
                      </a:r>
                    </a:p>
                  </a:txBody>
                  <a:tcPr/>
                </a:tc>
                <a:extLst>
                  <a:ext uri="{0D108BD9-81ED-4DB2-BD59-A6C34878D82A}">
                    <a16:rowId xmlns:a16="http://schemas.microsoft.com/office/drawing/2014/main" val="461609546"/>
                  </a:ext>
                </a:extLst>
              </a:tr>
            </a:tbl>
          </a:graphicData>
        </a:graphic>
      </p:graphicFrame>
      <p:sp>
        <p:nvSpPr>
          <p:cNvPr id="11" name="TextBox 10"/>
          <p:cNvSpPr txBox="1"/>
          <p:nvPr/>
        </p:nvSpPr>
        <p:spPr>
          <a:xfrm>
            <a:off x="10896600" y="38100"/>
            <a:ext cx="7239000" cy="2062103"/>
          </a:xfrm>
          <a:prstGeom prst="rect">
            <a:avLst/>
          </a:prstGeom>
          <a:noFill/>
          <a:ln w="57150">
            <a:solidFill>
              <a:schemeClr val="tx2">
                <a:lumMod val="60000"/>
                <a:lumOff val="40000"/>
              </a:schemeClr>
            </a:solidFill>
          </a:ln>
        </p:spPr>
        <p:txBody>
          <a:bodyPr wrap="square" rtlCol="0">
            <a:spAutoFit/>
          </a:bodyPr>
          <a:lstStyle/>
          <a:p>
            <a:r>
              <a:rPr lang="en-IE" sz="3200" b="1" dirty="0"/>
              <a:t>Assessment Techniques from QQI CAS Minor Award Word Processing 5N1358 </a:t>
            </a:r>
          </a:p>
          <a:p>
            <a:r>
              <a:rPr lang="en-IE" sz="3200" dirty="0"/>
              <a:t>- Assignment 20%</a:t>
            </a:r>
          </a:p>
          <a:p>
            <a:r>
              <a:rPr lang="en-IE" sz="3200" dirty="0"/>
              <a:t>- Examination - Practical 80%</a:t>
            </a:r>
          </a:p>
        </p:txBody>
      </p:sp>
      <p:sp>
        <p:nvSpPr>
          <p:cNvPr id="17" name="TextBox 16"/>
          <p:cNvSpPr txBox="1"/>
          <p:nvPr/>
        </p:nvSpPr>
        <p:spPr>
          <a:xfrm>
            <a:off x="152400" y="682704"/>
            <a:ext cx="2743200" cy="923330"/>
          </a:xfrm>
          <a:prstGeom prst="rect">
            <a:avLst/>
          </a:prstGeom>
          <a:solidFill>
            <a:schemeClr val="bg1"/>
          </a:solidFill>
          <a:ln w="57150">
            <a:solidFill>
              <a:schemeClr val="tx1"/>
            </a:solidFill>
          </a:ln>
        </p:spPr>
        <p:txBody>
          <a:bodyPr wrap="square" rtlCol="0">
            <a:spAutoFit/>
          </a:bodyPr>
          <a:lstStyle/>
          <a:p>
            <a:r>
              <a:rPr lang="en-US" sz="5400" b="1" dirty="0"/>
              <a:t>Sample</a:t>
            </a:r>
            <a:endParaRPr lang="en-IE" sz="5400" b="1" dirty="0"/>
          </a:p>
        </p:txBody>
      </p:sp>
    </p:spTree>
    <p:extLst>
      <p:ext uri="{BB962C8B-B14F-4D97-AF65-F5344CB8AC3E}">
        <p14:creationId xmlns:p14="http://schemas.microsoft.com/office/powerpoint/2010/main" val="10275635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sp>
        <p:nvSpPr>
          <p:cNvPr id="10" name="Title 1">
            <a:extLst>
              <a:ext uri="{FF2B5EF4-FFF2-40B4-BE49-F238E27FC236}">
                <a16:creationId xmlns:a16="http://schemas.microsoft.com/office/drawing/2014/main" id="{70849FA6-AEFB-49BC-823E-E5A80082DD36}"/>
              </a:ext>
            </a:extLst>
          </p:cNvPr>
          <p:cNvSpPr txBox="1">
            <a:spLocks/>
          </p:cNvSpPr>
          <p:nvPr/>
        </p:nvSpPr>
        <p:spPr>
          <a:xfrm>
            <a:off x="2971800" y="66936"/>
            <a:ext cx="13335000" cy="86409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E" sz="6000" b="1" dirty="0">
                <a:latin typeface="+mn-lt"/>
              </a:rPr>
              <a:t>Assessment Guidelines for Assessors Some Considerations</a:t>
            </a:r>
          </a:p>
        </p:txBody>
      </p:sp>
      <p:sp>
        <p:nvSpPr>
          <p:cNvPr id="11" name="Rectangle: Rounded Corners 10">
            <a:extLst>
              <a:ext uri="{FF2B5EF4-FFF2-40B4-BE49-F238E27FC236}">
                <a16:creationId xmlns:a16="http://schemas.microsoft.com/office/drawing/2014/main" id="{18A78539-21DE-4157-8258-ED45512D0D71}"/>
              </a:ext>
            </a:extLst>
          </p:cNvPr>
          <p:cNvSpPr/>
          <p:nvPr/>
        </p:nvSpPr>
        <p:spPr>
          <a:xfrm>
            <a:off x="1676400" y="2015496"/>
            <a:ext cx="3925971" cy="35852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u="sng" dirty="0">
                <a:solidFill>
                  <a:srgbClr val="FFFF00"/>
                </a:solidFill>
              </a:rPr>
              <a:t>Context/s</a:t>
            </a:r>
            <a:r>
              <a:rPr lang="en-US" sz="2800" u="sng" dirty="0"/>
              <a:t> </a:t>
            </a:r>
          </a:p>
          <a:p>
            <a:pPr lvl="1"/>
            <a:r>
              <a:rPr lang="en-US" sz="2800" dirty="0"/>
              <a:t>Where the assessment will take place – location/what situation/what equipment or facilities?</a:t>
            </a:r>
          </a:p>
        </p:txBody>
      </p:sp>
      <p:sp>
        <p:nvSpPr>
          <p:cNvPr id="12" name="Rectangle: Rounded Corners 11">
            <a:extLst>
              <a:ext uri="{FF2B5EF4-FFF2-40B4-BE49-F238E27FC236}">
                <a16:creationId xmlns:a16="http://schemas.microsoft.com/office/drawing/2014/main" id="{8470B471-EE1D-47EC-B6E9-3539A5EE128C}"/>
              </a:ext>
            </a:extLst>
          </p:cNvPr>
          <p:cNvSpPr/>
          <p:nvPr/>
        </p:nvSpPr>
        <p:spPr>
          <a:xfrm>
            <a:off x="287634" y="5905500"/>
            <a:ext cx="5907171" cy="426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IE" sz="2800" b="1" u="sng" dirty="0">
                <a:solidFill>
                  <a:srgbClr val="FFFF00"/>
                </a:solidFill>
              </a:rPr>
              <a:t>Format and presentation of the learner work </a:t>
            </a:r>
            <a:r>
              <a:rPr lang="en-US" sz="2800" dirty="0"/>
              <a:t>(e.g. written, oral, video, practical, performance-based, presentation-based, etc. Is there a guide word count, etc.)</a:t>
            </a:r>
          </a:p>
          <a:p>
            <a:pPr lvl="2">
              <a:buFont typeface="Wingdings" panose="05000000000000000000" pitchFamily="2" charset="2"/>
              <a:buChar char="ü"/>
            </a:pPr>
            <a:r>
              <a:rPr lang="en-US" sz="2800" dirty="0"/>
              <a:t>Consider UDL principles – providing choice, inclusive and flexible options, etc.</a:t>
            </a:r>
            <a:endParaRPr lang="en-IE" sz="2800" dirty="0"/>
          </a:p>
        </p:txBody>
      </p:sp>
      <p:sp>
        <p:nvSpPr>
          <p:cNvPr id="13" name="Rectangle: Rounded Corners 12">
            <a:extLst>
              <a:ext uri="{FF2B5EF4-FFF2-40B4-BE49-F238E27FC236}">
                <a16:creationId xmlns:a16="http://schemas.microsoft.com/office/drawing/2014/main" id="{C2B18C88-A5A7-4599-B9D7-B608E951E13B}"/>
              </a:ext>
            </a:extLst>
          </p:cNvPr>
          <p:cNvSpPr/>
          <p:nvPr/>
        </p:nvSpPr>
        <p:spPr>
          <a:xfrm>
            <a:off x="6477000" y="6107798"/>
            <a:ext cx="2779630" cy="3836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IE" sz="2800" b="1" u="sng" dirty="0">
                <a:solidFill>
                  <a:srgbClr val="FFFF00"/>
                </a:solidFill>
              </a:rPr>
              <a:t>Extent and range of evidence</a:t>
            </a:r>
            <a:r>
              <a:rPr lang="en-IE" sz="2800" u="sng" dirty="0"/>
              <a:t> </a:t>
            </a:r>
            <a:r>
              <a:rPr lang="en-IE" sz="2800" dirty="0"/>
              <a:t>required</a:t>
            </a:r>
          </a:p>
        </p:txBody>
      </p:sp>
      <p:sp>
        <p:nvSpPr>
          <p:cNvPr id="14" name="Rectangle: Rounded Corners 13">
            <a:extLst>
              <a:ext uri="{FF2B5EF4-FFF2-40B4-BE49-F238E27FC236}">
                <a16:creationId xmlns:a16="http://schemas.microsoft.com/office/drawing/2014/main" id="{D448C6DD-B08B-443E-863E-BA00C0CFB4A5}"/>
              </a:ext>
            </a:extLst>
          </p:cNvPr>
          <p:cNvSpPr/>
          <p:nvPr/>
        </p:nvSpPr>
        <p:spPr>
          <a:xfrm>
            <a:off x="9538825" y="5753100"/>
            <a:ext cx="4862975" cy="43433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a:t>Whether the assessment can be carried out by a </a:t>
            </a:r>
            <a:r>
              <a:rPr lang="en-US" sz="2800" b="1" u="sng" dirty="0">
                <a:solidFill>
                  <a:srgbClr val="FFFF00"/>
                </a:solidFill>
              </a:rPr>
              <a:t>group or has it to be individual</a:t>
            </a:r>
            <a:r>
              <a:rPr lang="en-US" sz="2800" u="sng" dirty="0"/>
              <a:t>.</a:t>
            </a:r>
            <a:r>
              <a:rPr lang="en-US" sz="2800" dirty="0"/>
              <a:t> </a:t>
            </a:r>
          </a:p>
          <a:p>
            <a:pPr lvl="1"/>
            <a:r>
              <a:rPr lang="en-US" sz="2800" i="1" dirty="0"/>
              <a:t>NB Individuals undertaking group-based assessment tasks are assessed as individuals – criterion-referenced assessment</a:t>
            </a:r>
          </a:p>
        </p:txBody>
      </p:sp>
      <p:sp>
        <p:nvSpPr>
          <p:cNvPr id="15" name="Rectangle: Rounded Corners 14">
            <a:extLst>
              <a:ext uri="{FF2B5EF4-FFF2-40B4-BE49-F238E27FC236}">
                <a16:creationId xmlns:a16="http://schemas.microsoft.com/office/drawing/2014/main" id="{77C079FE-77F7-45A0-B592-71990C706E3A}"/>
              </a:ext>
            </a:extLst>
          </p:cNvPr>
          <p:cNvSpPr/>
          <p:nvPr/>
        </p:nvSpPr>
        <p:spPr>
          <a:xfrm>
            <a:off x="14656233" y="5753100"/>
            <a:ext cx="3403167" cy="434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IE" sz="2800" b="1" dirty="0">
                <a:solidFill>
                  <a:srgbClr val="FFFF00"/>
                </a:solidFill>
              </a:rPr>
              <a:t>Any other relevant information </a:t>
            </a:r>
            <a:r>
              <a:rPr lang="en-IE" sz="2800" dirty="0"/>
              <a:t>– resources, materials, permissions required for the assessment</a:t>
            </a:r>
          </a:p>
        </p:txBody>
      </p:sp>
      <p:sp>
        <p:nvSpPr>
          <p:cNvPr id="16" name="Rectangle: Rounded Corners 15">
            <a:extLst>
              <a:ext uri="{FF2B5EF4-FFF2-40B4-BE49-F238E27FC236}">
                <a16:creationId xmlns:a16="http://schemas.microsoft.com/office/drawing/2014/main" id="{EE06F9BA-FB3A-43FF-AA9C-4D1B05458A55}"/>
              </a:ext>
            </a:extLst>
          </p:cNvPr>
          <p:cNvSpPr/>
          <p:nvPr/>
        </p:nvSpPr>
        <p:spPr>
          <a:xfrm>
            <a:off x="6400800" y="2371003"/>
            <a:ext cx="3124200" cy="33058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solidFill>
                  <a:srgbClr val="FFFF00"/>
                </a:solidFill>
              </a:rPr>
              <a:t>Time </a:t>
            </a:r>
            <a:endParaRPr lang="en-US" sz="2800" u="sng" dirty="0"/>
          </a:p>
          <a:p>
            <a:pPr algn="ctr"/>
            <a:r>
              <a:rPr lang="en-US" sz="2800" dirty="0"/>
              <a:t>Duration assigned to learners to complete the individual assessment task/s</a:t>
            </a:r>
            <a:endParaRPr lang="en-IE" sz="2800" dirty="0"/>
          </a:p>
        </p:txBody>
      </p:sp>
      <p:sp>
        <p:nvSpPr>
          <p:cNvPr id="17" name="Rectangle: Rounded Corners 16">
            <a:extLst>
              <a:ext uri="{FF2B5EF4-FFF2-40B4-BE49-F238E27FC236}">
                <a16:creationId xmlns:a16="http://schemas.microsoft.com/office/drawing/2014/main" id="{7092B113-3AD8-4702-A3B8-8A99224309CB}"/>
              </a:ext>
            </a:extLst>
          </p:cNvPr>
          <p:cNvSpPr/>
          <p:nvPr/>
        </p:nvSpPr>
        <p:spPr>
          <a:xfrm>
            <a:off x="10287000" y="2371003"/>
            <a:ext cx="2667000" cy="31534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u="sng" dirty="0">
                <a:solidFill>
                  <a:srgbClr val="FFFF00"/>
                </a:solidFill>
              </a:rPr>
              <a:t>Scheduling</a:t>
            </a:r>
            <a:r>
              <a:rPr lang="en-US" sz="2800" dirty="0">
                <a:solidFill>
                  <a:schemeClr val="bg1"/>
                </a:solidFill>
              </a:rPr>
              <a:t> of the assessment</a:t>
            </a:r>
          </a:p>
        </p:txBody>
      </p:sp>
      <p:sp>
        <p:nvSpPr>
          <p:cNvPr id="18" name="Rectangle: Rounded Corners 17">
            <a:extLst>
              <a:ext uri="{FF2B5EF4-FFF2-40B4-BE49-F238E27FC236}">
                <a16:creationId xmlns:a16="http://schemas.microsoft.com/office/drawing/2014/main" id="{544EDAAB-1A40-42CC-B7D8-DE5C64C148E6}"/>
              </a:ext>
            </a:extLst>
          </p:cNvPr>
          <p:cNvSpPr/>
          <p:nvPr/>
        </p:nvSpPr>
        <p:spPr>
          <a:xfrm>
            <a:off x="13868400" y="1814209"/>
            <a:ext cx="3962399" cy="37102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a:t>What must be </a:t>
            </a:r>
            <a:r>
              <a:rPr lang="en-US" sz="2800" b="1" u="sng" dirty="0">
                <a:solidFill>
                  <a:srgbClr val="FFFF00"/>
                </a:solidFill>
              </a:rPr>
              <a:t>incorporated for each technique </a:t>
            </a:r>
            <a:r>
              <a:rPr lang="en-US" sz="2800" dirty="0"/>
              <a:t>and sub-task/s, if appropriate (linked to MIMLOs)</a:t>
            </a:r>
            <a:endParaRPr lang="en-IE"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746967" y="7289965"/>
            <a:ext cx="1332444" cy="1332444"/>
          </a:xfrm>
          <a:custGeom>
            <a:avLst/>
            <a:gdLst/>
            <a:ahLst/>
            <a:cxnLst/>
            <a:rect l="l" t="t" r="r" b="b"/>
            <a:pathLst>
              <a:path w="1332444" h="1332444">
                <a:moveTo>
                  <a:pt x="0" y="0"/>
                </a:moveTo>
                <a:lnTo>
                  <a:pt x="1332444" y="0"/>
                </a:lnTo>
                <a:lnTo>
                  <a:pt x="1332444" y="1332443"/>
                </a:lnTo>
                <a:lnTo>
                  <a:pt x="0" y="13324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575948" y="8446142"/>
            <a:ext cx="4129182" cy="4129182"/>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5" name="Freeform 5"/>
          <p:cNvSpPr/>
          <p:nvPr/>
        </p:nvSpPr>
        <p:spPr>
          <a:xfrm rot="2871165">
            <a:off x="4347232" y="96795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6" name="Freeform 6"/>
          <p:cNvSpPr/>
          <p:nvPr/>
        </p:nvSpPr>
        <p:spPr>
          <a:xfrm rot="2700000">
            <a:off x="3518199" y="8531919"/>
            <a:ext cx="1190046" cy="1190046"/>
          </a:xfrm>
          <a:custGeom>
            <a:avLst/>
            <a:gdLst/>
            <a:ahLst/>
            <a:cxnLst/>
            <a:rect l="l" t="t" r="r" b="b"/>
            <a:pathLst>
              <a:path w="1190046" h="1190046">
                <a:moveTo>
                  <a:pt x="0" y="0"/>
                </a:moveTo>
                <a:lnTo>
                  <a:pt x="1190047" y="0"/>
                </a:lnTo>
                <a:lnTo>
                  <a:pt x="1190047" y="1190047"/>
                </a:lnTo>
                <a:lnTo>
                  <a:pt x="0" y="1190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txBody>
            <a:bodyPr/>
            <a:lstStyle/>
            <a:p>
              <a:endParaRPr lang="en-IE"/>
            </a:p>
          </p:txBody>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204335" y="8165925"/>
            <a:ext cx="568616" cy="5686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462"/>
            </a:solidFill>
          </p:spPr>
          <p:txBody>
            <a:bodyPr/>
            <a:lstStyle/>
            <a:p>
              <a:endParaRPr lang="en-IE"/>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3" name="Group 13"/>
          <p:cNvGrpSpPr>
            <a:grpSpLocks noChangeAspect="1"/>
          </p:cNvGrpSpPr>
          <p:nvPr/>
        </p:nvGrpSpPr>
        <p:grpSpPr>
          <a:xfrm>
            <a:off x="1028700" y="2001547"/>
            <a:ext cx="6283906" cy="6283906"/>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10"/>
              <a:stretch>
                <a:fillRect l="-37719" r="-37719"/>
              </a:stretch>
            </a:blipFill>
          </p:spPr>
          <p:txBody>
            <a:bodyPr/>
            <a:lstStyle/>
            <a:p>
              <a:endParaRPr lang="en-IE"/>
            </a:p>
          </p:txBody>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txBody>
            <a:bodyPr/>
            <a:lstStyle/>
            <a:p>
              <a:endParaRPr lang="en-IE"/>
            </a:p>
          </p:txBody>
        </p:sp>
      </p:grpSp>
      <p:sp>
        <p:nvSpPr>
          <p:cNvPr id="16" name="TextBox 16"/>
          <p:cNvSpPr txBox="1"/>
          <p:nvPr/>
        </p:nvSpPr>
        <p:spPr>
          <a:xfrm>
            <a:off x="1204335" y="267997"/>
            <a:ext cx="16655040" cy="1183016"/>
          </a:xfrm>
          <a:prstGeom prst="rect">
            <a:avLst/>
          </a:prstGeom>
        </p:spPr>
        <p:txBody>
          <a:bodyPr wrap="square" lIns="0" tIns="0" rIns="0" bIns="0" rtlCol="0" anchor="t">
            <a:spAutoFit/>
          </a:bodyPr>
          <a:lstStyle/>
          <a:p>
            <a:pPr algn="ctr">
              <a:lnSpc>
                <a:spcPts val="9900"/>
              </a:lnSpc>
            </a:pPr>
            <a:r>
              <a:rPr lang="en-US" sz="6000" b="1" dirty="0">
                <a:sym typeface="Garet ExtraBold"/>
              </a:rPr>
              <a:t>Workshop, in your buddy groups …</a:t>
            </a:r>
            <a:endParaRPr lang="en-US" sz="6000" dirty="0">
              <a:latin typeface="Garet ExtraBold"/>
              <a:ea typeface="Garet ExtraBold"/>
              <a:cs typeface="Garet ExtraBold"/>
              <a:sym typeface="Garet ExtraBold"/>
            </a:endParaRPr>
          </a:p>
        </p:txBody>
      </p:sp>
      <p:sp>
        <p:nvSpPr>
          <p:cNvPr id="18" name="Content Placeholder 2">
            <a:extLst>
              <a:ext uri="{FF2B5EF4-FFF2-40B4-BE49-F238E27FC236}">
                <a16:creationId xmlns:a16="http://schemas.microsoft.com/office/drawing/2014/main" id="{2472995C-E32D-48A0-850E-2098E394CE0E}"/>
              </a:ext>
            </a:extLst>
          </p:cNvPr>
          <p:cNvSpPr txBox="1">
            <a:spLocks/>
          </p:cNvSpPr>
          <p:nvPr/>
        </p:nvSpPr>
        <p:spPr>
          <a:xfrm>
            <a:off x="7447451" y="1790700"/>
            <a:ext cx="10230949" cy="784010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indent="-742950">
              <a:buFont typeface="+mj-lt"/>
              <a:buAutoNum type="arabicPeriod"/>
            </a:pPr>
            <a:r>
              <a:rPr lang="en-US" sz="4400" dirty="0"/>
              <a:t>Select </a:t>
            </a:r>
            <a:r>
              <a:rPr lang="en-US" sz="4400" b="1" dirty="0"/>
              <a:t>appropriate assessment technique/s </a:t>
            </a:r>
            <a:r>
              <a:rPr lang="en-US" sz="4400" dirty="0"/>
              <a:t>for your module </a:t>
            </a:r>
          </a:p>
          <a:p>
            <a:pPr marL="914400" indent="-742950">
              <a:buFont typeface="+mj-lt"/>
              <a:buAutoNum type="arabicPeriod"/>
            </a:pPr>
            <a:endParaRPr lang="en-US" sz="4400" dirty="0"/>
          </a:p>
          <a:p>
            <a:pPr marL="914400" indent="-742950">
              <a:buFont typeface="+mj-lt"/>
              <a:buAutoNum type="arabicPeriod"/>
            </a:pPr>
            <a:r>
              <a:rPr lang="en-US" sz="4400" b="1" dirty="0"/>
              <a:t>Map</a:t>
            </a:r>
            <a:r>
              <a:rPr lang="en-US" sz="4400" dirty="0"/>
              <a:t> the draft module learning outcomes to the selected assessment technique/s </a:t>
            </a:r>
          </a:p>
          <a:p>
            <a:pPr marL="914400" indent="-742950">
              <a:buFont typeface="+mj-lt"/>
              <a:buAutoNum type="arabicPeriod"/>
            </a:pPr>
            <a:endParaRPr lang="en-US" sz="4400" dirty="0"/>
          </a:p>
          <a:p>
            <a:pPr marL="914400" indent="-742950">
              <a:buFont typeface="+mj-lt"/>
              <a:buAutoNum type="arabicPeriod"/>
            </a:pPr>
            <a:r>
              <a:rPr lang="en-US" sz="4400" b="1" dirty="0"/>
              <a:t>Tease out some initial guidelines </a:t>
            </a:r>
            <a:r>
              <a:rPr lang="en-US" sz="4400" dirty="0"/>
              <a:t>for assessors to assist with the development of briefs/exams.</a:t>
            </a:r>
            <a:endParaRPr lang="en-IE" sz="4400" dirty="0"/>
          </a:p>
        </p:txBody>
      </p:sp>
    </p:spTree>
    <p:extLst>
      <p:ext uri="{BB962C8B-B14F-4D97-AF65-F5344CB8AC3E}">
        <p14:creationId xmlns:p14="http://schemas.microsoft.com/office/powerpoint/2010/main" val="41512958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871165">
            <a:off x="558573" y="5284422"/>
            <a:ext cx="1427654" cy="1427654"/>
          </a:xfrm>
          <a:custGeom>
            <a:avLst/>
            <a:gdLst/>
            <a:ahLst/>
            <a:cxnLst/>
            <a:rect l="l" t="t" r="r" b="b"/>
            <a:pathLst>
              <a:path w="1427654" h="1427654">
                <a:moveTo>
                  <a:pt x="0" y="0"/>
                </a:moveTo>
                <a:lnTo>
                  <a:pt x="1427655" y="0"/>
                </a:lnTo>
                <a:lnTo>
                  <a:pt x="1427655" y="1427654"/>
                </a:lnTo>
                <a:lnTo>
                  <a:pt x="0" y="1427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5" name="Freeform 5"/>
          <p:cNvSpPr/>
          <p:nvPr/>
        </p:nvSpPr>
        <p:spPr>
          <a:xfrm rot="2871165">
            <a:off x="1815506" y="4212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6" name="Freeform 6"/>
          <p:cNvSpPr/>
          <p:nvPr/>
        </p:nvSpPr>
        <p:spPr>
          <a:xfrm rot="2700000">
            <a:off x="1425407" y="1003717"/>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7" name="TextBox 7"/>
          <p:cNvSpPr txBox="1"/>
          <p:nvPr/>
        </p:nvSpPr>
        <p:spPr>
          <a:xfrm>
            <a:off x="2422987" y="-114300"/>
            <a:ext cx="15560212" cy="1269578"/>
          </a:xfrm>
          <a:prstGeom prst="rect">
            <a:avLst/>
          </a:prstGeom>
        </p:spPr>
        <p:txBody>
          <a:bodyPr wrap="square" lIns="0" tIns="0" rIns="0" bIns="0" rtlCol="0" anchor="t">
            <a:spAutoFit/>
          </a:bodyPr>
          <a:lstStyle/>
          <a:p>
            <a:pPr algn="ctr">
              <a:lnSpc>
                <a:spcPts val="9900"/>
              </a:lnSpc>
            </a:pPr>
            <a:r>
              <a:rPr lang="en-IE" sz="6000" b="1" dirty="0"/>
              <a:t>Assessment Criteria</a:t>
            </a:r>
            <a:endParaRPr lang="en-US" sz="6000" dirty="0">
              <a:solidFill>
                <a:srgbClr val="040404"/>
              </a:solidFill>
              <a:latin typeface="Garet ExtraBold"/>
              <a:ea typeface="Garet ExtraBold"/>
              <a:cs typeface="Garet ExtraBold"/>
              <a:sym typeface="Garet ExtraBold"/>
            </a:endParaRPr>
          </a:p>
        </p:txBody>
      </p:sp>
      <p:grpSp>
        <p:nvGrpSpPr>
          <p:cNvPr id="13" name="Group 13"/>
          <p:cNvGrpSpPr/>
          <p:nvPr/>
        </p:nvGrpSpPr>
        <p:grpSpPr>
          <a:xfrm>
            <a:off x="-287634" y="4855866"/>
            <a:ext cx="575268" cy="5752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9C78"/>
            </a:solidFill>
          </p:spPr>
          <p:txBody>
            <a:bodyPr/>
            <a:lstStyle/>
            <a:p>
              <a:endParaRPr lang="en-IE"/>
            </a:p>
          </p:txBody>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7" name="Content Placeholder 2">
            <a:extLst>
              <a:ext uri="{FF2B5EF4-FFF2-40B4-BE49-F238E27FC236}">
                <a16:creationId xmlns:a16="http://schemas.microsoft.com/office/drawing/2014/main" id="{D962FE24-7FFB-4D7A-A14D-27A1DF6CC00E}"/>
              </a:ext>
            </a:extLst>
          </p:cNvPr>
          <p:cNvSpPr txBox="1">
            <a:spLocks/>
          </p:cNvSpPr>
          <p:nvPr/>
        </p:nvSpPr>
        <p:spPr>
          <a:xfrm>
            <a:off x="3506616" y="1155279"/>
            <a:ext cx="14476583" cy="4597822"/>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0">
              <a:buFont typeface="Arial" pitchFamily="34" charset="0"/>
              <a:buNone/>
            </a:pPr>
            <a:r>
              <a:rPr lang="en-US" sz="4400" dirty="0"/>
              <a:t>Assessment criteria are the basis by which a learner’s performance in an assessment technique/task will be judged.</a:t>
            </a:r>
          </a:p>
          <a:p>
            <a:pPr marL="742950" indent="-571500"/>
            <a:r>
              <a:rPr lang="en-US" sz="3700" dirty="0"/>
              <a:t>An assessment criterion is a characteristic by which the quality of the assessment task will be judged</a:t>
            </a:r>
          </a:p>
          <a:p>
            <a:pPr marL="742950" indent="-571500"/>
            <a:r>
              <a:rPr lang="en-US" sz="3700" dirty="0"/>
              <a:t>Generally between 3 and 5 criteria per assessment technique/task</a:t>
            </a:r>
          </a:p>
          <a:p>
            <a:pPr marL="171450" indent="0">
              <a:buFont typeface="Arial" pitchFamily="34" charset="0"/>
              <a:buNone/>
            </a:pPr>
            <a:endParaRPr lang="en-US" sz="4200" b="1" u="sng" dirty="0"/>
          </a:p>
          <a:p>
            <a:pPr marL="171450" indent="0">
              <a:buFont typeface="Arial" pitchFamily="34" charset="0"/>
              <a:buNone/>
            </a:pPr>
            <a:r>
              <a:rPr lang="en-IE" sz="4300" b="1" u="sng" dirty="0"/>
              <a:t>Start</a:t>
            </a:r>
            <a:r>
              <a:rPr lang="en-IE" sz="4300" dirty="0"/>
              <a:t> by thinking about </a:t>
            </a:r>
          </a:p>
          <a:p>
            <a:pPr marL="742950" indent="-571500"/>
            <a:r>
              <a:rPr lang="en-IE" sz="4300" dirty="0"/>
              <a:t>What aspects of the learner evidence will make it successful</a:t>
            </a:r>
          </a:p>
          <a:p>
            <a:pPr marL="742950" indent="-571500"/>
            <a:r>
              <a:rPr lang="en-IE" sz="4300" dirty="0"/>
              <a:t>What</a:t>
            </a:r>
            <a:r>
              <a:rPr lang="en-US" sz="4300" dirty="0"/>
              <a:t> learners need to know and be able to do to pass the assessment</a:t>
            </a:r>
            <a:endParaRPr lang="en-IE" sz="4300" dirty="0"/>
          </a:p>
          <a:p>
            <a:pPr marL="171450" indent="0">
              <a:buFont typeface="Arial" pitchFamily="34" charset="0"/>
              <a:buNone/>
            </a:pPr>
            <a:endParaRPr lang="en-IE" sz="4300" dirty="0"/>
          </a:p>
          <a:p>
            <a:pPr marL="171450" indent="0">
              <a:buFont typeface="Arial" pitchFamily="34" charset="0"/>
              <a:buNone/>
            </a:pPr>
            <a:endParaRPr lang="en-IE" sz="4800" dirty="0"/>
          </a:p>
          <a:p>
            <a:endParaRPr lang="en-IE" sz="4800" dirty="0"/>
          </a:p>
        </p:txBody>
      </p:sp>
      <p:sp>
        <p:nvSpPr>
          <p:cNvPr id="20" name="TextBox 19">
            <a:extLst>
              <a:ext uri="{FF2B5EF4-FFF2-40B4-BE49-F238E27FC236}">
                <a16:creationId xmlns:a16="http://schemas.microsoft.com/office/drawing/2014/main" id="{71BCB13A-D2FA-4120-84E3-770550F83DAC}"/>
              </a:ext>
            </a:extLst>
          </p:cNvPr>
          <p:cNvSpPr txBox="1"/>
          <p:nvPr/>
        </p:nvSpPr>
        <p:spPr>
          <a:xfrm>
            <a:off x="3276600" y="5957649"/>
            <a:ext cx="14478000" cy="4062651"/>
          </a:xfrm>
          <a:prstGeom prst="rect">
            <a:avLst/>
          </a:prstGeom>
          <a:solidFill>
            <a:srgbClr val="C0504D">
              <a:lumMod val="40000"/>
              <a:lumOff val="60000"/>
            </a:srgbClr>
          </a:solidFill>
        </p:spPr>
        <p:txBody>
          <a:bodyPr wrap="square" rtlCol="0">
            <a:spAutoFit/>
          </a:bodyPr>
          <a:lstStyle/>
          <a:p>
            <a:pPr defTabSz="1371600">
              <a:defRPr/>
            </a:pPr>
            <a:r>
              <a:rPr lang="en-US" sz="4800" kern="0" dirty="0">
                <a:solidFill>
                  <a:prstClr val="black"/>
                </a:solidFill>
              </a:rPr>
              <a:t>Example:</a:t>
            </a:r>
          </a:p>
          <a:p>
            <a:pPr defTabSz="1371600">
              <a:defRPr/>
            </a:pPr>
            <a:r>
              <a:rPr lang="en-US" sz="4200" b="1" kern="0" dirty="0">
                <a:solidFill>
                  <a:prstClr val="black"/>
                </a:solidFill>
              </a:rPr>
              <a:t>Key aspects for judging a learner's reflective journal might be: </a:t>
            </a:r>
          </a:p>
          <a:p>
            <a:pPr marL="885825" lvl="1" indent="-428625" defTabSz="1371600">
              <a:buFont typeface="Arial" panose="020B0604020202020204" pitchFamily="34" charset="0"/>
              <a:buChar char="•"/>
              <a:defRPr/>
            </a:pPr>
            <a:r>
              <a:rPr lang="en-US" sz="4200" kern="0" dirty="0">
                <a:solidFill>
                  <a:prstClr val="black"/>
                </a:solidFill>
              </a:rPr>
              <a:t>Described experiences</a:t>
            </a:r>
          </a:p>
          <a:p>
            <a:pPr marL="885825" lvl="1" indent="-428625" defTabSz="1371600">
              <a:buFont typeface="Arial" panose="020B0604020202020204" pitchFamily="34" charset="0"/>
              <a:buChar char="•"/>
              <a:defRPr/>
            </a:pPr>
            <a:r>
              <a:rPr lang="en-US" sz="4200" kern="0" dirty="0">
                <a:solidFill>
                  <a:prstClr val="black"/>
                </a:solidFill>
              </a:rPr>
              <a:t>Analysed experiences</a:t>
            </a:r>
          </a:p>
          <a:p>
            <a:pPr marL="885825" lvl="1" indent="-428625" defTabSz="1371600">
              <a:buFont typeface="Arial" panose="020B0604020202020204" pitchFamily="34" charset="0"/>
              <a:buChar char="•"/>
              <a:defRPr/>
            </a:pPr>
            <a:r>
              <a:rPr lang="en-US" sz="4200" kern="0" dirty="0">
                <a:solidFill>
                  <a:prstClr val="black"/>
                </a:solidFill>
              </a:rPr>
              <a:t>Identified what learning occurred</a:t>
            </a:r>
          </a:p>
          <a:p>
            <a:pPr marL="885825" lvl="1" indent="-428625" defTabSz="1371600">
              <a:buFont typeface="Arial" panose="020B0604020202020204" pitchFamily="34" charset="0"/>
              <a:buChar char="•"/>
              <a:defRPr/>
            </a:pPr>
            <a:r>
              <a:rPr lang="en-US" sz="4200" kern="0" dirty="0">
                <a:solidFill>
                  <a:prstClr val="black"/>
                </a:solidFill>
              </a:rPr>
              <a:t>Identified or took future action/s</a:t>
            </a:r>
          </a:p>
        </p:txBody>
      </p:sp>
    </p:spTree>
    <p:extLst>
      <p:ext uri="{BB962C8B-B14F-4D97-AF65-F5344CB8AC3E}">
        <p14:creationId xmlns:p14="http://schemas.microsoft.com/office/powerpoint/2010/main" val="306528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871165">
            <a:off x="558573" y="5284422"/>
            <a:ext cx="1427654" cy="1427654"/>
          </a:xfrm>
          <a:custGeom>
            <a:avLst/>
            <a:gdLst/>
            <a:ahLst/>
            <a:cxnLst/>
            <a:rect l="l" t="t" r="r" b="b"/>
            <a:pathLst>
              <a:path w="1427654" h="1427654">
                <a:moveTo>
                  <a:pt x="0" y="0"/>
                </a:moveTo>
                <a:lnTo>
                  <a:pt x="1427655" y="0"/>
                </a:lnTo>
                <a:lnTo>
                  <a:pt x="1427655" y="1427654"/>
                </a:lnTo>
                <a:lnTo>
                  <a:pt x="0" y="1427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5" name="Freeform 5"/>
          <p:cNvSpPr/>
          <p:nvPr/>
        </p:nvSpPr>
        <p:spPr>
          <a:xfrm rot="2871165">
            <a:off x="1815506" y="4212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6" name="Freeform 6"/>
          <p:cNvSpPr/>
          <p:nvPr/>
        </p:nvSpPr>
        <p:spPr>
          <a:xfrm rot="2700000">
            <a:off x="1853802" y="1003717"/>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grpSp>
        <p:nvGrpSpPr>
          <p:cNvPr id="13" name="Group 13"/>
          <p:cNvGrpSpPr/>
          <p:nvPr/>
        </p:nvGrpSpPr>
        <p:grpSpPr>
          <a:xfrm>
            <a:off x="-287634" y="4855866"/>
            <a:ext cx="575268" cy="5752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9C78"/>
            </a:solidFill>
          </p:spPr>
          <p:txBody>
            <a:bodyPr/>
            <a:lstStyle/>
            <a:p>
              <a:endParaRPr lang="en-IE"/>
            </a:p>
          </p:txBody>
        </p:sp>
        <p:sp>
          <p:nvSpPr>
            <p:cNvPr id="15" name="TextBox 15"/>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333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a:extLst>
              <a:ext uri="{FF2B5EF4-FFF2-40B4-BE49-F238E27FC236}">
                <a16:creationId xmlns:a16="http://schemas.microsoft.com/office/drawing/2014/main" id="{B68E8D55-12C6-4856-83CB-D069D3EF3BF5}"/>
              </a:ext>
            </a:extLst>
          </p:cNvPr>
          <p:cNvSpPr/>
          <p:nvPr/>
        </p:nvSpPr>
        <p:spPr>
          <a:xfrm>
            <a:off x="3781195" y="190500"/>
            <a:ext cx="12754205" cy="1015663"/>
          </a:xfrm>
          <a:prstGeom prst="rect">
            <a:avLst/>
          </a:prstGeom>
        </p:spPr>
        <p:txBody>
          <a:bodyPr wrap="square">
            <a:spAutoFit/>
          </a:bodyPr>
          <a:lstStyle/>
          <a:p>
            <a:r>
              <a:rPr lang="en-US" sz="6000" b="1" dirty="0"/>
              <a:t>Devising Assessment Criteria</a:t>
            </a:r>
            <a:endParaRPr lang="en-IE" sz="6000" dirty="0"/>
          </a:p>
        </p:txBody>
      </p:sp>
      <p:sp>
        <p:nvSpPr>
          <p:cNvPr id="19" name="Content Placeholder 2">
            <a:extLst>
              <a:ext uri="{FF2B5EF4-FFF2-40B4-BE49-F238E27FC236}">
                <a16:creationId xmlns:a16="http://schemas.microsoft.com/office/drawing/2014/main" id="{73706C94-1F28-451C-B8DA-5833EDB9E17A}"/>
              </a:ext>
            </a:extLst>
          </p:cNvPr>
          <p:cNvSpPr txBox="1">
            <a:spLocks/>
          </p:cNvSpPr>
          <p:nvPr/>
        </p:nvSpPr>
        <p:spPr>
          <a:xfrm>
            <a:off x="3560547" y="1409700"/>
            <a:ext cx="14194053" cy="86867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n-US" sz="4200" dirty="0"/>
              <a:t>Use a consistent (past) tense across all modules, for example,</a:t>
            </a:r>
          </a:p>
          <a:p>
            <a:pPr lvl="1"/>
            <a:r>
              <a:rPr lang="en-US" sz="3300" dirty="0"/>
              <a:t>Clearly identified … OR clear identification of …</a:t>
            </a:r>
          </a:p>
          <a:p>
            <a:pPr lvl="1"/>
            <a:r>
              <a:rPr lang="en-US" sz="3300" dirty="0"/>
              <a:t>Critically evaluated… OR critical evaluation of…</a:t>
            </a:r>
          </a:p>
          <a:p>
            <a:pPr lvl="1"/>
            <a:r>
              <a:rPr lang="en-US" sz="3300" dirty="0"/>
              <a:t>Drew appropriate conclusions on … OR appropriate conclusions drawn on</a:t>
            </a:r>
          </a:p>
          <a:p>
            <a:r>
              <a:rPr lang="en-US" sz="4200" dirty="0"/>
              <a:t>Weightings/marks should be assigned for all elements of what the learner is meant to know, be able to do and understand (linked to MIMLOs)</a:t>
            </a:r>
          </a:p>
          <a:p>
            <a:pPr lvl="1"/>
            <a:r>
              <a:rPr lang="en-US" sz="3300" dirty="0"/>
              <a:t>Consider the relative importance of the criteria and decide how to weight them</a:t>
            </a:r>
          </a:p>
          <a:p>
            <a:pPr lvl="2"/>
            <a:r>
              <a:rPr lang="en-US" sz="2900" dirty="0"/>
              <a:t>Consider the importance of the concepts, the significance of the MIMLO/s to the module and the learner’s workload. </a:t>
            </a:r>
          </a:p>
          <a:p>
            <a:pPr lvl="1"/>
            <a:r>
              <a:rPr lang="en-US" sz="3300" dirty="0"/>
              <a:t>Include an indication of total marks allocated and how they subdivide along broad categories of the assessment criteria, e.g.: </a:t>
            </a:r>
          </a:p>
          <a:p>
            <a:pPr lvl="2">
              <a:buFont typeface="Wingdings" panose="05000000000000000000" pitchFamily="2" charset="2"/>
              <a:buChar char="Ø"/>
            </a:pPr>
            <a:r>
              <a:rPr lang="en-US" sz="3000" dirty="0"/>
              <a:t>Total of 100 marks: 50 for … , 20 for … , 20 for …. , 10 for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sp>
        <p:nvSpPr>
          <p:cNvPr id="10" name="Title 1">
            <a:extLst>
              <a:ext uri="{FF2B5EF4-FFF2-40B4-BE49-F238E27FC236}">
                <a16:creationId xmlns:a16="http://schemas.microsoft.com/office/drawing/2014/main" id="{97E2496E-9E3E-4CF0-B9C7-3867771588E8}"/>
              </a:ext>
            </a:extLst>
          </p:cNvPr>
          <p:cNvSpPr txBox="1">
            <a:spLocks/>
          </p:cNvSpPr>
          <p:nvPr/>
        </p:nvSpPr>
        <p:spPr>
          <a:xfrm>
            <a:off x="1828800" y="388436"/>
            <a:ext cx="15011400" cy="1639786"/>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200" b="1" dirty="0"/>
              <a:t>Example of Assessment Criteria for: </a:t>
            </a:r>
            <a:br>
              <a:rPr lang="en-US" sz="4800" b="1" dirty="0"/>
            </a:br>
            <a:r>
              <a:rPr lang="en-US" sz="3600" b="1" dirty="0"/>
              <a:t>Reflective Journal (50%)</a:t>
            </a:r>
            <a:endParaRPr lang="en-IE" sz="3600" b="1" dirty="0"/>
          </a:p>
        </p:txBody>
      </p:sp>
      <p:sp>
        <p:nvSpPr>
          <p:cNvPr id="11" name="Content Placeholder 2">
            <a:extLst>
              <a:ext uri="{FF2B5EF4-FFF2-40B4-BE49-F238E27FC236}">
                <a16:creationId xmlns:a16="http://schemas.microsoft.com/office/drawing/2014/main" id="{6CD80F53-C3D0-4263-AA6B-2C9ECD5564B0}"/>
              </a:ext>
            </a:extLst>
          </p:cNvPr>
          <p:cNvSpPr txBox="1">
            <a:spLocks/>
          </p:cNvSpPr>
          <p:nvPr/>
        </p:nvSpPr>
        <p:spPr>
          <a:xfrm>
            <a:off x="3531457" y="1920048"/>
            <a:ext cx="12097344" cy="89239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0">
              <a:buFont typeface="Arial" pitchFamily="34" charset="0"/>
              <a:buNone/>
            </a:pPr>
            <a:r>
              <a:rPr lang="en-US" b="1" dirty="0"/>
              <a:t>Mapped MIMLO: </a:t>
            </a:r>
            <a:r>
              <a:rPr lang="en-US" sz="3600" b="1" dirty="0">
                <a:solidFill>
                  <a:srgbClr val="C00000"/>
                </a:solidFill>
              </a:rPr>
              <a:t>Engage</a:t>
            </a:r>
            <a:r>
              <a:rPr lang="en-US" sz="3600" b="1" dirty="0"/>
              <a:t> </a:t>
            </a:r>
            <a:r>
              <a:rPr lang="en-US" sz="3600" b="1" dirty="0">
                <a:solidFill>
                  <a:schemeClr val="accent5">
                    <a:lumMod val="75000"/>
                  </a:schemeClr>
                </a:solidFill>
              </a:rPr>
              <a:t>in critical reflection </a:t>
            </a:r>
            <a:r>
              <a:rPr lang="en-US" sz="3600" b="1" dirty="0">
                <a:solidFill>
                  <a:schemeClr val="accent3">
                    <a:lumMod val="75000"/>
                  </a:schemeClr>
                </a:solidFill>
              </a:rPr>
              <a:t>to support the development of professional practice</a:t>
            </a:r>
          </a:p>
          <a:p>
            <a:pPr marL="171450" indent="0">
              <a:buFont typeface="Arial" pitchFamily="34" charset="0"/>
              <a:buNone/>
            </a:pPr>
            <a:endParaRPr lang="en-US" sz="3600" b="1" dirty="0">
              <a:solidFill>
                <a:schemeClr val="accent3">
                  <a:lumMod val="75000"/>
                </a:schemeClr>
              </a:solidFill>
            </a:endParaRPr>
          </a:p>
          <a:p>
            <a:endParaRPr lang="en-US" dirty="0"/>
          </a:p>
          <a:p>
            <a:endParaRPr lang="en-US" dirty="0"/>
          </a:p>
          <a:p>
            <a:endParaRPr lang="en-US" dirty="0"/>
          </a:p>
          <a:p>
            <a:endParaRPr lang="en-US" dirty="0"/>
          </a:p>
          <a:p>
            <a:pPr marL="171450" indent="0">
              <a:buFont typeface="Arial" pitchFamily="34" charset="0"/>
              <a:buNone/>
            </a:pPr>
            <a:endParaRPr lang="en-US" dirty="0"/>
          </a:p>
          <a:p>
            <a:pPr marL="171450" indent="0">
              <a:buFont typeface="Arial" pitchFamily="34" charset="0"/>
              <a:buNone/>
            </a:pPr>
            <a:endParaRPr lang="en-US" dirty="0"/>
          </a:p>
          <a:p>
            <a:pPr marL="171450" indent="0">
              <a:buFont typeface="Arial" pitchFamily="34" charset="0"/>
              <a:buNone/>
            </a:pPr>
            <a:r>
              <a:rPr lang="en-US" dirty="0"/>
              <a:t>How might the criteria be weighted? Possibly as follows:</a:t>
            </a:r>
          </a:p>
          <a:p>
            <a:pPr marL="171450" indent="0">
              <a:buFont typeface="Arial" pitchFamily="34" charset="0"/>
              <a:buNone/>
            </a:pPr>
            <a:endParaRPr lang="en-US" dirty="0"/>
          </a:p>
          <a:p>
            <a:pPr marL="171450" indent="0">
              <a:buFont typeface="Arial" pitchFamily="34" charset="0"/>
              <a:buNone/>
            </a:pPr>
            <a:endParaRPr lang="en-US" dirty="0"/>
          </a:p>
          <a:p>
            <a:endParaRPr lang="en-US" dirty="0"/>
          </a:p>
          <a:p>
            <a:endParaRPr lang="en-US" dirty="0"/>
          </a:p>
          <a:p>
            <a:endParaRPr lang="en-US" dirty="0"/>
          </a:p>
          <a:p>
            <a:endParaRPr lang="en-IE" dirty="0"/>
          </a:p>
        </p:txBody>
      </p:sp>
      <p:graphicFrame>
        <p:nvGraphicFramePr>
          <p:cNvPr id="14" name="Table 13">
            <a:extLst>
              <a:ext uri="{FF2B5EF4-FFF2-40B4-BE49-F238E27FC236}">
                <a16:creationId xmlns:a16="http://schemas.microsoft.com/office/drawing/2014/main" id="{E53484E0-4F27-471A-AED0-B8FB0842C5A5}"/>
              </a:ext>
            </a:extLst>
          </p:cNvPr>
          <p:cNvGraphicFramePr>
            <a:graphicFrameLocks noGrp="1"/>
          </p:cNvGraphicFramePr>
          <p:nvPr>
            <p:extLst>
              <p:ext uri="{D42A27DB-BD31-4B8C-83A1-F6EECF244321}">
                <p14:modId xmlns:p14="http://schemas.microsoft.com/office/powerpoint/2010/main" val="3989054077"/>
              </p:ext>
            </p:extLst>
          </p:nvPr>
        </p:nvGraphicFramePr>
        <p:xfrm>
          <a:off x="3886200" y="7962900"/>
          <a:ext cx="8505166" cy="2255508"/>
        </p:xfrm>
        <a:graphic>
          <a:graphicData uri="http://schemas.openxmlformats.org/drawingml/2006/table">
            <a:tbl>
              <a:tblPr firstRow="1" bandRow="1">
                <a:tableStyleId>{5C22544A-7EE6-4342-B048-85BDC9FD1C3A}</a:tableStyleId>
              </a:tblPr>
              <a:tblGrid>
                <a:gridCol w="4252583">
                  <a:extLst>
                    <a:ext uri="{9D8B030D-6E8A-4147-A177-3AD203B41FA5}">
                      <a16:colId xmlns:a16="http://schemas.microsoft.com/office/drawing/2014/main" val="3298307892"/>
                    </a:ext>
                  </a:extLst>
                </a:gridCol>
                <a:gridCol w="4252583">
                  <a:extLst>
                    <a:ext uri="{9D8B030D-6E8A-4147-A177-3AD203B41FA5}">
                      <a16:colId xmlns:a16="http://schemas.microsoft.com/office/drawing/2014/main" val="3679053717"/>
                    </a:ext>
                  </a:extLst>
                </a:gridCol>
              </a:tblGrid>
              <a:tr h="563877">
                <a:tc>
                  <a:txBody>
                    <a:bodyPr/>
                    <a:lstStyle/>
                    <a:p>
                      <a:r>
                        <a:rPr lang="en-US" sz="2700" b="1" dirty="0">
                          <a:solidFill>
                            <a:schemeClr val="accent1">
                              <a:lumMod val="75000"/>
                            </a:schemeClr>
                          </a:solidFill>
                        </a:rPr>
                        <a:t>1</a:t>
                      </a:r>
                      <a:endParaRPr lang="en-IE" sz="2700" b="1" dirty="0">
                        <a:solidFill>
                          <a:schemeClr val="accent1">
                            <a:lumMod val="75000"/>
                          </a:schemeClr>
                        </a:solidFill>
                      </a:endParaRPr>
                    </a:p>
                  </a:txBody>
                  <a:tcPr marL="137160" marR="137160" marT="68580" marB="68580">
                    <a:solidFill>
                      <a:schemeClr val="bg2"/>
                    </a:solidFill>
                  </a:tcPr>
                </a:tc>
                <a:tc>
                  <a:txBody>
                    <a:bodyPr/>
                    <a:lstStyle/>
                    <a:p>
                      <a:r>
                        <a:rPr lang="en-US" sz="2700" b="1" dirty="0">
                          <a:solidFill>
                            <a:schemeClr val="tx1"/>
                          </a:solidFill>
                        </a:rPr>
                        <a:t>10</a:t>
                      </a:r>
                      <a:r>
                        <a:rPr lang="en-US" sz="2700" b="1" baseline="0" dirty="0">
                          <a:solidFill>
                            <a:schemeClr val="tx1"/>
                          </a:solidFill>
                        </a:rPr>
                        <a:t> marks</a:t>
                      </a:r>
                      <a:endParaRPr lang="en-IE" sz="2700" b="1" dirty="0">
                        <a:solidFill>
                          <a:schemeClr val="tx1"/>
                        </a:solidFill>
                      </a:endParaRPr>
                    </a:p>
                  </a:txBody>
                  <a:tcPr marL="137160" marR="137160" marT="68580" marB="68580">
                    <a:solidFill>
                      <a:schemeClr val="bg2"/>
                    </a:solidFill>
                  </a:tcPr>
                </a:tc>
                <a:extLst>
                  <a:ext uri="{0D108BD9-81ED-4DB2-BD59-A6C34878D82A}">
                    <a16:rowId xmlns:a16="http://schemas.microsoft.com/office/drawing/2014/main" val="2819672062"/>
                  </a:ext>
                </a:extLst>
              </a:tr>
              <a:tr h="563877">
                <a:tc>
                  <a:txBody>
                    <a:bodyPr/>
                    <a:lstStyle/>
                    <a:p>
                      <a:r>
                        <a:rPr lang="en-US" sz="2700" b="1" dirty="0">
                          <a:solidFill>
                            <a:schemeClr val="accent1">
                              <a:lumMod val="75000"/>
                            </a:schemeClr>
                          </a:solidFill>
                        </a:rPr>
                        <a:t>2</a:t>
                      </a:r>
                      <a:endParaRPr lang="en-IE" sz="2700" b="1" dirty="0">
                        <a:solidFill>
                          <a:schemeClr val="accent1">
                            <a:lumMod val="75000"/>
                          </a:schemeClr>
                        </a:solidFill>
                      </a:endParaRPr>
                    </a:p>
                  </a:txBody>
                  <a:tcPr marL="137160" marR="137160" marT="68580" marB="68580">
                    <a:solidFill>
                      <a:schemeClr val="bg2"/>
                    </a:solidFill>
                  </a:tcPr>
                </a:tc>
                <a:tc>
                  <a:txBody>
                    <a:bodyPr/>
                    <a:lstStyle/>
                    <a:p>
                      <a:r>
                        <a:rPr lang="en-US" sz="2700" b="1" dirty="0">
                          <a:solidFill>
                            <a:schemeClr val="tx1"/>
                          </a:solidFill>
                        </a:rPr>
                        <a:t>20</a:t>
                      </a:r>
                      <a:r>
                        <a:rPr lang="en-US" sz="2700" b="1" baseline="0" dirty="0">
                          <a:solidFill>
                            <a:schemeClr val="tx1"/>
                          </a:solidFill>
                        </a:rPr>
                        <a:t> marks</a:t>
                      </a:r>
                      <a:endParaRPr lang="en-IE" sz="2700" b="1" dirty="0">
                        <a:solidFill>
                          <a:schemeClr val="tx1"/>
                        </a:solidFill>
                      </a:endParaRPr>
                    </a:p>
                  </a:txBody>
                  <a:tcPr marL="137160" marR="137160" marT="68580" marB="68580">
                    <a:solidFill>
                      <a:schemeClr val="bg2"/>
                    </a:solidFill>
                  </a:tcPr>
                </a:tc>
                <a:extLst>
                  <a:ext uri="{0D108BD9-81ED-4DB2-BD59-A6C34878D82A}">
                    <a16:rowId xmlns:a16="http://schemas.microsoft.com/office/drawing/2014/main" val="2467186405"/>
                  </a:ext>
                </a:extLst>
              </a:tr>
              <a:tr h="563877">
                <a:tc>
                  <a:txBody>
                    <a:bodyPr/>
                    <a:lstStyle/>
                    <a:p>
                      <a:r>
                        <a:rPr lang="en-US" sz="2700" b="1" dirty="0">
                          <a:solidFill>
                            <a:schemeClr val="accent1">
                              <a:lumMod val="75000"/>
                            </a:schemeClr>
                          </a:solidFill>
                        </a:rPr>
                        <a:t>3</a:t>
                      </a:r>
                      <a:endParaRPr lang="en-IE" sz="2700" b="1" dirty="0">
                        <a:solidFill>
                          <a:schemeClr val="accent1">
                            <a:lumMod val="75000"/>
                          </a:schemeClr>
                        </a:solidFill>
                      </a:endParaRPr>
                    </a:p>
                  </a:txBody>
                  <a:tcPr marL="137160" marR="137160" marT="68580" marB="68580">
                    <a:solidFill>
                      <a:schemeClr val="bg2"/>
                    </a:solidFill>
                  </a:tcPr>
                </a:tc>
                <a:tc>
                  <a:txBody>
                    <a:bodyPr/>
                    <a:lstStyle/>
                    <a:p>
                      <a:r>
                        <a:rPr lang="en-US" sz="2700" b="1" dirty="0">
                          <a:solidFill>
                            <a:schemeClr val="tx1"/>
                          </a:solidFill>
                        </a:rPr>
                        <a:t>10</a:t>
                      </a:r>
                      <a:r>
                        <a:rPr lang="en-US" sz="2700" b="1" baseline="0" dirty="0">
                          <a:solidFill>
                            <a:schemeClr val="tx1"/>
                          </a:solidFill>
                        </a:rPr>
                        <a:t> marks</a:t>
                      </a:r>
                      <a:endParaRPr lang="en-IE" sz="2700" b="1" dirty="0">
                        <a:solidFill>
                          <a:schemeClr val="tx1"/>
                        </a:solidFill>
                      </a:endParaRPr>
                    </a:p>
                  </a:txBody>
                  <a:tcPr marL="137160" marR="137160" marT="68580" marB="68580">
                    <a:solidFill>
                      <a:schemeClr val="bg2"/>
                    </a:solidFill>
                  </a:tcPr>
                </a:tc>
                <a:extLst>
                  <a:ext uri="{0D108BD9-81ED-4DB2-BD59-A6C34878D82A}">
                    <a16:rowId xmlns:a16="http://schemas.microsoft.com/office/drawing/2014/main" val="473481178"/>
                  </a:ext>
                </a:extLst>
              </a:tr>
              <a:tr h="563877">
                <a:tc>
                  <a:txBody>
                    <a:bodyPr/>
                    <a:lstStyle/>
                    <a:p>
                      <a:r>
                        <a:rPr lang="en-US" sz="2700" b="1" dirty="0">
                          <a:solidFill>
                            <a:schemeClr val="accent1">
                              <a:lumMod val="75000"/>
                            </a:schemeClr>
                          </a:solidFill>
                        </a:rPr>
                        <a:t>4</a:t>
                      </a:r>
                      <a:endParaRPr lang="en-IE" sz="2700" b="1" dirty="0">
                        <a:solidFill>
                          <a:schemeClr val="accent1">
                            <a:lumMod val="75000"/>
                          </a:schemeClr>
                        </a:solidFill>
                      </a:endParaRPr>
                    </a:p>
                  </a:txBody>
                  <a:tcPr marL="137160" marR="137160" marT="68580" marB="68580">
                    <a:solidFill>
                      <a:schemeClr val="bg2"/>
                    </a:solidFill>
                  </a:tcPr>
                </a:tc>
                <a:tc>
                  <a:txBody>
                    <a:bodyPr/>
                    <a:lstStyle/>
                    <a:p>
                      <a:r>
                        <a:rPr lang="en-US" sz="2700" b="1" dirty="0">
                          <a:solidFill>
                            <a:schemeClr val="tx1"/>
                          </a:solidFill>
                        </a:rPr>
                        <a:t>10</a:t>
                      </a:r>
                      <a:r>
                        <a:rPr lang="en-US" sz="2700" b="1" baseline="0" dirty="0">
                          <a:solidFill>
                            <a:schemeClr val="tx1"/>
                          </a:solidFill>
                        </a:rPr>
                        <a:t> marks</a:t>
                      </a:r>
                      <a:endParaRPr lang="en-IE" sz="2700" b="1" dirty="0">
                        <a:solidFill>
                          <a:schemeClr val="tx1"/>
                        </a:solidFill>
                      </a:endParaRPr>
                    </a:p>
                  </a:txBody>
                  <a:tcPr marL="137160" marR="137160" marT="68580" marB="68580">
                    <a:solidFill>
                      <a:schemeClr val="bg2"/>
                    </a:solidFill>
                  </a:tcPr>
                </a:tc>
                <a:extLst>
                  <a:ext uri="{0D108BD9-81ED-4DB2-BD59-A6C34878D82A}">
                    <a16:rowId xmlns:a16="http://schemas.microsoft.com/office/drawing/2014/main" val="231831189"/>
                  </a:ext>
                </a:extLst>
              </a:tr>
            </a:tbl>
          </a:graphicData>
        </a:graphic>
      </p:graphicFrame>
      <p:sp>
        <p:nvSpPr>
          <p:cNvPr id="15" name="TextBox 14">
            <a:extLst>
              <a:ext uri="{FF2B5EF4-FFF2-40B4-BE49-F238E27FC236}">
                <a16:creationId xmlns:a16="http://schemas.microsoft.com/office/drawing/2014/main" id="{969E89C7-BAA2-4052-873B-194EED45EBB6}"/>
              </a:ext>
            </a:extLst>
          </p:cNvPr>
          <p:cNvSpPr txBox="1"/>
          <p:nvPr/>
        </p:nvSpPr>
        <p:spPr>
          <a:xfrm>
            <a:off x="3506615" y="3322091"/>
            <a:ext cx="12952586" cy="3577348"/>
          </a:xfrm>
          <a:prstGeom prst="rect">
            <a:avLst/>
          </a:prstGeom>
          <a:noFill/>
          <a:ln>
            <a:solidFill>
              <a:schemeClr val="tx1"/>
            </a:solidFill>
          </a:ln>
        </p:spPr>
        <p:txBody>
          <a:bodyPr wrap="square" rtlCol="0">
            <a:spAutoFit/>
          </a:bodyPr>
          <a:lstStyle/>
          <a:p>
            <a:pPr marL="171450">
              <a:spcBef>
                <a:spcPct val="20000"/>
              </a:spcBef>
              <a:buClr>
                <a:srgbClr val="4F81BD"/>
              </a:buClr>
            </a:pPr>
            <a:r>
              <a:rPr lang="en-US" sz="3300" dirty="0">
                <a:solidFill>
                  <a:prstClr val="black"/>
                </a:solidFill>
              </a:rPr>
              <a:t>For the required number of personal activities/experiences</a:t>
            </a:r>
          </a:p>
          <a:p>
            <a:pPr marL="857250" indent="-685800">
              <a:spcBef>
                <a:spcPct val="20000"/>
              </a:spcBef>
              <a:buClr>
                <a:srgbClr val="4F81BD"/>
              </a:buClr>
              <a:buFont typeface="+mj-lt"/>
              <a:buAutoNum type="arabicPeriod"/>
            </a:pPr>
            <a:r>
              <a:rPr lang="en-US" sz="3300" b="1" dirty="0">
                <a:solidFill>
                  <a:prstClr val="black"/>
                </a:solidFill>
              </a:rPr>
              <a:t>Provided detailed descriptions of activities/experiences</a:t>
            </a:r>
          </a:p>
          <a:p>
            <a:pPr marL="857250" indent="-685800">
              <a:spcBef>
                <a:spcPct val="20000"/>
              </a:spcBef>
              <a:buClr>
                <a:srgbClr val="4F81BD"/>
              </a:buClr>
              <a:buFont typeface="+mj-lt"/>
              <a:buAutoNum type="arabicPeriod"/>
            </a:pPr>
            <a:r>
              <a:rPr lang="en-US" sz="3300" b="1" dirty="0">
                <a:solidFill>
                  <a:prstClr val="black"/>
                </a:solidFill>
              </a:rPr>
              <a:t>Analysed the experiences to include reactions, personal context, impact/implications</a:t>
            </a:r>
          </a:p>
          <a:p>
            <a:pPr marL="857250" indent="-685800">
              <a:spcBef>
                <a:spcPct val="20000"/>
              </a:spcBef>
              <a:buClr>
                <a:srgbClr val="4F81BD"/>
              </a:buClr>
              <a:buFont typeface="+mj-lt"/>
              <a:buAutoNum type="arabicPeriod"/>
            </a:pPr>
            <a:r>
              <a:rPr lang="en-US" sz="3300" b="1" dirty="0">
                <a:solidFill>
                  <a:prstClr val="black"/>
                </a:solidFill>
              </a:rPr>
              <a:t>Clearly identified key lessons learnt</a:t>
            </a:r>
          </a:p>
          <a:p>
            <a:pPr marL="857250" indent="-685800">
              <a:spcBef>
                <a:spcPct val="20000"/>
              </a:spcBef>
              <a:buClr>
                <a:srgbClr val="4F81BD"/>
              </a:buClr>
              <a:buFont typeface="+mj-lt"/>
              <a:buAutoNum type="arabicPeriod"/>
            </a:pPr>
            <a:r>
              <a:rPr lang="en-US" sz="3300" b="1" dirty="0">
                <a:solidFill>
                  <a:prstClr val="black"/>
                </a:solidFill>
              </a:rPr>
              <a:t>Recommended potential future actions/changes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grpSp>
        <p:nvGrpSpPr>
          <p:cNvPr id="4" name="Group 4"/>
          <p:cNvGrpSpPr/>
          <p:nvPr/>
        </p:nvGrpSpPr>
        <p:grpSpPr>
          <a:xfrm>
            <a:off x="-287634" y="4855866"/>
            <a:ext cx="575268" cy="57526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7" name="TextBox 7"/>
          <p:cNvSpPr txBox="1"/>
          <p:nvPr/>
        </p:nvSpPr>
        <p:spPr>
          <a:xfrm>
            <a:off x="1905000" y="-38100"/>
            <a:ext cx="16271250" cy="1269578"/>
          </a:xfrm>
          <a:prstGeom prst="rect">
            <a:avLst/>
          </a:prstGeom>
        </p:spPr>
        <p:txBody>
          <a:bodyPr wrap="square" lIns="0" tIns="0" rIns="0" bIns="0" rtlCol="0" anchor="t">
            <a:spAutoFit/>
          </a:bodyPr>
          <a:lstStyle/>
          <a:p>
            <a:pPr algn="ctr">
              <a:lnSpc>
                <a:spcPts val="9900"/>
              </a:lnSpc>
            </a:pPr>
            <a:r>
              <a:rPr lang="en-US" sz="6000" b="1" dirty="0"/>
              <a:t>Assessment criteria should: </a:t>
            </a:r>
            <a:endParaRPr lang="en-US" sz="6000" b="1" dirty="0">
              <a:solidFill>
                <a:srgbClr val="FFFFFF"/>
              </a:solidFill>
              <a:latin typeface="Open Sans Bold"/>
              <a:ea typeface="Open Sans Bold"/>
              <a:cs typeface="Open Sans Bold"/>
              <a:sym typeface="Open Sans Bold"/>
            </a:endParaRPr>
          </a:p>
        </p:txBody>
      </p:sp>
      <p:sp>
        <p:nvSpPr>
          <p:cNvPr id="9" name="TextBox 9"/>
          <p:cNvSpPr txBox="1"/>
          <p:nvPr/>
        </p:nvSpPr>
        <p:spPr>
          <a:xfrm>
            <a:off x="6194805" y="4152080"/>
            <a:ext cx="5898390" cy="515747"/>
          </a:xfrm>
          <a:prstGeom prst="rect">
            <a:avLst/>
          </a:prstGeom>
        </p:spPr>
        <p:txBody>
          <a:bodyPr lIns="0" tIns="0" rIns="0" bIns="0" rtlCol="0" anchor="t">
            <a:spAutoFit/>
          </a:bodyPr>
          <a:lstStyle/>
          <a:p>
            <a:pPr algn="ctr">
              <a:lnSpc>
                <a:spcPts val="4308"/>
              </a:lnSpc>
              <a:spcBef>
                <a:spcPct val="0"/>
              </a:spcBef>
            </a:pPr>
            <a:r>
              <a:rPr lang="en-US" sz="3099">
                <a:solidFill>
                  <a:srgbClr val="FFFFFF"/>
                </a:solidFill>
                <a:latin typeface="Open Sans"/>
                <a:ea typeface="Open Sans"/>
                <a:cs typeface="Open Sans"/>
                <a:sym typeface="Open Sans"/>
              </a:rPr>
              <a:t>Text </a:t>
            </a:r>
          </a:p>
        </p:txBody>
      </p:sp>
      <p:sp>
        <p:nvSpPr>
          <p:cNvPr id="10" name="Freeform 3">
            <a:extLst>
              <a:ext uri="{FF2B5EF4-FFF2-40B4-BE49-F238E27FC236}">
                <a16:creationId xmlns:a16="http://schemas.microsoft.com/office/drawing/2014/main" id="{D3B1C80D-C29D-4128-A404-DA08422B3272}"/>
              </a:ext>
            </a:extLst>
          </p:cNvPr>
          <p:cNvSpPr/>
          <p:nvPr/>
        </p:nvSpPr>
        <p:spPr>
          <a:xfrm rot="2700000">
            <a:off x="-947381" y="9224157"/>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1" name="Freeform 4">
            <a:extLst>
              <a:ext uri="{FF2B5EF4-FFF2-40B4-BE49-F238E27FC236}">
                <a16:creationId xmlns:a16="http://schemas.microsoft.com/office/drawing/2014/main" id="{7863323E-866C-4A26-8CDD-81800CA3C676}"/>
              </a:ext>
            </a:extLst>
          </p:cNvPr>
          <p:cNvSpPr/>
          <p:nvPr/>
        </p:nvSpPr>
        <p:spPr>
          <a:xfrm rot="2871165">
            <a:off x="904026" y="8564920"/>
            <a:ext cx="1427654" cy="1427654"/>
          </a:xfrm>
          <a:custGeom>
            <a:avLst/>
            <a:gdLst/>
            <a:ahLst/>
            <a:cxnLst/>
            <a:rect l="l" t="t" r="r" b="b"/>
            <a:pathLst>
              <a:path w="1427654" h="1427654">
                <a:moveTo>
                  <a:pt x="0" y="0"/>
                </a:moveTo>
                <a:lnTo>
                  <a:pt x="1427655" y="0"/>
                </a:lnTo>
                <a:lnTo>
                  <a:pt x="1427655" y="1427654"/>
                </a:lnTo>
                <a:lnTo>
                  <a:pt x="0" y="14276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12" name="Group 13">
            <a:extLst>
              <a:ext uri="{FF2B5EF4-FFF2-40B4-BE49-F238E27FC236}">
                <a16:creationId xmlns:a16="http://schemas.microsoft.com/office/drawing/2014/main" id="{254673C7-AA1F-4378-99F8-03437F438EA2}"/>
              </a:ext>
            </a:extLst>
          </p:cNvPr>
          <p:cNvGrpSpPr/>
          <p:nvPr/>
        </p:nvGrpSpPr>
        <p:grpSpPr>
          <a:xfrm>
            <a:off x="57819" y="8136364"/>
            <a:ext cx="575268" cy="575268"/>
            <a:chOff x="0" y="0"/>
            <a:chExt cx="812800" cy="812800"/>
          </a:xfrm>
        </p:grpSpPr>
        <p:sp>
          <p:nvSpPr>
            <p:cNvPr id="13" name="Freeform 14">
              <a:extLst>
                <a:ext uri="{FF2B5EF4-FFF2-40B4-BE49-F238E27FC236}">
                  <a16:creationId xmlns:a16="http://schemas.microsoft.com/office/drawing/2014/main" id="{D68F30FE-9671-4363-A2DF-32398BF9B0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9C78"/>
            </a:solidFill>
          </p:spPr>
          <p:txBody>
            <a:bodyPr/>
            <a:lstStyle/>
            <a:p>
              <a:endParaRPr lang="en-IE"/>
            </a:p>
          </p:txBody>
        </p:sp>
        <p:sp>
          <p:nvSpPr>
            <p:cNvPr id="14" name="TextBox 15">
              <a:extLst>
                <a:ext uri="{FF2B5EF4-FFF2-40B4-BE49-F238E27FC236}">
                  <a16:creationId xmlns:a16="http://schemas.microsoft.com/office/drawing/2014/main" id="{CFFB4AB7-2484-4D7C-9E46-91EAB32269D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333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Content Placeholder 2">
            <a:extLst>
              <a:ext uri="{FF2B5EF4-FFF2-40B4-BE49-F238E27FC236}">
                <a16:creationId xmlns:a16="http://schemas.microsoft.com/office/drawing/2014/main" id="{8E368858-DE85-4AE0-993F-1581A875F2CB}"/>
              </a:ext>
            </a:extLst>
          </p:cNvPr>
          <p:cNvSpPr txBox="1">
            <a:spLocks/>
          </p:cNvSpPr>
          <p:nvPr/>
        </p:nvSpPr>
        <p:spPr>
          <a:xfrm>
            <a:off x="2999859" y="1181100"/>
            <a:ext cx="15176391" cy="950170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t>Provide guidance for assessors when designing their assessment instruments and developing marking schemes</a:t>
            </a:r>
          </a:p>
          <a:p>
            <a:r>
              <a:rPr lang="en-US" sz="3600" dirty="0"/>
              <a:t>Describe only what is essential, to demonstrate that the learner has achieved the learning outcome/s</a:t>
            </a:r>
          </a:p>
          <a:p>
            <a:r>
              <a:rPr lang="en-US" sz="3600" dirty="0"/>
              <a:t>Avoid including procedures and methods in the criteria, unless they are reflective of the learning outcome/s.</a:t>
            </a:r>
            <a:endParaRPr lang="en-IE" sz="3600" dirty="0"/>
          </a:p>
          <a:p>
            <a:r>
              <a:rPr lang="en-US" sz="3600" dirty="0"/>
              <a:t>Reflect the specifics in the assessment guidelines per assessment technique</a:t>
            </a:r>
          </a:p>
          <a:p>
            <a:r>
              <a:rPr lang="en-US" sz="3600" dirty="0"/>
              <a:t>Describe the context for the actions/activities, where appropriate (e.g., prepared a business plan for a specific client)</a:t>
            </a:r>
          </a:p>
          <a:p>
            <a:r>
              <a:rPr lang="en-US" sz="3600" dirty="0"/>
              <a:t>Be as clear, specific and precise as possible</a:t>
            </a:r>
          </a:p>
          <a:p>
            <a:r>
              <a:rPr lang="en-US" sz="3600" dirty="0"/>
              <a:t>Help learners</a:t>
            </a:r>
          </a:p>
          <a:p>
            <a:pPr lvl="1"/>
            <a:r>
              <a:rPr lang="en-US" dirty="0"/>
              <a:t>recognize what is important and valued in the module curriculum. </a:t>
            </a:r>
          </a:p>
          <a:p>
            <a:pPr lvl="1"/>
            <a:r>
              <a:rPr lang="en-US" dirty="0"/>
              <a:t>focus their efforts on key learning outcomes</a:t>
            </a:r>
          </a:p>
          <a:p>
            <a:pPr lvl="1"/>
            <a:r>
              <a:rPr lang="en-US" dirty="0"/>
              <a:t>evaluate their own performance through self-assessment and reflection.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5" name="Freeform 5"/>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9" name="Freeform 9"/>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10" name="Freeform 10"/>
          <p:cNvSpPr/>
          <p:nvPr/>
        </p:nvSpPr>
        <p:spPr>
          <a:xfrm rot="2871165">
            <a:off x="3979860" y="690958"/>
            <a:ext cx="282567" cy="282567"/>
          </a:xfrm>
          <a:custGeom>
            <a:avLst/>
            <a:gdLst/>
            <a:ahLst/>
            <a:cxnLst/>
            <a:rect l="l" t="t" r="r" b="b"/>
            <a:pathLst>
              <a:path w="282567" h="282567">
                <a:moveTo>
                  <a:pt x="0" y="0"/>
                </a:moveTo>
                <a:lnTo>
                  <a:pt x="282566" y="0"/>
                </a:lnTo>
                <a:lnTo>
                  <a:pt x="282566" y="282567"/>
                </a:lnTo>
                <a:lnTo>
                  <a:pt x="0" y="2825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12" name="Freeform 12"/>
          <p:cNvSpPr/>
          <p:nvPr/>
        </p:nvSpPr>
        <p:spPr>
          <a:xfrm rot="2700000">
            <a:off x="15827207" y="849067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3" name="Freeform 13"/>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a:p>
        </p:txBody>
      </p:sp>
      <p:sp>
        <p:nvSpPr>
          <p:cNvPr id="14" name="TextBox 14"/>
          <p:cNvSpPr txBox="1"/>
          <p:nvPr/>
        </p:nvSpPr>
        <p:spPr>
          <a:xfrm>
            <a:off x="3722029" y="718409"/>
            <a:ext cx="12912515" cy="1150828"/>
          </a:xfrm>
          <a:prstGeom prst="rect">
            <a:avLst/>
          </a:prstGeom>
        </p:spPr>
        <p:txBody>
          <a:bodyPr lIns="0" tIns="0" rIns="0" bIns="0" rtlCol="0" anchor="t">
            <a:spAutoFit/>
          </a:bodyPr>
          <a:lstStyle/>
          <a:p>
            <a:pPr algn="ctr">
              <a:lnSpc>
                <a:spcPts val="9900"/>
              </a:lnSpc>
            </a:pPr>
            <a:r>
              <a:rPr lang="en-US" sz="6000" b="1" dirty="0">
                <a:sym typeface="Garet ExtraBold"/>
              </a:rPr>
              <a:t>Workshop, in your buddy groups …</a:t>
            </a:r>
            <a:endParaRPr lang="en-US" sz="6000" b="1" dirty="0">
              <a:solidFill>
                <a:srgbClr val="040404"/>
              </a:solidFill>
              <a:latin typeface="Open Sans Bold"/>
              <a:ea typeface="Open Sans Bold"/>
              <a:cs typeface="Open Sans Bold"/>
              <a:sym typeface="Open Sans Bold"/>
            </a:endParaRPr>
          </a:p>
        </p:txBody>
      </p:sp>
      <p:grpSp>
        <p:nvGrpSpPr>
          <p:cNvPr id="19" name="Group 19"/>
          <p:cNvGrpSpPr/>
          <p:nvPr/>
        </p:nvGrpSpPr>
        <p:grpSpPr>
          <a:xfrm>
            <a:off x="-287634" y="4685056"/>
            <a:ext cx="575268" cy="5752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22" name="Content Placeholder 2">
            <a:extLst>
              <a:ext uri="{FF2B5EF4-FFF2-40B4-BE49-F238E27FC236}">
                <a16:creationId xmlns:a16="http://schemas.microsoft.com/office/drawing/2014/main" id="{BF2CEA4A-E9B4-422B-8661-103B1E0EC29D}"/>
              </a:ext>
            </a:extLst>
          </p:cNvPr>
          <p:cNvSpPr txBox="1">
            <a:spLocks/>
          </p:cNvSpPr>
          <p:nvPr/>
        </p:nvSpPr>
        <p:spPr>
          <a:xfrm>
            <a:off x="2803913" y="2870019"/>
            <a:ext cx="9659452" cy="683669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indent="-685800"/>
            <a:r>
              <a:rPr lang="en-US" sz="5400" dirty="0"/>
              <a:t>For at least one of the selected assessment techniques draft assessment criteria</a:t>
            </a:r>
          </a:p>
          <a:p>
            <a:pPr marL="171450" indent="0">
              <a:buFont typeface="Arial" pitchFamily="34" charset="0"/>
              <a:buNone/>
            </a:pPr>
            <a:endParaRPr lang="en-US" sz="5400" dirty="0"/>
          </a:p>
          <a:p>
            <a:pPr marL="171450" indent="0">
              <a:buFont typeface="Arial" pitchFamily="34" charset="0"/>
              <a:buNone/>
            </a:pPr>
            <a:r>
              <a:rPr lang="en-US" sz="4200" dirty="0"/>
              <a:t>N.B. Refer to the aligned MIMLOs and the draft assessment guidelines</a:t>
            </a:r>
            <a:endParaRPr lang="en-IE" sz="4200" dirty="0"/>
          </a:p>
        </p:txBody>
      </p:sp>
      <p:pic>
        <p:nvPicPr>
          <p:cNvPr id="23" name="Picture 22">
            <a:extLst>
              <a:ext uri="{FF2B5EF4-FFF2-40B4-BE49-F238E27FC236}">
                <a16:creationId xmlns:a16="http://schemas.microsoft.com/office/drawing/2014/main" id="{9094F6E9-C6FA-46A7-8C1E-2411D6B806AD}"/>
              </a:ext>
            </a:extLst>
          </p:cNvPr>
          <p:cNvPicPr>
            <a:picLocks noChangeAspect="1"/>
          </p:cNvPicPr>
          <p:nvPr/>
        </p:nvPicPr>
        <p:blipFill>
          <a:blip r:embed="rId12"/>
          <a:stretch>
            <a:fillRect/>
          </a:stretch>
        </p:blipFill>
        <p:spPr>
          <a:xfrm>
            <a:off x="12823578" y="2899654"/>
            <a:ext cx="4702422" cy="3996446"/>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746967" y="7289965"/>
            <a:ext cx="1332444" cy="1332444"/>
          </a:xfrm>
          <a:custGeom>
            <a:avLst/>
            <a:gdLst/>
            <a:ahLst/>
            <a:cxnLst/>
            <a:rect l="l" t="t" r="r" b="b"/>
            <a:pathLst>
              <a:path w="1332444" h="1332444">
                <a:moveTo>
                  <a:pt x="0" y="0"/>
                </a:moveTo>
                <a:lnTo>
                  <a:pt x="1332444" y="0"/>
                </a:lnTo>
                <a:lnTo>
                  <a:pt x="1332444" y="1332443"/>
                </a:lnTo>
                <a:lnTo>
                  <a:pt x="0" y="13324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575948" y="8446142"/>
            <a:ext cx="4129182" cy="4129182"/>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5" name="Freeform 5"/>
          <p:cNvSpPr/>
          <p:nvPr/>
        </p:nvSpPr>
        <p:spPr>
          <a:xfrm rot="2871165">
            <a:off x="4347232" y="96795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6" name="Freeform 6"/>
          <p:cNvSpPr/>
          <p:nvPr/>
        </p:nvSpPr>
        <p:spPr>
          <a:xfrm rot="2700000">
            <a:off x="3518199" y="8531919"/>
            <a:ext cx="1190046" cy="1190046"/>
          </a:xfrm>
          <a:custGeom>
            <a:avLst/>
            <a:gdLst/>
            <a:ahLst/>
            <a:cxnLst/>
            <a:rect l="l" t="t" r="r" b="b"/>
            <a:pathLst>
              <a:path w="1190046" h="1190046">
                <a:moveTo>
                  <a:pt x="0" y="0"/>
                </a:moveTo>
                <a:lnTo>
                  <a:pt x="1190047" y="0"/>
                </a:lnTo>
                <a:lnTo>
                  <a:pt x="1190047" y="1190047"/>
                </a:lnTo>
                <a:lnTo>
                  <a:pt x="0" y="1190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txBody>
            <a:bodyPr/>
            <a:lstStyle/>
            <a:p>
              <a:endParaRPr lang="en-IE"/>
            </a:p>
          </p:txBody>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204335" y="8165925"/>
            <a:ext cx="568616" cy="5686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462"/>
            </a:solidFill>
          </p:spPr>
          <p:txBody>
            <a:bodyPr/>
            <a:lstStyle/>
            <a:p>
              <a:endParaRPr lang="en-IE"/>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3" name="Group 13"/>
          <p:cNvGrpSpPr>
            <a:grpSpLocks noChangeAspect="1"/>
          </p:cNvGrpSpPr>
          <p:nvPr/>
        </p:nvGrpSpPr>
        <p:grpSpPr>
          <a:xfrm>
            <a:off x="228600" y="411532"/>
            <a:ext cx="6283906" cy="6283906"/>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10"/>
              <a:stretch>
                <a:fillRect l="-37719" r="-37719"/>
              </a:stretch>
            </a:blipFill>
          </p:spPr>
          <p:txBody>
            <a:bodyPr/>
            <a:lstStyle/>
            <a:p>
              <a:endParaRPr lang="en-IE"/>
            </a:p>
          </p:txBody>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txBody>
            <a:bodyPr/>
            <a:lstStyle/>
            <a:p>
              <a:endParaRPr lang="en-IE"/>
            </a:p>
          </p:txBody>
        </p:sp>
      </p:grpSp>
      <p:sp>
        <p:nvSpPr>
          <p:cNvPr id="16" name="TextBox 16"/>
          <p:cNvSpPr txBox="1"/>
          <p:nvPr/>
        </p:nvSpPr>
        <p:spPr>
          <a:xfrm>
            <a:off x="6512506" y="2650046"/>
            <a:ext cx="10940291" cy="3860672"/>
          </a:xfrm>
          <a:prstGeom prst="rect">
            <a:avLst/>
          </a:prstGeom>
        </p:spPr>
        <p:txBody>
          <a:bodyPr wrap="square" lIns="0" tIns="0" rIns="0" bIns="0" rtlCol="0" anchor="t">
            <a:spAutoFit/>
          </a:bodyPr>
          <a:lstStyle/>
          <a:p>
            <a:pPr algn="ctr">
              <a:lnSpc>
                <a:spcPts val="9900"/>
              </a:lnSpc>
            </a:pPr>
            <a:r>
              <a:rPr lang="en-US" sz="9600" b="1" dirty="0"/>
              <a:t>Using rubrics to support assessment judgements</a:t>
            </a:r>
            <a:endParaRPr lang="en-US" sz="9000" b="1" dirty="0">
              <a:solidFill>
                <a:srgbClr val="040404"/>
              </a:solidFill>
              <a:latin typeface="Garet ExtraBold"/>
              <a:ea typeface="Garet ExtraBold"/>
              <a:cs typeface="Garet ExtraBold"/>
              <a:sym typeface="Garet Extra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746967" y="7289965"/>
            <a:ext cx="1332444" cy="1332444"/>
          </a:xfrm>
          <a:custGeom>
            <a:avLst/>
            <a:gdLst/>
            <a:ahLst/>
            <a:cxnLst/>
            <a:rect l="l" t="t" r="r" b="b"/>
            <a:pathLst>
              <a:path w="1332444" h="1332444">
                <a:moveTo>
                  <a:pt x="0" y="0"/>
                </a:moveTo>
                <a:lnTo>
                  <a:pt x="1332444" y="0"/>
                </a:lnTo>
                <a:lnTo>
                  <a:pt x="1332444" y="1332443"/>
                </a:lnTo>
                <a:lnTo>
                  <a:pt x="0" y="13324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575948" y="8446142"/>
            <a:ext cx="4129182" cy="4129182"/>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16008302" y="8379810"/>
            <a:ext cx="1037114" cy="1037114"/>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2871165">
            <a:off x="4347232" y="96795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700000">
            <a:off x="3518199" y="8531919"/>
            <a:ext cx="1190046" cy="1190046"/>
          </a:xfrm>
          <a:custGeom>
            <a:avLst/>
            <a:gdLst/>
            <a:ahLst/>
            <a:cxnLst/>
            <a:rect l="l" t="t" r="r" b="b"/>
            <a:pathLst>
              <a:path w="1190046" h="1190046">
                <a:moveTo>
                  <a:pt x="0" y="0"/>
                </a:moveTo>
                <a:lnTo>
                  <a:pt x="1190047" y="0"/>
                </a:lnTo>
                <a:lnTo>
                  <a:pt x="1190047" y="1190047"/>
                </a:lnTo>
                <a:lnTo>
                  <a:pt x="0" y="1190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7" name="Group 7"/>
          <p:cNvGrpSpPr/>
          <p:nvPr/>
        </p:nvGrpSpPr>
        <p:grpSpPr>
          <a:xfrm>
            <a:off x="17859375" y="-267806"/>
            <a:ext cx="593949" cy="10899628"/>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sp>
        <p:sp>
          <p:nvSpPr>
            <p:cNvPr id="9" name="TextBox 9"/>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grpSp>
        <p:nvGrpSpPr>
          <p:cNvPr id="10" name="Group 10"/>
          <p:cNvGrpSpPr/>
          <p:nvPr/>
        </p:nvGrpSpPr>
        <p:grpSpPr>
          <a:xfrm>
            <a:off x="1204335" y="8165925"/>
            <a:ext cx="568616" cy="56861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C462"/>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grpSp>
        <p:nvGrpSpPr>
          <p:cNvPr id="13" name="Group 13"/>
          <p:cNvGrpSpPr>
            <a:grpSpLocks noChangeAspect="1"/>
          </p:cNvGrpSpPr>
          <p:nvPr/>
        </p:nvGrpSpPr>
        <p:grpSpPr>
          <a:xfrm>
            <a:off x="-1017350" y="-717972"/>
            <a:ext cx="6283906" cy="6283906"/>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10"/>
              <a:stretch>
                <a:fillRect l="-37719" r="-37719"/>
              </a:stretch>
            </a:blipFill>
          </p:spPr>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gradFill rotWithShape="1">
              <a:gsLst>
                <a:gs pos="0">
                  <a:srgbClr val="183761">
                    <a:alpha val="100000"/>
                  </a:srgbClr>
                </a:gs>
                <a:gs pos="14286">
                  <a:srgbClr val="183761">
                    <a:alpha val="100000"/>
                  </a:srgbClr>
                </a:gs>
                <a:gs pos="28571">
                  <a:srgbClr val="4A846B">
                    <a:alpha val="100000"/>
                  </a:srgbClr>
                </a:gs>
                <a:gs pos="42857">
                  <a:srgbClr val="4A846B">
                    <a:alpha val="100000"/>
                  </a:srgbClr>
                </a:gs>
                <a:gs pos="57143">
                  <a:srgbClr val="4F826F">
                    <a:alpha val="100000"/>
                  </a:srgbClr>
                </a:gs>
                <a:gs pos="71429">
                  <a:srgbClr val="4F826F">
                    <a:alpha val="100000"/>
                  </a:srgbClr>
                </a:gs>
                <a:gs pos="85714">
                  <a:srgbClr val="5C4D9B">
                    <a:alpha val="100000"/>
                  </a:srgbClr>
                </a:gs>
                <a:gs pos="100000">
                  <a:srgbClr val="5C4D9B">
                    <a:alpha val="100000"/>
                  </a:srgbClr>
                </a:gs>
              </a:gsLst>
              <a:lin ang="2700000"/>
            </a:gradFill>
          </p:spPr>
        </p:sp>
      </p:grpSp>
      <p:sp>
        <p:nvSpPr>
          <p:cNvPr id="18" name="Title 1">
            <a:extLst>
              <a:ext uri="{FF2B5EF4-FFF2-40B4-BE49-F238E27FC236}">
                <a16:creationId xmlns:a16="http://schemas.microsoft.com/office/drawing/2014/main" id="{F8DC0444-A1E9-4B77-9FE2-CBE7751864A5}"/>
              </a:ext>
            </a:extLst>
          </p:cNvPr>
          <p:cNvSpPr txBox="1">
            <a:spLocks/>
          </p:cNvSpPr>
          <p:nvPr/>
        </p:nvSpPr>
        <p:spPr>
          <a:xfrm>
            <a:off x="1257300" y="547688"/>
            <a:ext cx="15773400" cy="198834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600" b="1" dirty="0">
                <a:latin typeface="+mn-lt"/>
              </a:rPr>
              <a:t>Being an SME</a:t>
            </a:r>
            <a:endParaRPr lang="en-IE" sz="6600" b="1" dirty="0">
              <a:latin typeface="+mn-lt"/>
            </a:endParaRPr>
          </a:p>
        </p:txBody>
      </p:sp>
      <p:sp>
        <p:nvSpPr>
          <p:cNvPr id="20" name="Content Placeholder 2">
            <a:extLst>
              <a:ext uri="{FF2B5EF4-FFF2-40B4-BE49-F238E27FC236}">
                <a16:creationId xmlns:a16="http://schemas.microsoft.com/office/drawing/2014/main" id="{96A2979B-138C-4E03-829E-309BB953B33F}"/>
              </a:ext>
            </a:extLst>
          </p:cNvPr>
          <p:cNvSpPr txBox="1">
            <a:spLocks/>
          </p:cNvSpPr>
          <p:nvPr/>
        </p:nvSpPr>
        <p:spPr>
          <a:xfrm>
            <a:off x="5459742" y="1790700"/>
            <a:ext cx="10515600" cy="435133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3600" dirty="0"/>
              <a:t>Your SME might have zero programme development experience</a:t>
            </a:r>
          </a:p>
          <a:p>
            <a:pPr lvl="1"/>
            <a:r>
              <a:rPr lang="en-GB" sz="3600" dirty="0"/>
              <a:t>Hopefully might have completed UDL badge</a:t>
            </a:r>
          </a:p>
          <a:p>
            <a:pPr lvl="1"/>
            <a:endParaRPr lang="en-GB" sz="3600" dirty="0"/>
          </a:p>
          <a:p>
            <a:r>
              <a:rPr lang="en-GB" sz="3600" dirty="0"/>
              <a:t>Our role is to guide them</a:t>
            </a:r>
          </a:p>
          <a:p>
            <a:pPr lvl="1"/>
            <a:r>
              <a:rPr lang="en-GB" sz="3600" dirty="0"/>
              <a:t>They will not bring “perfect” Learning Outcomes to you</a:t>
            </a:r>
          </a:p>
          <a:p>
            <a:endParaRPr lang="en-GB" sz="3600" dirty="0"/>
          </a:p>
          <a:p>
            <a:r>
              <a:rPr lang="en-GB" sz="3600" dirty="0"/>
              <a:t>Key Questions (for me)</a:t>
            </a:r>
          </a:p>
          <a:p>
            <a:pPr lvl="1"/>
            <a:r>
              <a:rPr lang="en-GB" sz="3600" dirty="0"/>
              <a:t>Is that learning outcome assessable? </a:t>
            </a:r>
          </a:p>
          <a:p>
            <a:pPr lvl="1"/>
            <a:r>
              <a:rPr lang="en-GB" sz="3600" dirty="0"/>
              <a:t>How would you assess that learning outcome (s)</a:t>
            </a:r>
          </a:p>
          <a:p>
            <a:pPr lvl="1"/>
            <a:r>
              <a:rPr lang="en-GB" sz="3600" dirty="0"/>
              <a:t>Is it measurable?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700000">
            <a:off x="-2473400" y="106780"/>
            <a:ext cx="4988804" cy="4988804"/>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4" name="Freeform 4"/>
          <p:cNvSpPr/>
          <p:nvPr/>
        </p:nvSpPr>
        <p:spPr>
          <a:xfrm rot="2700000">
            <a:off x="-1483234" y="6043099"/>
            <a:ext cx="2316204" cy="2316204"/>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5" name="Freeform 5"/>
          <p:cNvSpPr/>
          <p:nvPr/>
        </p:nvSpPr>
        <p:spPr>
          <a:xfrm rot="2871165">
            <a:off x="764690" y="5469241"/>
            <a:ext cx="1024805" cy="1024805"/>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7" name="Freeform 7"/>
          <p:cNvSpPr/>
          <p:nvPr/>
        </p:nvSpPr>
        <p:spPr>
          <a:xfrm rot="2871165">
            <a:off x="1815506" y="274404"/>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9" name="Freeform 9"/>
          <p:cNvSpPr/>
          <p:nvPr/>
        </p:nvSpPr>
        <p:spPr>
          <a:xfrm rot="2871165">
            <a:off x="611618" y="9534765"/>
            <a:ext cx="282567" cy="282567"/>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12" name="Freeform 12"/>
          <p:cNvSpPr/>
          <p:nvPr/>
        </p:nvSpPr>
        <p:spPr>
          <a:xfrm rot="2700000">
            <a:off x="16970207" y="8397707"/>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3" name="Freeform 13"/>
          <p:cNvSpPr/>
          <p:nvPr/>
        </p:nvSpPr>
        <p:spPr>
          <a:xfrm rot="2700000">
            <a:off x="1794636" y="85690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E"/>
          </a:p>
        </p:txBody>
      </p:sp>
      <p:sp>
        <p:nvSpPr>
          <p:cNvPr id="14" name="TextBox 14"/>
          <p:cNvSpPr txBox="1"/>
          <p:nvPr/>
        </p:nvSpPr>
        <p:spPr>
          <a:xfrm>
            <a:off x="2422987" y="114300"/>
            <a:ext cx="15026813" cy="1269578"/>
          </a:xfrm>
          <a:prstGeom prst="rect">
            <a:avLst/>
          </a:prstGeom>
        </p:spPr>
        <p:txBody>
          <a:bodyPr wrap="square" lIns="0" tIns="0" rIns="0" bIns="0" rtlCol="0" anchor="t">
            <a:spAutoFit/>
          </a:bodyPr>
          <a:lstStyle/>
          <a:p>
            <a:pPr algn="ctr">
              <a:lnSpc>
                <a:spcPts val="9900"/>
              </a:lnSpc>
            </a:pPr>
            <a:r>
              <a:rPr lang="en-US" sz="6000" b="1" dirty="0">
                <a:sym typeface="Garet ExtraBold"/>
              </a:rPr>
              <a:t>Sample Template for an Assessment Rubric</a:t>
            </a:r>
            <a:endParaRPr lang="en-US" sz="6000" b="1" dirty="0">
              <a:solidFill>
                <a:srgbClr val="040404"/>
              </a:solidFill>
              <a:latin typeface="Open Sans Bold"/>
              <a:ea typeface="Open Sans Bold"/>
              <a:cs typeface="Open Sans Bold"/>
              <a:sym typeface="Open Sans Bold"/>
            </a:endParaRPr>
          </a:p>
        </p:txBody>
      </p:sp>
      <p:grpSp>
        <p:nvGrpSpPr>
          <p:cNvPr id="19" name="Group 19"/>
          <p:cNvGrpSpPr/>
          <p:nvPr/>
        </p:nvGrpSpPr>
        <p:grpSpPr>
          <a:xfrm>
            <a:off x="-287634" y="4685056"/>
            <a:ext cx="575268" cy="5752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endParaRPr lang="en-IE"/>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22" name="Content Placeholder 2">
            <a:extLst>
              <a:ext uri="{FF2B5EF4-FFF2-40B4-BE49-F238E27FC236}">
                <a16:creationId xmlns:a16="http://schemas.microsoft.com/office/drawing/2014/main" id="{BF2CEA4A-E9B4-422B-8661-103B1E0EC29D}"/>
              </a:ext>
            </a:extLst>
          </p:cNvPr>
          <p:cNvSpPr txBox="1">
            <a:spLocks/>
          </p:cNvSpPr>
          <p:nvPr/>
        </p:nvSpPr>
        <p:spPr>
          <a:xfrm>
            <a:off x="2803913" y="2870019"/>
            <a:ext cx="9659452" cy="683669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0">
              <a:buFont typeface="Arial" pitchFamily="34" charset="0"/>
              <a:buNone/>
            </a:pPr>
            <a:endParaRPr lang="en-US" sz="5400" dirty="0"/>
          </a:p>
        </p:txBody>
      </p:sp>
      <p:graphicFrame>
        <p:nvGraphicFramePr>
          <p:cNvPr id="2" name="Table 1"/>
          <p:cNvGraphicFramePr>
            <a:graphicFrameLocks noGrp="1"/>
          </p:cNvGraphicFramePr>
          <p:nvPr>
            <p:extLst>
              <p:ext uri="{D42A27DB-BD31-4B8C-83A1-F6EECF244321}">
                <p14:modId xmlns:p14="http://schemas.microsoft.com/office/powerpoint/2010/main" val="2700562411"/>
              </p:ext>
            </p:extLst>
          </p:nvPr>
        </p:nvGraphicFramePr>
        <p:xfrm>
          <a:off x="1257300" y="1562100"/>
          <a:ext cx="15742430" cy="8512585"/>
        </p:xfrm>
        <a:graphic>
          <a:graphicData uri="http://schemas.openxmlformats.org/drawingml/2006/table">
            <a:tbl>
              <a:tblPr firstRow="1" firstCol="1" bandRow="1"/>
              <a:tblGrid>
                <a:gridCol w="1287159">
                  <a:extLst>
                    <a:ext uri="{9D8B030D-6E8A-4147-A177-3AD203B41FA5}">
                      <a16:colId xmlns:a16="http://schemas.microsoft.com/office/drawing/2014/main" val="1031339722"/>
                    </a:ext>
                  </a:extLst>
                </a:gridCol>
                <a:gridCol w="3588443">
                  <a:extLst>
                    <a:ext uri="{9D8B030D-6E8A-4147-A177-3AD203B41FA5}">
                      <a16:colId xmlns:a16="http://schemas.microsoft.com/office/drawing/2014/main" val="1145850554"/>
                    </a:ext>
                  </a:extLst>
                </a:gridCol>
                <a:gridCol w="2964366">
                  <a:extLst>
                    <a:ext uri="{9D8B030D-6E8A-4147-A177-3AD203B41FA5}">
                      <a16:colId xmlns:a16="http://schemas.microsoft.com/office/drawing/2014/main" val="3568958210"/>
                    </a:ext>
                  </a:extLst>
                </a:gridCol>
                <a:gridCol w="3080214">
                  <a:extLst>
                    <a:ext uri="{9D8B030D-6E8A-4147-A177-3AD203B41FA5}">
                      <a16:colId xmlns:a16="http://schemas.microsoft.com/office/drawing/2014/main" val="3651426469"/>
                    </a:ext>
                  </a:extLst>
                </a:gridCol>
                <a:gridCol w="2555882">
                  <a:extLst>
                    <a:ext uri="{9D8B030D-6E8A-4147-A177-3AD203B41FA5}">
                      <a16:colId xmlns:a16="http://schemas.microsoft.com/office/drawing/2014/main" val="3143516825"/>
                    </a:ext>
                  </a:extLst>
                </a:gridCol>
                <a:gridCol w="2266366">
                  <a:extLst>
                    <a:ext uri="{9D8B030D-6E8A-4147-A177-3AD203B41FA5}">
                      <a16:colId xmlns:a16="http://schemas.microsoft.com/office/drawing/2014/main" val="507418969"/>
                    </a:ext>
                  </a:extLst>
                </a:gridCol>
              </a:tblGrid>
              <a:tr h="532198">
                <a:tc rowSpan="2" gridSpan="2">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rowSpan="2" hMerge="1">
                  <a:txBody>
                    <a:bodyPr/>
                    <a:lstStyle/>
                    <a:p>
                      <a:endParaRPr lang="en-IE"/>
                    </a:p>
                  </a:txBody>
                  <a:tcPr/>
                </a:tc>
                <a:tc gridSpan="4">
                  <a:txBody>
                    <a:bodyPr/>
                    <a:lstStyle/>
                    <a:p>
                      <a:pPr algn="ctr">
                        <a:lnSpc>
                          <a:spcPct val="107000"/>
                        </a:lnSpc>
                        <a:spcAft>
                          <a:spcPts val="0"/>
                        </a:spcAft>
                      </a:pPr>
                      <a:r>
                        <a:rPr lang="en-IE" sz="2800" b="1">
                          <a:effectLst/>
                          <a:latin typeface="Calibri" panose="020F0502020204030204" pitchFamily="34" charset="0"/>
                          <a:ea typeface="Calibri" panose="020F0502020204030204" pitchFamily="34" charset="0"/>
                          <a:cs typeface="Times New Roman" panose="02020603050405020304" pitchFamily="18" charset="0"/>
                        </a:rPr>
                        <a:t>Level of Achievement – Performance Descriptors</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1956490604"/>
                  </a:ext>
                </a:extLst>
              </a:tr>
              <a:tr h="3414737">
                <a:tc gridSpan="2" vMerge="1">
                  <a:txBody>
                    <a:bodyPr/>
                    <a:lstStyle/>
                    <a:p>
                      <a:endParaRPr lang="en-IE"/>
                    </a:p>
                  </a:txBody>
                  <a:tcPr/>
                </a:tc>
                <a:tc hMerge="1" vMerge="1">
                  <a:txBody>
                    <a:bodyPr/>
                    <a:lstStyle/>
                    <a:p>
                      <a:endParaRPr lang="en-IE"/>
                    </a:p>
                  </a:txBody>
                  <a:tcPr/>
                </a:tc>
                <a:tc>
                  <a:txBody>
                    <a:bodyPr/>
                    <a:lstStyle/>
                    <a:p>
                      <a:pPr>
                        <a:lnSpc>
                          <a:spcPct val="107000"/>
                        </a:lnSpc>
                        <a:spcAft>
                          <a:spcPts val="0"/>
                        </a:spcAft>
                      </a:pPr>
                      <a:r>
                        <a:rPr lang="en-IE" sz="2800" b="1" dirty="0">
                          <a:effectLst/>
                          <a:latin typeface="Calibri" panose="020F0502020204030204" pitchFamily="34" charset="0"/>
                          <a:ea typeface="Calibri" panose="020F0502020204030204" pitchFamily="34" charset="0"/>
                          <a:cs typeface="Times New Roman" panose="02020603050405020304" pitchFamily="18" charset="0"/>
                        </a:rPr>
                        <a:t>Unsuccessful</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2800" dirty="0">
                          <a:effectLst/>
                          <a:latin typeface="Calibri" panose="020F0502020204030204" pitchFamily="34" charset="0"/>
                          <a:ea typeface="Calibri" panose="020F0502020204030204" pitchFamily="34" charset="0"/>
                          <a:cs typeface="Times New Roman" panose="02020603050405020304" pitchFamily="18" charset="0"/>
                        </a:rPr>
                        <a:t> 50%</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Failed to meet the threshold level of achievement</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nSpc>
                          <a:spcPct val="107000"/>
                        </a:lnSpc>
                        <a:spcAft>
                          <a:spcPts val="0"/>
                        </a:spcAft>
                      </a:pPr>
                      <a:r>
                        <a:rPr lang="en-IE" sz="2800" b="1" dirty="0">
                          <a:effectLst/>
                          <a:latin typeface="Calibri" panose="020F0502020204030204" pitchFamily="34" charset="0"/>
                          <a:ea typeface="Calibri" panose="020F0502020204030204" pitchFamily="34" charset="0"/>
                          <a:cs typeface="Times New Roman" panose="02020603050405020304" pitchFamily="18" charset="0"/>
                        </a:rPr>
                        <a:t>Pass</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2800" dirty="0">
                          <a:effectLst/>
                          <a:latin typeface="Calibri" panose="020F0502020204030204" pitchFamily="34" charset="0"/>
                          <a:ea typeface="Calibri" panose="020F0502020204030204" pitchFamily="34" charset="0"/>
                          <a:cs typeface="Times New Roman" panose="02020603050405020304" pitchFamily="18" charset="0"/>
                        </a:rPr>
                        <a:t>50% - 64%</a:t>
                      </a:r>
                    </a:p>
                    <a:p>
                      <a:pPr>
                        <a:lnSpc>
                          <a:spcPct val="107000"/>
                        </a:lnSpc>
                        <a:spcAft>
                          <a:spcPts val="0"/>
                        </a:spcAft>
                      </a:pPr>
                      <a:r>
                        <a:rPr lang="en-IE" sz="2800" dirty="0">
                          <a:effectLst/>
                          <a:latin typeface="Calibri" panose="020F0502020204030204" pitchFamily="34" charset="0"/>
                          <a:ea typeface="Calibri" panose="020F0502020204030204" pitchFamily="34" charset="0"/>
                          <a:cs typeface="Times New Roman" panose="02020603050405020304" pitchFamily="18" charset="0"/>
                        </a:rPr>
                        <a:t>Reached the minimum level of achievement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nSpc>
                          <a:spcPct val="107000"/>
                        </a:lnSpc>
                        <a:spcAft>
                          <a:spcPts val="0"/>
                        </a:spcAft>
                      </a:pPr>
                      <a:r>
                        <a:rPr lang="en-IE" sz="2800" b="1" dirty="0">
                          <a:effectLst/>
                          <a:latin typeface="Calibri" panose="020F0502020204030204" pitchFamily="34" charset="0"/>
                          <a:ea typeface="Calibri" panose="020F0502020204030204" pitchFamily="34" charset="0"/>
                          <a:cs typeface="Times New Roman" panose="02020603050405020304" pitchFamily="18" charset="0"/>
                        </a:rPr>
                        <a:t>Merit</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2800" dirty="0">
                          <a:effectLst/>
                          <a:latin typeface="Calibri" panose="020F0502020204030204" pitchFamily="34" charset="0"/>
                          <a:ea typeface="Calibri" panose="020F0502020204030204" pitchFamily="34" charset="0"/>
                          <a:cs typeface="Times New Roman" panose="02020603050405020304" pitchFamily="18" charset="0"/>
                        </a:rPr>
                        <a:t>65% - 79% </a:t>
                      </a:r>
                    </a:p>
                    <a:p>
                      <a:pPr>
                        <a:lnSpc>
                          <a:spcPct val="107000"/>
                        </a:lnSpc>
                        <a:spcAft>
                          <a:spcPts val="0"/>
                        </a:spcAft>
                      </a:pPr>
                      <a:r>
                        <a:rPr lang="en-IE" sz="2800" dirty="0">
                          <a:effectLst/>
                          <a:latin typeface="Calibri" panose="020F0502020204030204" pitchFamily="34" charset="0"/>
                          <a:ea typeface="Calibri" panose="020F0502020204030204" pitchFamily="34" charset="0"/>
                          <a:cs typeface="Times New Roman" panose="02020603050405020304" pitchFamily="18" charset="0"/>
                        </a:rPr>
                        <a:t>Reached a high level of achievement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nSpc>
                          <a:spcPct val="107000"/>
                        </a:lnSpc>
                        <a:spcAft>
                          <a:spcPts val="0"/>
                        </a:spcAft>
                      </a:pPr>
                      <a:r>
                        <a:rPr lang="en-IE" sz="2800" b="1">
                          <a:effectLst/>
                          <a:latin typeface="Calibri" panose="020F0502020204030204" pitchFamily="34" charset="0"/>
                          <a:ea typeface="Calibri" panose="020F0502020204030204" pitchFamily="34" charset="0"/>
                          <a:cs typeface="Times New Roman" panose="02020603050405020304" pitchFamily="18" charset="0"/>
                        </a:rPr>
                        <a:t>Distinction</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800">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2800">
                          <a:effectLst/>
                          <a:latin typeface="Calibri" panose="020F0502020204030204" pitchFamily="34" charset="0"/>
                          <a:ea typeface="Calibri" panose="020F0502020204030204" pitchFamily="34" charset="0"/>
                          <a:cs typeface="Times New Roman" panose="02020603050405020304" pitchFamily="18" charset="0"/>
                        </a:rPr>
                        <a:t> 80%</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800">
                          <a:effectLst/>
                          <a:latin typeface="Calibri" panose="020F0502020204030204" pitchFamily="34" charset="0"/>
                          <a:ea typeface="Calibri" panose="020F0502020204030204" pitchFamily="34" charset="0"/>
                          <a:cs typeface="Times New Roman" panose="02020603050405020304" pitchFamily="18" charset="0"/>
                        </a:rPr>
                        <a:t>Reached a very high to outstanding level of achievement</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2803678536"/>
                  </a:ext>
                </a:extLst>
              </a:tr>
              <a:tr h="487820">
                <a:tc rowSpan="5">
                  <a:txBody>
                    <a:bodyPr/>
                    <a:lstStyle/>
                    <a:p>
                      <a:pPr marL="71755" marR="71755" algn="ctr">
                        <a:lnSpc>
                          <a:spcPct val="107000"/>
                        </a:lnSpc>
                        <a:spcAft>
                          <a:spcPts val="0"/>
                        </a:spcAft>
                      </a:pPr>
                      <a:r>
                        <a:rPr lang="en-IE" sz="2800" b="1">
                          <a:effectLst/>
                          <a:latin typeface="Calibri" panose="020F0502020204030204" pitchFamily="34" charset="0"/>
                          <a:ea typeface="Calibri" panose="020F0502020204030204" pitchFamily="34" charset="0"/>
                          <a:cs typeface="Times New Roman" panose="02020603050405020304" pitchFamily="18" charset="0"/>
                        </a:rPr>
                        <a:t>Criteria</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0"/>
                        </a:spcAft>
                      </a:pPr>
                      <a:r>
                        <a:rPr lang="en-IE" sz="28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759306"/>
                  </a:ext>
                </a:extLst>
              </a:tr>
              <a:tr h="487820">
                <a:tc vMerge="1">
                  <a:txBody>
                    <a:bodyPr/>
                    <a:lstStyle/>
                    <a:p>
                      <a:endParaRPr lang="en-IE"/>
                    </a:p>
                  </a:txBody>
                  <a:tcPr/>
                </a:tc>
                <a:tc>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7771201"/>
                  </a:ext>
                </a:extLst>
              </a:tr>
              <a:tr h="487820">
                <a:tc vMerge="1">
                  <a:txBody>
                    <a:bodyPr/>
                    <a:lstStyle/>
                    <a:p>
                      <a:endParaRPr lang="en-IE"/>
                    </a:p>
                  </a:txBody>
                  <a:tcPr/>
                </a:tc>
                <a:tc>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1171775"/>
                  </a:ext>
                </a:extLst>
              </a:tr>
              <a:tr h="487820">
                <a:tc vMerge="1">
                  <a:txBody>
                    <a:bodyPr/>
                    <a:lstStyle/>
                    <a:p>
                      <a:endParaRPr lang="en-IE"/>
                    </a:p>
                  </a:txBody>
                  <a:tcPr/>
                </a:tc>
                <a:tc>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6208832"/>
                  </a:ext>
                </a:extLst>
              </a:tr>
              <a:tr h="487820">
                <a:tc vMerge="1">
                  <a:txBody>
                    <a:bodyPr/>
                    <a:lstStyle/>
                    <a:p>
                      <a:endParaRPr lang="en-IE"/>
                    </a:p>
                  </a:txBody>
                  <a:tcPr/>
                </a:tc>
                <a:tc>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IE" sz="28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8568869"/>
                  </a:ext>
                </a:extLst>
              </a:tr>
            </a:tbl>
          </a:graphicData>
        </a:graphic>
      </p:graphicFrame>
    </p:spTree>
    <p:extLst>
      <p:ext uri="{BB962C8B-B14F-4D97-AF65-F5344CB8AC3E}">
        <p14:creationId xmlns:p14="http://schemas.microsoft.com/office/powerpoint/2010/main" val="19539192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48874" y="6704687"/>
            <a:ext cx="5107226" cy="5107226"/>
          </a:xfrm>
          <a:custGeom>
            <a:avLst/>
            <a:gdLst/>
            <a:ahLst/>
            <a:cxnLst/>
            <a:rect l="l" t="t" r="r" b="b"/>
            <a:pathLst>
              <a:path w="5107226" h="5107226">
                <a:moveTo>
                  <a:pt x="0" y="0"/>
                </a:moveTo>
                <a:lnTo>
                  <a:pt x="5107226" y="0"/>
                </a:lnTo>
                <a:lnTo>
                  <a:pt x="5107226" y="5107226"/>
                </a:lnTo>
                <a:lnTo>
                  <a:pt x="0" y="5107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rot="2700000">
            <a:off x="-2479551" y="-116945"/>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4" name="Freeform 4"/>
          <p:cNvSpPr/>
          <p:nvPr/>
        </p:nvSpPr>
        <p:spPr>
          <a:xfrm rot="2700000">
            <a:off x="950096" y="1350852"/>
            <a:ext cx="6788052" cy="6788052"/>
          </a:xfrm>
          <a:custGeom>
            <a:avLst/>
            <a:gdLst/>
            <a:ahLst/>
            <a:cxnLst/>
            <a:rect l="l" t="t" r="r" b="b"/>
            <a:pathLst>
              <a:path w="6788052" h="6788052">
                <a:moveTo>
                  <a:pt x="0" y="0"/>
                </a:moveTo>
                <a:lnTo>
                  <a:pt x="6788052" y="0"/>
                </a:lnTo>
                <a:lnTo>
                  <a:pt x="6788052" y="6788052"/>
                </a:lnTo>
                <a:lnTo>
                  <a:pt x="0" y="6788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grpSp>
        <p:nvGrpSpPr>
          <p:cNvPr id="5" name="Group 5"/>
          <p:cNvGrpSpPr>
            <a:grpSpLocks noChangeAspect="1"/>
          </p:cNvGrpSpPr>
          <p:nvPr/>
        </p:nvGrpSpPr>
        <p:grpSpPr>
          <a:xfrm rot="-2700000">
            <a:off x="1518000" y="1826059"/>
            <a:ext cx="5652245" cy="5837638"/>
            <a:chOff x="0" y="0"/>
            <a:chExt cx="6350000" cy="6558280"/>
          </a:xfrm>
        </p:grpSpPr>
        <p:sp>
          <p:nvSpPr>
            <p:cNvPr id="6" name="Freeform 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8"/>
              <a:stretch>
                <a:fillRect l="-17555" r="-17555"/>
              </a:stretch>
            </a:blipFill>
          </p:spPr>
          <p:txBody>
            <a:bodyPr/>
            <a:lstStyle/>
            <a:p>
              <a:endParaRPr lang="en-IE"/>
            </a:p>
          </p:txBody>
        </p:sp>
        <p:sp>
          <p:nvSpPr>
            <p:cNvPr id="7"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94B8AB"/>
            </a:solidFill>
          </p:spPr>
          <p:txBody>
            <a:bodyPr/>
            <a:lstStyle/>
            <a:p>
              <a:endParaRPr lang="en-IE"/>
            </a:p>
          </p:txBody>
        </p:sp>
      </p:grpSp>
      <p:grpSp>
        <p:nvGrpSpPr>
          <p:cNvPr id="8" name="Group 8"/>
          <p:cNvGrpSpPr/>
          <p:nvPr/>
        </p:nvGrpSpPr>
        <p:grpSpPr>
          <a:xfrm>
            <a:off x="17859375" y="-267806"/>
            <a:ext cx="593949" cy="10899628"/>
            <a:chOff x="0" y="0"/>
            <a:chExt cx="156431" cy="2870684"/>
          </a:xfrm>
        </p:grpSpPr>
        <p:sp>
          <p:nvSpPr>
            <p:cNvPr id="9" name="Freeform 9"/>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gradFill rotWithShape="1">
              <a:gsLst>
                <a:gs pos="0">
                  <a:srgbClr val="4F826F">
                    <a:alpha val="100000"/>
                  </a:srgbClr>
                </a:gs>
                <a:gs pos="33333">
                  <a:srgbClr val="A5E4EB">
                    <a:alpha val="100000"/>
                  </a:srgbClr>
                </a:gs>
                <a:gs pos="66667">
                  <a:srgbClr val="4F826F">
                    <a:alpha val="100000"/>
                  </a:srgbClr>
                </a:gs>
                <a:gs pos="100000">
                  <a:srgbClr val="4F826F">
                    <a:alpha val="100000"/>
                  </a:srgbClr>
                </a:gs>
              </a:gsLst>
              <a:lin ang="0"/>
            </a:gradFill>
          </p:spPr>
          <p:txBody>
            <a:bodyPr/>
            <a:lstStyle/>
            <a:p>
              <a:endParaRPr lang="en-IE"/>
            </a:p>
          </p:txBody>
        </p:sp>
        <p:sp>
          <p:nvSpPr>
            <p:cNvPr id="10" name="TextBox 10"/>
            <p:cNvSpPr txBox="1"/>
            <p:nvPr/>
          </p:nvSpPr>
          <p:spPr>
            <a:xfrm>
              <a:off x="0" y="-47625"/>
              <a:ext cx="156431" cy="2918309"/>
            </a:xfrm>
            <a:prstGeom prst="rect">
              <a:avLst/>
            </a:prstGeom>
          </p:spPr>
          <p:txBody>
            <a:bodyPr lIns="50800" tIns="50800" rIns="50800" bIns="50800" rtlCol="0" anchor="ctr"/>
            <a:lstStyle/>
            <a:p>
              <a:pPr algn="ctr">
                <a:lnSpc>
                  <a:spcPts val="3336"/>
                </a:lnSpc>
              </a:pPr>
              <a:endParaRPr/>
            </a:p>
          </p:txBody>
        </p:sp>
      </p:grpSp>
      <p:sp>
        <p:nvSpPr>
          <p:cNvPr id="11" name="Freeform 11"/>
          <p:cNvSpPr/>
          <p:nvPr/>
        </p:nvSpPr>
        <p:spPr>
          <a:xfrm rot="2700000">
            <a:off x="1244078" y="-115761"/>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a:p>
        </p:txBody>
      </p:sp>
      <p:sp>
        <p:nvSpPr>
          <p:cNvPr id="12" name="Freeform 12"/>
          <p:cNvSpPr/>
          <p:nvPr/>
        </p:nvSpPr>
        <p:spPr>
          <a:xfrm rot="2700000">
            <a:off x="7105246" y="1013279"/>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E"/>
          </a:p>
        </p:txBody>
      </p:sp>
      <p:sp>
        <p:nvSpPr>
          <p:cNvPr id="13" name="Freeform 13"/>
          <p:cNvSpPr/>
          <p:nvPr/>
        </p:nvSpPr>
        <p:spPr>
          <a:xfrm rot="2700000">
            <a:off x="5693041" y="8359186"/>
            <a:ext cx="895958" cy="895958"/>
          </a:xfrm>
          <a:custGeom>
            <a:avLst/>
            <a:gdLst/>
            <a:ahLst/>
            <a:cxnLst/>
            <a:rect l="l" t="t" r="r" b="b"/>
            <a:pathLst>
              <a:path w="895958" h="895958">
                <a:moveTo>
                  <a:pt x="0" y="0"/>
                </a:moveTo>
                <a:lnTo>
                  <a:pt x="895958" y="0"/>
                </a:lnTo>
                <a:lnTo>
                  <a:pt x="895958" y="895958"/>
                </a:lnTo>
                <a:lnTo>
                  <a:pt x="0" y="8959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E"/>
          </a:p>
        </p:txBody>
      </p:sp>
      <p:sp>
        <p:nvSpPr>
          <p:cNvPr id="14" name="Freeform 14"/>
          <p:cNvSpPr/>
          <p:nvPr/>
        </p:nvSpPr>
        <p:spPr>
          <a:xfrm rot="2700000">
            <a:off x="580721" y="8359186"/>
            <a:ext cx="895958" cy="895958"/>
          </a:xfrm>
          <a:custGeom>
            <a:avLst/>
            <a:gdLst/>
            <a:ahLst/>
            <a:cxnLst/>
            <a:rect l="l" t="t" r="r" b="b"/>
            <a:pathLst>
              <a:path w="895958" h="895958">
                <a:moveTo>
                  <a:pt x="0" y="0"/>
                </a:moveTo>
                <a:lnTo>
                  <a:pt x="895958" y="0"/>
                </a:lnTo>
                <a:lnTo>
                  <a:pt x="895958" y="895958"/>
                </a:lnTo>
                <a:lnTo>
                  <a:pt x="0" y="8959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E"/>
          </a:p>
        </p:txBody>
      </p:sp>
      <p:grpSp>
        <p:nvGrpSpPr>
          <p:cNvPr id="15" name="Group 15"/>
          <p:cNvGrpSpPr/>
          <p:nvPr/>
        </p:nvGrpSpPr>
        <p:grpSpPr>
          <a:xfrm>
            <a:off x="-293432" y="2074973"/>
            <a:ext cx="896427" cy="89642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endParaRPr lang="en-IE"/>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8" name="TextBox 18"/>
          <p:cNvSpPr txBox="1"/>
          <p:nvPr/>
        </p:nvSpPr>
        <p:spPr>
          <a:xfrm>
            <a:off x="8771415" y="2189273"/>
            <a:ext cx="8722955" cy="1683379"/>
          </a:xfrm>
          <a:prstGeom prst="rect">
            <a:avLst/>
          </a:prstGeom>
        </p:spPr>
        <p:txBody>
          <a:bodyPr lIns="0" tIns="0" rIns="0" bIns="0" rtlCol="0" anchor="t">
            <a:spAutoFit/>
          </a:bodyPr>
          <a:lstStyle/>
          <a:p>
            <a:pPr algn="ctr">
              <a:lnSpc>
                <a:spcPts val="12979"/>
              </a:lnSpc>
            </a:pPr>
            <a:r>
              <a:rPr lang="en-US" sz="11799" b="1">
                <a:solidFill>
                  <a:srgbClr val="040404"/>
                </a:solidFill>
                <a:latin typeface="Open Sans Bold"/>
                <a:ea typeface="Open Sans Bold"/>
                <a:cs typeface="Open Sans Bold"/>
                <a:sym typeface="Open Sans Bold"/>
              </a:rPr>
              <a:t>Questions?</a:t>
            </a:r>
          </a:p>
        </p:txBody>
      </p:sp>
      <p:sp>
        <p:nvSpPr>
          <p:cNvPr id="19" name="TextBox 19"/>
          <p:cNvSpPr txBox="1"/>
          <p:nvPr/>
        </p:nvSpPr>
        <p:spPr>
          <a:xfrm>
            <a:off x="10075740" y="4792503"/>
            <a:ext cx="6851896" cy="851535"/>
          </a:xfrm>
          <a:prstGeom prst="rect">
            <a:avLst/>
          </a:prstGeom>
        </p:spPr>
        <p:txBody>
          <a:bodyPr lIns="0" tIns="0" rIns="0" bIns="0" rtlCol="0" anchor="t">
            <a:spAutoFit/>
          </a:bodyPr>
          <a:lstStyle/>
          <a:p>
            <a:pPr algn="ctr">
              <a:lnSpc>
                <a:spcPts val="3359"/>
              </a:lnSpc>
            </a:pPr>
            <a:r>
              <a:rPr lang="en-US" sz="3199" b="1">
                <a:solidFill>
                  <a:srgbClr val="4F826F"/>
                </a:solidFill>
                <a:latin typeface="Open Sans Semi-Bold"/>
                <a:ea typeface="Open Sans Semi-Bold"/>
                <a:cs typeface="Open Sans Semi-Bold"/>
                <a:sym typeface="Open Sans Semi-Bold"/>
              </a:rPr>
              <a:t>FOLLOW UP EMAIL/ CONTACT INFORMATION</a:t>
            </a:r>
          </a:p>
        </p:txBody>
      </p:sp>
      <p:grpSp>
        <p:nvGrpSpPr>
          <p:cNvPr id="20" name="Group 20"/>
          <p:cNvGrpSpPr/>
          <p:nvPr/>
        </p:nvGrpSpPr>
        <p:grpSpPr>
          <a:xfrm>
            <a:off x="7709549" y="7762477"/>
            <a:ext cx="9549751" cy="1913755"/>
            <a:chOff x="0" y="0"/>
            <a:chExt cx="12733001" cy="2551673"/>
          </a:xfrm>
        </p:grpSpPr>
        <p:sp>
          <p:nvSpPr>
            <p:cNvPr id="21" name="Freeform 21"/>
            <p:cNvSpPr/>
            <p:nvPr/>
          </p:nvSpPr>
          <p:spPr>
            <a:xfrm>
              <a:off x="0" y="0"/>
              <a:ext cx="5773015" cy="2551673"/>
            </a:xfrm>
            <a:custGeom>
              <a:avLst/>
              <a:gdLst/>
              <a:ahLst/>
              <a:cxnLst/>
              <a:rect l="l" t="t" r="r" b="b"/>
              <a:pathLst>
                <a:path w="5773015" h="2551673">
                  <a:moveTo>
                    <a:pt x="0" y="0"/>
                  </a:moveTo>
                  <a:lnTo>
                    <a:pt x="5773015" y="0"/>
                  </a:lnTo>
                  <a:lnTo>
                    <a:pt x="5773015" y="2551673"/>
                  </a:lnTo>
                  <a:lnTo>
                    <a:pt x="0" y="2551673"/>
                  </a:lnTo>
                  <a:lnTo>
                    <a:pt x="0" y="0"/>
                  </a:lnTo>
                  <a:close/>
                </a:path>
              </a:pathLst>
            </a:custGeom>
            <a:blipFill>
              <a:blip r:embed="rId15"/>
              <a:stretch>
                <a:fillRect/>
              </a:stretch>
            </a:blipFill>
          </p:spPr>
          <p:txBody>
            <a:bodyPr/>
            <a:lstStyle/>
            <a:p>
              <a:endParaRPr lang="en-IE"/>
            </a:p>
          </p:txBody>
        </p:sp>
        <p:sp>
          <p:nvSpPr>
            <p:cNvPr id="22" name="Freeform 22"/>
            <p:cNvSpPr/>
            <p:nvPr/>
          </p:nvSpPr>
          <p:spPr>
            <a:xfrm>
              <a:off x="6796393" y="285844"/>
              <a:ext cx="5936609" cy="1979985"/>
            </a:xfrm>
            <a:custGeom>
              <a:avLst/>
              <a:gdLst/>
              <a:ahLst/>
              <a:cxnLst/>
              <a:rect l="l" t="t" r="r" b="b"/>
              <a:pathLst>
                <a:path w="5936609" h="1979985">
                  <a:moveTo>
                    <a:pt x="0" y="0"/>
                  </a:moveTo>
                  <a:lnTo>
                    <a:pt x="5936608" y="0"/>
                  </a:lnTo>
                  <a:lnTo>
                    <a:pt x="5936608" y="1979985"/>
                  </a:lnTo>
                  <a:lnTo>
                    <a:pt x="0" y="1979985"/>
                  </a:lnTo>
                  <a:lnTo>
                    <a:pt x="0" y="0"/>
                  </a:lnTo>
                  <a:close/>
                </a:path>
              </a:pathLst>
            </a:custGeom>
            <a:blipFill>
              <a:blip r:embed="rId16"/>
              <a:stretch>
                <a:fillRect t="-1954" b="-1954"/>
              </a:stretch>
            </a:blipFill>
          </p:spPr>
          <p:txBody>
            <a:bodyPr/>
            <a:lstStyle/>
            <a:p>
              <a:endParaRPr lang="en-IE"/>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479551" y="121631"/>
            <a:ext cx="4959103" cy="4959103"/>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700000">
            <a:off x="-1292834" y="5943659"/>
            <a:ext cx="1836063" cy="1836063"/>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71165">
            <a:off x="558573" y="5284422"/>
            <a:ext cx="1427654" cy="1427654"/>
          </a:xfrm>
          <a:custGeom>
            <a:avLst/>
            <a:gdLst/>
            <a:ahLst/>
            <a:cxnLst/>
            <a:rect l="l" t="t" r="r" b="b"/>
            <a:pathLst>
              <a:path w="1427654" h="1427654">
                <a:moveTo>
                  <a:pt x="0" y="0"/>
                </a:moveTo>
                <a:lnTo>
                  <a:pt x="1427655" y="0"/>
                </a:lnTo>
                <a:lnTo>
                  <a:pt x="1427655" y="1427654"/>
                </a:lnTo>
                <a:lnTo>
                  <a:pt x="0" y="14276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871165">
            <a:off x="1815506" y="421219"/>
            <a:ext cx="503619" cy="503619"/>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700000">
            <a:off x="1853802" y="1003717"/>
            <a:ext cx="1596704" cy="1596704"/>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8" name="Group 8"/>
          <p:cNvGrpSpPr/>
          <p:nvPr/>
        </p:nvGrpSpPr>
        <p:grpSpPr>
          <a:xfrm>
            <a:off x="14935200" y="4686300"/>
            <a:ext cx="7763999" cy="7763999"/>
            <a:chOff x="0" y="0"/>
            <a:chExt cx="10351998" cy="10351998"/>
          </a:xfrm>
        </p:grpSpPr>
        <p:sp>
          <p:nvSpPr>
            <p:cNvPr id="9" name="Freeform 9"/>
            <p:cNvSpPr/>
            <p:nvPr/>
          </p:nvSpPr>
          <p:spPr>
            <a:xfrm rot="2700000">
              <a:off x="1516015" y="1516015"/>
              <a:ext cx="7319968" cy="7319968"/>
            </a:xfrm>
            <a:custGeom>
              <a:avLst/>
              <a:gdLst/>
              <a:ahLst/>
              <a:cxnLst/>
              <a:rect l="l" t="t" r="r" b="b"/>
              <a:pathLst>
                <a:path w="7319968" h="7319968">
                  <a:moveTo>
                    <a:pt x="0" y="0"/>
                  </a:moveTo>
                  <a:lnTo>
                    <a:pt x="7319968" y="0"/>
                  </a:lnTo>
                  <a:lnTo>
                    <a:pt x="7319968" y="7319968"/>
                  </a:lnTo>
                  <a:lnTo>
                    <a:pt x="0" y="73199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0" name="Group 10"/>
            <p:cNvGrpSpPr>
              <a:grpSpLocks noChangeAspect="1"/>
            </p:cNvGrpSpPr>
            <p:nvPr/>
          </p:nvGrpSpPr>
          <p:grpSpPr>
            <a:xfrm rot="-2700000">
              <a:off x="2182219" y="2084023"/>
              <a:ext cx="5987561" cy="6183952"/>
              <a:chOff x="0" y="0"/>
              <a:chExt cx="6350000" cy="6558280"/>
            </a:xfrm>
          </p:grpSpPr>
          <p:sp>
            <p:nvSpPr>
              <p:cNvPr id="11" name="Freeform 1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10"/>
                <a:stretch>
                  <a:fillRect l="-27567" r="-27567"/>
                </a:stretch>
              </a:blipFill>
            </p:spPr>
          </p:sp>
          <p:sp>
            <p:nvSpPr>
              <p:cNvPr id="12" name="Freeform 1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D100"/>
              </a:solidFill>
            </p:spPr>
          </p:sp>
        </p:grpSp>
      </p:grpSp>
      <p:grpSp>
        <p:nvGrpSpPr>
          <p:cNvPr id="13" name="Group 13"/>
          <p:cNvGrpSpPr/>
          <p:nvPr/>
        </p:nvGrpSpPr>
        <p:grpSpPr>
          <a:xfrm>
            <a:off x="-287634" y="4855866"/>
            <a:ext cx="575268" cy="5752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9C78"/>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36"/>
                </a:lnSpc>
              </a:pPr>
              <a:endParaRPr/>
            </a:p>
          </p:txBody>
        </p:sp>
      </p:grpSp>
      <p:sp>
        <p:nvSpPr>
          <p:cNvPr id="17" name="Title 1">
            <a:extLst>
              <a:ext uri="{FF2B5EF4-FFF2-40B4-BE49-F238E27FC236}">
                <a16:creationId xmlns:a16="http://schemas.microsoft.com/office/drawing/2014/main" id="{B2E29BA2-E134-44BA-AB78-5FFF6333E0B9}"/>
              </a:ext>
            </a:extLst>
          </p:cNvPr>
          <p:cNvSpPr txBox="1">
            <a:spLocks/>
          </p:cNvSpPr>
          <p:nvPr/>
        </p:nvSpPr>
        <p:spPr>
          <a:xfrm>
            <a:off x="1257300" y="483880"/>
            <a:ext cx="15773400" cy="198834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E" sz="6000" b="1" dirty="0"/>
              <a:t>Manage Expectations</a:t>
            </a:r>
          </a:p>
        </p:txBody>
      </p:sp>
      <p:sp>
        <p:nvSpPr>
          <p:cNvPr id="18" name="Content Placeholder 2">
            <a:extLst>
              <a:ext uri="{FF2B5EF4-FFF2-40B4-BE49-F238E27FC236}">
                <a16:creationId xmlns:a16="http://schemas.microsoft.com/office/drawing/2014/main" id="{19D28835-526F-4C89-9B86-D6F233BDCD7D}"/>
              </a:ext>
            </a:extLst>
          </p:cNvPr>
          <p:cNvSpPr txBox="1">
            <a:spLocks/>
          </p:cNvSpPr>
          <p:nvPr/>
        </p:nvSpPr>
        <p:spPr>
          <a:xfrm>
            <a:off x="3048000" y="2738438"/>
            <a:ext cx="13244361" cy="65270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3600" dirty="0"/>
              <a:t>Outline what is possible – Component Spec</a:t>
            </a:r>
            <a:r>
              <a:rPr lang="en-IE" sz="3600" dirty="0"/>
              <a:t> Vs Module Descriptor</a:t>
            </a:r>
          </a:p>
          <a:p>
            <a:endParaRPr lang="en-IE" sz="3600" dirty="0"/>
          </a:p>
          <a:p>
            <a:r>
              <a:rPr lang="en-IE" sz="3600" dirty="0"/>
              <a:t>Timelines</a:t>
            </a:r>
          </a:p>
          <a:p>
            <a:endParaRPr lang="en-IE" sz="3600" dirty="0"/>
          </a:p>
          <a:p>
            <a:r>
              <a:rPr lang="en-IE" sz="3600" dirty="0"/>
              <a:t>Meeting Schedule </a:t>
            </a:r>
          </a:p>
          <a:p>
            <a:endParaRPr lang="en-IE" sz="3600" dirty="0"/>
          </a:p>
          <a:p>
            <a:r>
              <a:rPr lang="en-IE" sz="3600" dirty="0"/>
              <a:t>Availability of the SME</a:t>
            </a:r>
          </a:p>
          <a:p>
            <a:endParaRPr lang="en-IE" sz="3600" dirty="0"/>
          </a:p>
          <a:p>
            <a:endParaRPr lang="en-IE" sz="3600" dirty="0"/>
          </a:p>
          <a:p>
            <a:endParaRPr lang="en-IE"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60361D5E660D4DB39574503A1523E1" ma:contentTypeVersion="18" ma:contentTypeDescription="Create a new document." ma:contentTypeScope="" ma:versionID="fb84a75f97025ea54ef8a3243eb37ae4">
  <xsd:schema xmlns:xsd="http://www.w3.org/2001/XMLSchema" xmlns:xs="http://www.w3.org/2001/XMLSchema" xmlns:p="http://schemas.microsoft.com/office/2006/metadata/properties" xmlns:ns3="0bd30c45-fc51-4ad5-afa9-f4f80585e7da" xmlns:ns4="dca1f999-46ff-4e9a-9602-50f00c8070b6" targetNamespace="http://schemas.microsoft.com/office/2006/metadata/properties" ma:root="true" ma:fieldsID="f8422917ef101f212ae195c6b8f9c391" ns3:_="" ns4:_="">
    <xsd:import namespace="0bd30c45-fc51-4ad5-afa9-f4f80585e7da"/>
    <xsd:import namespace="dca1f999-46ff-4e9a-9602-50f00c8070b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d30c45-fc51-4ad5-afa9-f4f80585e7d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a1f999-46ff-4e9a-9602-50f00c8070b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ca1f999-46ff-4e9a-9602-50f00c8070b6" xsi:nil="true"/>
  </documentManagement>
</p:properties>
</file>

<file path=customXml/itemProps1.xml><?xml version="1.0" encoding="utf-8"?>
<ds:datastoreItem xmlns:ds="http://schemas.openxmlformats.org/officeDocument/2006/customXml" ds:itemID="{F3A4D7B2-AD59-473C-85E6-930FD1165F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d30c45-fc51-4ad5-afa9-f4f80585e7da"/>
    <ds:schemaRef ds:uri="dca1f999-46ff-4e9a-9602-50f00c8070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423894-07A8-435F-8492-4286CD746B97}">
  <ds:schemaRefs>
    <ds:schemaRef ds:uri="http://schemas.microsoft.com/sharepoint/v3/contenttype/forms"/>
  </ds:schemaRefs>
</ds:datastoreItem>
</file>

<file path=customXml/itemProps3.xml><?xml version="1.0" encoding="utf-8"?>
<ds:datastoreItem xmlns:ds="http://schemas.openxmlformats.org/officeDocument/2006/customXml" ds:itemID="{2BA1D944-8FC1-43BD-A820-3F43BE9E60E4}">
  <ds:schemaRefs>
    <ds:schemaRef ds:uri="http://schemas.microsoft.com/office/infopath/2007/PartnerControls"/>
    <ds:schemaRef ds:uri="http://schemas.openxmlformats.org/package/2006/metadata/core-properties"/>
    <ds:schemaRef ds:uri="dca1f999-46ff-4e9a-9602-50f00c8070b6"/>
    <ds:schemaRef ds:uri="http://purl.org/dc/dcmitype/"/>
    <ds:schemaRef ds:uri="http://www.w3.org/XML/1998/namespace"/>
    <ds:schemaRef ds:uri="http://purl.org/dc/elements/1.1/"/>
    <ds:schemaRef ds:uri="http://schemas.microsoft.com/office/2006/documentManagement/types"/>
    <ds:schemaRef ds:uri="0bd30c45-fc51-4ad5-afa9-f4f80585e7da"/>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3268</TotalTime>
  <Words>6315</Words>
  <Application>Microsoft Office PowerPoint</Application>
  <PresentationFormat>Custom</PresentationFormat>
  <Paragraphs>772</Paragraphs>
  <Slides>81</Slides>
  <Notes>11</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81</vt:i4>
      </vt:variant>
    </vt:vector>
  </HeadingPairs>
  <TitlesOfParts>
    <vt:vector size="98" baseType="lpstr">
      <vt:lpstr>Open Sans</vt:lpstr>
      <vt:lpstr>Arial</vt:lpstr>
      <vt:lpstr>Symbol</vt:lpstr>
      <vt:lpstr>Wingdings</vt:lpstr>
      <vt:lpstr>Aptos</vt:lpstr>
      <vt:lpstr>Open Sans Bold</vt:lpstr>
      <vt:lpstr>Calibri</vt:lpstr>
      <vt:lpstr>Open Sans Semi-Bold</vt:lpstr>
      <vt:lpstr>Aptos Display</vt:lpstr>
      <vt:lpstr>Calibri Light</vt:lpstr>
      <vt:lpstr>Cambria</vt:lpstr>
      <vt:lpstr>Roboto</vt:lpstr>
      <vt:lpstr>Times New Roman</vt:lpstr>
      <vt:lpstr>Garet ExtraBold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Working in curriculum support with SMEs:  learning to date   Fiona Fay, DDLETB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Synopsis of Level Outcomes: NFQ Levels 3, 4, 5, 6 and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Filling the gaps in MIMLOs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Essential reading if developing learning outcomes </vt:lpstr>
      <vt:lpstr>Useful Resources An Introduction to Module Design  Writing Assessment Criteria and Performance Indicators: A Handbook</vt:lpstr>
      <vt:lpstr>PowerPoint Presentation</vt:lpstr>
      <vt:lpstr>PowerPoint Presentation</vt:lpstr>
      <vt:lpstr>PowerPoint Presentation</vt:lpstr>
      <vt:lpstr>PowerPoint Presentation</vt:lpstr>
      <vt:lpstr>PowerPoint Presentation</vt:lpstr>
      <vt:lpstr>http://www.ucdoer.ie/index.php/Using_Biggs'_Model_of_Constructive_Alignment_in_Curriculum_Design/Introduction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240902TemplatePresentationDraft</dc:title>
  <dc:creator>Mary Sheehy</dc:creator>
  <cp:lastModifiedBy>Mary Sheehy</cp:lastModifiedBy>
  <cp:revision>78</cp:revision>
  <dcterms:created xsi:type="dcterms:W3CDTF">2006-08-16T00:00:00Z</dcterms:created>
  <dcterms:modified xsi:type="dcterms:W3CDTF">2024-10-01T12:52:00Z</dcterms:modified>
  <dc:identifier>DAGPnUgvIj0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0x010100D260361D5E660D4DB39574503A1523E1</vt:lpwstr>
  </property>
</Properties>
</file>